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256" r:id="rId2"/>
    <p:sldId id="257" r:id="rId3"/>
    <p:sldId id="317" r:id="rId4"/>
    <p:sldId id="318" r:id="rId5"/>
    <p:sldId id="263" r:id="rId6"/>
    <p:sldId id="319" r:id="rId7"/>
    <p:sldId id="320" r:id="rId8"/>
    <p:sldId id="322" r:id="rId9"/>
    <p:sldId id="324" r:id="rId10"/>
    <p:sldId id="325" r:id="rId11"/>
    <p:sldId id="326" r:id="rId12"/>
    <p:sldId id="330" r:id="rId13"/>
    <p:sldId id="327" r:id="rId14"/>
    <p:sldId id="329" r:id="rId15"/>
    <p:sldId id="331" r:id="rId16"/>
    <p:sldId id="33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5C"/>
    <a:srgbClr val="00FF00"/>
    <a:srgbClr val="A1BACC"/>
    <a:srgbClr val="576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340C9-58E5-402D-8EF4-6E641AD4AF10}" v="2106" dt="2020-11-01T18:41:59.165"/>
    <p1510:client id="{9C08F90A-F98B-4D04-A0EB-8883C36DA036}" v="1263" dt="2020-11-01T17:23:56.66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p:scale>
          <a:sx n="70" d="100"/>
          <a:sy n="70" d="100"/>
        </p:scale>
        <p:origin x="-74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2"/>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785600" y="274645"/>
            <a:ext cx="36576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812800" y="274645"/>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7"/>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73ED0CC-082F-4160-86E5-0D6041F12778}" type="datetime1">
              <a:rPr lang="en-US" smtClean="0"/>
              <a:pPr/>
              <a:t>10/13/2021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pPr/>
              <a:t>10/13/2021</a:t>
            </a:fld>
            <a:endParaRPr lang="en-US" dirty="0"/>
          </a:p>
        </p:txBody>
      </p:sp>
      <p:sp>
        <p:nvSpPr>
          <p:cNvPr id="5" name="4 Altbilgi Yer Tutucusu"/>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454715" y="3817210"/>
            <a:ext cx="9381608" cy="1723785"/>
          </a:xfrm>
        </p:spPr>
        <p:style>
          <a:lnRef idx="2">
            <a:schemeClr val="dk1"/>
          </a:lnRef>
          <a:fillRef idx="1">
            <a:schemeClr val="lt1"/>
          </a:fillRef>
          <a:effectRef idx="0">
            <a:schemeClr val="dk1"/>
          </a:effectRef>
          <a:fontRef idx="minor">
            <a:schemeClr val="dk1"/>
          </a:fontRef>
        </p:style>
        <p:txBody>
          <a:bodyPr>
            <a:noAutofit/>
          </a:bodyPr>
          <a:lstStyle/>
          <a:p>
            <a:pPr algn="l"/>
            <a:r>
              <a:rPr lang="tr-TR" sz="11500" b="1" dirty="0">
                <a:solidFill>
                  <a:srgbClr val="FF0000"/>
                </a:solidFill>
              </a:rPr>
              <a:t>L</a:t>
            </a:r>
            <a:r>
              <a:rPr lang="tr-TR" sz="6000" b="1" dirty="0"/>
              <a:t>İSELERE </a:t>
            </a:r>
            <a:r>
              <a:rPr lang="tr-TR" sz="11500" b="1" dirty="0" smtClean="0">
                <a:solidFill>
                  <a:srgbClr val="FF0000"/>
                </a:solidFill>
              </a:rPr>
              <a:t>G</a:t>
            </a:r>
            <a:r>
              <a:rPr lang="tr-TR" sz="6000" b="1" dirty="0" smtClean="0"/>
              <a:t>EÇİŞ </a:t>
            </a:r>
            <a:r>
              <a:rPr lang="tr-TR" sz="11500" b="1" dirty="0" smtClean="0">
                <a:solidFill>
                  <a:srgbClr val="FF0000"/>
                </a:solidFill>
              </a:rPr>
              <a:t>S</a:t>
            </a:r>
            <a:r>
              <a:rPr lang="tr-TR" sz="6000" b="1" dirty="0" smtClean="0"/>
              <a:t>İSTEMİ</a:t>
            </a:r>
            <a:endParaRPr lang="tr-TR" sz="6000" b="1" dirty="0"/>
          </a:p>
        </p:txBody>
      </p:sp>
      <p:pic>
        <p:nvPicPr>
          <p:cNvPr id="1026" name="Picture 2"/>
          <p:cNvPicPr>
            <a:picLocks noChangeAspect="1" noChangeArrowheads="1"/>
          </p:cNvPicPr>
          <p:nvPr/>
        </p:nvPicPr>
        <p:blipFill>
          <a:blip r:embed="rId3" cstate="print"/>
          <a:srcRect/>
          <a:stretch>
            <a:fillRect/>
          </a:stretch>
        </p:blipFill>
        <p:spPr bwMode="auto">
          <a:xfrm>
            <a:off x="1121391" y="439004"/>
            <a:ext cx="2438400" cy="24955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273793" y="591404"/>
            <a:ext cx="2114551" cy="21145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8149989" y="466299"/>
            <a:ext cx="2438400" cy="2495550"/>
          </a:xfrm>
          <a:prstGeom prst="rect">
            <a:avLst/>
          </a:prstGeom>
          <a:noFill/>
          <a:ln w="9525">
            <a:noFill/>
            <a:miter lim="800000"/>
            <a:headEnd/>
            <a:tailEnd/>
          </a:ln>
          <a:effectLst/>
        </p:spPr>
      </p:pic>
    </p:spTree>
    <p:extLst>
      <p:ext uri="{BB962C8B-B14F-4D97-AF65-F5344CB8AC3E}">
        <p14:creationId xmlns="" xmlns:p14="http://schemas.microsoft.com/office/powerpoint/2010/main" val="167442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2FCC070-FB41-403D-8BD4-019930E83FDE}"/>
              </a:ext>
            </a:extLst>
          </p:cNvPr>
          <p:cNvSpPr>
            <a:spLocks noGrp="1"/>
          </p:cNvSpPr>
          <p:nvPr>
            <p:ph type="title"/>
          </p:nvPr>
        </p:nvSpPr>
        <p:spPr>
          <a:xfrm>
            <a:off x="913800" y="741515"/>
            <a:ext cx="10353761" cy="1633340"/>
          </a:xfrm>
        </p:spPr>
        <p:txBody>
          <a:bodyPr>
            <a:normAutofit/>
          </a:bodyPr>
          <a:lstStyle/>
          <a:p>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SINAVA GİRMEK ZORUNLU MU?</a:t>
            </a:r>
            <a:endParaRPr lang="tr-TR" sz="4800" dirty="0">
              <a:solidFill>
                <a:srgbClr val="FFFFFF"/>
              </a:solidFill>
            </a:endParaRPr>
          </a:p>
        </p:txBody>
      </p:sp>
      <p:sp>
        <p:nvSpPr>
          <p:cNvPr id="6" name="Metin kutusu 5">
            <a:extLst>
              <a:ext uri="{FF2B5EF4-FFF2-40B4-BE49-F238E27FC236}">
                <a16:creationId xmlns:a16="http://schemas.microsoft.com/office/drawing/2014/main" xmlns="" id="{5610A8BF-E59C-48CE-944B-AB3AF9B1DDB1}"/>
              </a:ext>
            </a:extLst>
          </p:cNvPr>
          <p:cNvSpPr txBox="1"/>
          <p:nvPr/>
        </p:nvSpPr>
        <p:spPr>
          <a:xfrm>
            <a:off x="1043353" y="3411940"/>
            <a:ext cx="967153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9600" u="sng" dirty="0" smtClean="0"/>
              <a:t>Hayır.</a:t>
            </a:r>
          </a:p>
          <a:p>
            <a:endParaRPr lang="tr-TR" sz="3600" dirty="0"/>
          </a:p>
        </p:txBody>
      </p:sp>
    </p:spTree>
    <p:extLst>
      <p:ext uri="{BB962C8B-B14F-4D97-AF65-F5344CB8AC3E}">
        <p14:creationId xmlns="" xmlns:p14="http://schemas.microsoft.com/office/powerpoint/2010/main" val="941897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2FCC070-FB41-403D-8BD4-019930E83FDE}"/>
              </a:ext>
            </a:extLst>
          </p:cNvPr>
          <p:cNvSpPr>
            <a:spLocks noGrp="1"/>
          </p:cNvSpPr>
          <p:nvPr>
            <p:ph type="title"/>
          </p:nvPr>
        </p:nvSpPr>
        <p:spPr>
          <a:xfrm>
            <a:off x="913800" y="741515"/>
            <a:ext cx="10353761" cy="1633340"/>
          </a:xfrm>
        </p:spPr>
        <p:txBody>
          <a:bodyPr>
            <a:normAutofit/>
          </a:bodyPr>
          <a:lstStyle/>
          <a:p>
            <a:r>
              <a:rPr lang="tr-TR" sz="4800" dirty="0" smtClean="0">
                <a:solidFill>
                  <a:srgbClr val="FFFFFF"/>
                </a:solidFill>
              </a:rPr>
              <a:t>YEREL YERLEŞTİRME</a:t>
            </a:r>
            <a:endParaRPr lang="tr-TR" sz="4800" dirty="0">
              <a:solidFill>
                <a:srgbClr val="FFFFFF"/>
              </a:solidFill>
            </a:endParaRPr>
          </a:p>
        </p:txBody>
      </p:sp>
      <p:sp>
        <p:nvSpPr>
          <p:cNvPr id="6" name="Metin kutusu 5">
            <a:extLst>
              <a:ext uri="{FF2B5EF4-FFF2-40B4-BE49-F238E27FC236}">
                <a16:creationId xmlns:a16="http://schemas.microsoft.com/office/drawing/2014/main" xmlns="" id="{5610A8BF-E59C-48CE-944B-AB3AF9B1DDB1}"/>
              </a:ext>
            </a:extLst>
          </p:cNvPr>
          <p:cNvSpPr txBox="1"/>
          <p:nvPr/>
        </p:nvSpPr>
        <p:spPr>
          <a:xfrm>
            <a:off x="1043355" y="2778374"/>
            <a:ext cx="10052277"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dirty="0" smtClean="0"/>
              <a:t>Adrese dayalı sistem ile öğrenci alan okullara yapılan yerleştirmedir. 5 tercih hakkı var.</a:t>
            </a:r>
          </a:p>
          <a:p>
            <a:endParaRPr lang="tr-TR" sz="2800" dirty="0" smtClean="0"/>
          </a:p>
          <a:p>
            <a:r>
              <a:rPr lang="tr-TR" sz="2800" dirty="0" smtClean="0"/>
              <a:t>*Yerleştirmede sırasıyla</a:t>
            </a:r>
          </a:p>
          <a:p>
            <a:pPr marL="514350" indent="-514350">
              <a:buFont typeface="+mj-lt"/>
              <a:buAutoNum type="arabicPeriod"/>
            </a:pPr>
            <a:r>
              <a:rPr lang="tr-TR" sz="2800" dirty="0" smtClean="0"/>
              <a:t>Öğrencinin ikamet adresine,</a:t>
            </a:r>
          </a:p>
          <a:p>
            <a:pPr marL="514350" indent="-514350">
              <a:buFont typeface="+mj-lt"/>
              <a:buAutoNum type="arabicPeriod"/>
            </a:pPr>
            <a:r>
              <a:rPr lang="tr-TR" sz="2800" dirty="0" smtClean="0"/>
              <a:t>Okul başarı puanına (OBP),</a:t>
            </a:r>
          </a:p>
          <a:p>
            <a:pPr marL="514350" indent="-514350">
              <a:buFont typeface="+mj-lt"/>
              <a:buAutoNum type="arabicPeriod"/>
            </a:pPr>
            <a:r>
              <a:rPr lang="tr-TR" sz="2800" dirty="0" smtClean="0"/>
              <a:t>Sırasıyla 8.,7. ve 6. sınıfların yılsonu başarı puanına öncelik verilir.</a:t>
            </a:r>
          </a:p>
          <a:p>
            <a:endParaRPr lang="tr-TR" sz="3600" dirty="0"/>
          </a:p>
        </p:txBody>
      </p:sp>
    </p:spTree>
    <p:extLst>
      <p:ext uri="{BB962C8B-B14F-4D97-AF65-F5344CB8AC3E}">
        <p14:creationId xmlns="" xmlns:p14="http://schemas.microsoft.com/office/powerpoint/2010/main" val="941897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yerleştirme tercih ekranında okullar; </a:t>
            </a:r>
            <a:endParaRPr lang="tr-TR" dirty="0"/>
          </a:p>
        </p:txBody>
      </p:sp>
      <p:sp>
        <p:nvSpPr>
          <p:cNvPr id="3" name="2 İçerik Yer Tutucusu"/>
          <p:cNvSpPr>
            <a:spLocks noGrp="1"/>
          </p:cNvSpPr>
          <p:nvPr>
            <p:ph idx="1"/>
          </p:nvPr>
        </p:nvSpPr>
        <p:spPr>
          <a:xfrm>
            <a:off x="595951" y="2784144"/>
            <a:ext cx="7469876" cy="3616656"/>
          </a:xfrm>
        </p:spPr>
        <p:txBody>
          <a:bodyPr>
            <a:noAutofit/>
          </a:bodyPr>
          <a:lstStyle/>
          <a:p>
            <a:r>
              <a:rPr lang="tr-TR" sz="2400" dirty="0" smtClean="0"/>
              <a:t>Öğrenciler; Merkezî Sınav Puanı İle Öğrenci Alan Okullar, Yerel Yerleştirme İle Öğrenci Alan Okullar ve Pansiyonlu Okullar olmak üzere 3 (üç) grupta tercih yapabileceklerdir. Merkezî Sınava girmeyen öğrenciler ise Yerel Yerleştirme İle Öğrenci Alan Okullar ve Pansiyonlu Okullar olmak üzere 2 (iki) grupta tercih yapabileceklerdir.</a:t>
            </a:r>
            <a:endParaRPr lang="tr-TR" sz="2400" b="1" dirty="0">
              <a:solidFill>
                <a:srgbClr val="FF0000"/>
              </a:solidFill>
            </a:endParaRPr>
          </a:p>
        </p:txBody>
      </p:sp>
      <p:sp>
        <p:nvSpPr>
          <p:cNvPr id="5"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tr-TR" sz="4000" smtClean="0"/>
              <a:t>Tercih işlemleri; </a:t>
            </a:r>
            <a:endParaRPr lang="en-US" sz="4000" dirty="0"/>
          </a:p>
        </p:txBody>
      </p:sp>
      <p:pic>
        <p:nvPicPr>
          <p:cNvPr id="17410" name="Picture 2" descr="Müdürlüğümüzün &quot;LGS / YKS Tercih Rehberliği&quot; Konulu Çevrimiçi Tanıtım  Programlarına Başvurular Başladı"/>
          <p:cNvPicPr>
            <a:picLocks noChangeAspect="1" noChangeArrowheads="1"/>
          </p:cNvPicPr>
          <p:nvPr/>
        </p:nvPicPr>
        <p:blipFill>
          <a:blip r:embed="rId2" cstate="print"/>
          <a:srcRect/>
          <a:stretch>
            <a:fillRect/>
          </a:stretch>
        </p:blipFill>
        <p:spPr bwMode="auto">
          <a:xfrm>
            <a:off x="8275993" y="3636013"/>
            <a:ext cx="3417888" cy="23280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yerleştirme tercih ekranında okullar; </a:t>
            </a:r>
            <a:endParaRPr lang="tr-TR" dirty="0"/>
          </a:p>
        </p:txBody>
      </p:sp>
      <p:sp>
        <p:nvSpPr>
          <p:cNvPr id="3" name="2 İçerik Yer Tutucusu"/>
          <p:cNvSpPr>
            <a:spLocks noGrp="1"/>
          </p:cNvSpPr>
          <p:nvPr>
            <p:ph idx="1"/>
          </p:nvPr>
        </p:nvSpPr>
        <p:spPr>
          <a:xfrm>
            <a:off x="595951" y="2784144"/>
            <a:ext cx="7469876" cy="3616656"/>
          </a:xfrm>
        </p:spPr>
        <p:txBody>
          <a:bodyPr>
            <a:noAutofit/>
          </a:bodyPr>
          <a:lstStyle/>
          <a:p>
            <a:r>
              <a:rPr lang="tr-TR" sz="2400" b="1" dirty="0" smtClean="0">
                <a:solidFill>
                  <a:srgbClr val="00CC5C"/>
                </a:solidFill>
              </a:rPr>
              <a:t>“Kayıt Alanındaki okullar” </a:t>
            </a:r>
            <a:r>
              <a:rPr lang="tr-TR" sz="2400" b="1" dirty="0">
                <a:solidFill>
                  <a:srgbClr val="00CC5C"/>
                </a:solidFill>
              </a:rPr>
              <a:t>öğrenci için ikamet adresinin bulunduğu </a:t>
            </a:r>
            <a:r>
              <a:rPr lang="tr-TR" sz="2400" b="1" dirty="0" smtClean="0">
                <a:solidFill>
                  <a:srgbClr val="00CC5C"/>
                </a:solidFill>
              </a:rPr>
              <a:t>bölgede yer </a:t>
            </a:r>
            <a:r>
              <a:rPr lang="tr-TR" sz="2400" b="1" dirty="0">
                <a:solidFill>
                  <a:srgbClr val="00CC5C"/>
                </a:solidFill>
              </a:rPr>
              <a:t>alan okulları belirtir. </a:t>
            </a:r>
            <a:endParaRPr lang="tr-TR" sz="2400" b="1" dirty="0" smtClean="0">
              <a:solidFill>
                <a:srgbClr val="00CC5C"/>
              </a:solidFill>
            </a:endParaRPr>
          </a:p>
          <a:p>
            <a:r>
              <a:rPr lang="tr-TR" sz="2400" b="1" dirty="0" smtClean="0">
                <a:solidFill>
                  <a:srgbClr val="0070C0"/>
                </a:solidFill>
              </a:rPr>
              <a:t>“Komşu </a:t>
            </a:r>
            <a:r>
              <a:rPr lang="tr-TR" sz="2400" b="1" dirty="0">
                <a:solidFill>
                  <a:srgbClr val="0070C0"/>
                </a:solidFill>
              </a:rPr>
              <a:t>Kayıt </a:t>
            </a:r>
            <a:r>
              <a:rPr lang="tr-TR" sz="2400" b="1" dirty="0" smtClean="0">
                <a:solidFill>
                  <a:srgbClr val="0070C0"/>
                </a:solidFill>
              </a:rPr>
              <a:t>Alanı” </a:t>
            </a:r>
            <a:r>
              <a:rPr lang="tr-TR" sz="2400" b="1" dirty="0">
                <a:solidFill>
                  <a:srgbClr val="0070C0"/>
                </a:solidFill>
              </a:rPr>
              <a:t>öğrenci için ikamet adresine göre Komşu Kayıt Alanında yer alan okulları belirtir. </a:t>
            </a:r>
            <a:endParaRPr lang="tr-TR" sz="2400" b="1" dirty="0" smtClean="0">
              <a:solidFill>
                <a:srgbClr val="0070C0"/>
              </a:solidFill>
            </a:endParaRPr>
          </a:p>
          <a:p>
            <a:r>
              <a:rPr lang="tr-TR" sz="2400" b="1" dirty="0" smtClean="0">
                <a:solidFill>
                  <a:srgbClr val="FF0000"/>
                </a:solidFill>
              </a:rPr>
              <a:t>“Diğer Kayıt Alanı” </a:t>
            </a:r>
            <a:r>
              <a:rPr lang="tr-TR" sz="2400" b="1" dirty="0">
                <a:solidFill>
                  <a:srgbClr val="FF0000"/>
                </a:solidFill>
              </a:rPr>
              <a:t>ise öğrenci için ikamet adresine göre bulunduğu Kayıt Alanında ve Komşu Kayıt Alanında olmayan il içindeki diğer kayıt alanları ile il dışındaki kayıt alanlarında bulunan okulları belirtir.</a:t>
            </a:r>
          </a:p>
        </p:txBody>
      </p:sp>
      <p:sp>
        <p:nvSpPr>
          <p:cNvPr id="5"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tr-TR" sz="4000" dirty="0" smtClean="0"/>
              <a:t>Yerel yerleştirme tercih ekranında okullar; </a:t>
            </a:r>
            <a:endParaRPr lang="en-US" sz="4000" dirty="0"/>
          </a:p>
        </p:txBody>
      </p:sp>
      <p:sp>
        <p:nvSpPr>
          <p:cNvPr id="6" name="Dikdörtgen 2"/>
          <p:cNvSpPr/>
          <p:nvPr/>
        </p:nvSpPr>
        <p:spPr>
          <a:xfrm>
            <a:off x="8124464" y="2796446"/>
            <a:ext cx="3489781" cy="3385993"/>
          </a:xfrm>
          <a:prstGeom prst="rect">
            <a:avLst/>
          </a:prstGeom>
          <a:blipFill dpi="0" rotWithShape="1">
            <a:blip r:embed="rId2"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yerleştirme tercih ekranında okullar; </a:t>
            </a:r>
            <a:endParaRPr lang="tr-TR" dirty="0"/>
          </a:p>
        </p:txBody>
      </p:sp>
      <p:sp>
        <p:nvSpPr>
          <p:cNvPr id="3" name="2 İçerik Yer Tutucusu"/>
          <p:cNvSpPr>
            <a:spLocks noGrp="1"/>
          </p:cNvSpPr>
          <p:nvPr>
            <p:ph idx="1"/>
          </p:nvPr>
        </p:nvSpPr>
        <p:spPr>
          <a:xfrm>
            <a:off x="595951" y="2784144"/>
            <a:ext cx="7469876" cy="3616656"/>
          </a:xfrm>
        </p:spPr>
        <p:txBody>
          <a:bodyPr>
            <a:noAutofit/>
          </a:bodyPr>
          <a:lstStyle/>
          <a:p>
            <a:r>
              <a:rPr lang="tr-TR" sz="2400" dirty="0" smtClean="0"/>
              <a:t>Öğrenciler, ilk olarak Yerel Yerleştirme İle Öğrenci Alan Okullar ekranından tercih yapacaklardır. Yerel yerleştirme tercihlerinden</a:t>
            </a:r>
            <a:r>
              <a:rPr lang="tr-TR" sz="2400" dirty="0" smtClean="0">
                <a:solidFill>
                  <a:srgbClr val="FF0000"/>
                </a:solidFill>
              </a:rPr>
              <a:t> ilk 3 (üç) okulu Kayıt Alanından</a:t>
            </a:r>
            <a:r>
              <a:rPr lang="tr-TR" sz="2400" dirty="0" smtClean="0"/>
              <a:t> seçmek şartıyla öğrenciler </a:t>
            </a:r>
            <a:r>
              <a:rPr lang="tr-TR" sz="2400" dirty="0" smtClean="0">
                <a:solidFill>
                  <a:srgbClr val="FF0000"/>
                </a:solidFill>
              </a:rPr>
              <a:t>en fazla 5 (beş) </a:t>
            </a:r>
            <a:r>
              <a:rPr lang="tr-TR" sz="2400" dirty="0" smtClean="0"/>
              <a:t>okul tercihinde bulunabileceklerdir. Yapılan tercihlerde; </a:t>
            </a:r>
            <a:r>
              <a:rPr lang="tr-TR" sz="2400" dirty="0" smtClean="0">
                <a:solidFill>
                  <a:srgbClr val="FF0000"/>
                </a:solidFill>
              </a:rPr>
              <a:t>aynı okul türünden </a:t>
            </a:r>
            <a:r>
              <a:rPr lang="tr-TR" sz="2400" dirty="0" smtClean="0"/>
              <a:t>(Anadolu Lisesi, Mesleki ve Teknik Anadolu Lisesi, Anadolu İmam Hatip Lisesi) </a:t>
            </a:r>
            <a:r>
              <a:rPr lang="tr-TR" sz="2400" dirty="0" smtClean="0">
                <a:solidFill>
                  <a:srgbClr val="FF0000"/>
                </a:solidFill>
              </a:rPr>
              <a:t>en fazla 3 (üç) okul</a:t>
            </a:r>
            <a:r>
              <a:rPr lang="tr-TR" sz="2400" dirty="0" smtClean="0"/>
              <a:t> seçilebilecektir.</a:t>
            </a:r>
            <a:endParaRPr lang="tr-TR" sz="2400" b="1" dirty="0">
              <a:solidFill>
                <a:srgbClr val="FF0000"/>
              </a:solidFill>
            </a:endParaRPr>
          </a:p>
        </p:txBody>
      </p:sp>
      <p:sp>
        <p:nvSpPr>
          <p:cNvPr id="5"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tr-TR" sz="4000" dirty="0" smtClean="0"/>
              <a:t>Tercih işlemleri; </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yerleştirme tercih ekranında okullar; </a:t>
            </a:r>
            <a:endParaRPr lang="tr-TR" dirty="0"/>
          </a:p>
        </p:txBody>
      </p:sp>
      <p:sp>
        <p:nvSpPr>
          <p:cNvPr id="3" name="2 İçerik Yer Tutucusu"/>
          <p:cNvSpPr>
            <a:spLocks noGrp="1"/>
          </p:cNvSpPr>
          <p:nvPr>
            <p:ph idx="1"/>
          </p:nvPr>
        </p:nvSpPr>
        <p:spPr>
          <a:xfrm>
            <a:off x="595951" y="2784144"/>
            <a:ext cx="7469876" cy="3616656"/>
          </a:xfrm>
        </p:spPr>
        <p:txBody>
          <a:bodyPr>
            <a:noAutofit/>
          </a:bodyPr>
          <a:lstStyle/>
          <a:p>
            <a:r>
              <a:rPr lang="tr-TR" sz="2400" dirty="0" smtClean="0"/>
              <a:t>Sınava giren ve Merkezî Sınav Puanına sahip olan öğrenciler dâhil tüm öğrenciler yerel yerleştirme ile öğrenci alan okul tercihinde bulunmak zorundadır. Yerel Yerleştirme İle Öğrenci Alan Okullar ekranından tercih yapılmaması durumunda, öğrencilere Merkezî Sınavla Öğrenci Alan Okullar ile Pansiyonlu Okullar tercih ekranı açılmayacaktır. </a:t>
            </a:r>
            <a:endParaRPr lang="tr-TR" sz="2400" b="1" dirty="0">
              <a:solidFill>
                <a:srgbClr val="FF0000"/>
              </a:solidFill>
            </a:endParaRPr>
          </a:p>
        </p:txBody>
      </p:sp>
      <p:sp>
        <p:nvSpPr>
          <p:cNvPr id="5"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tr-TR" sz="4000" dirty="0" smtClean="0"/>
              <a:t>Tercih işlemleri; </a:t>
            </a:r>
            <a:endParaRPr lang="en-US" sz="4000" dirty="0"/>
          </a:p>
        </p:txBody>
      </p:sp>
      <p:pic>
        <p:nvPicPr>
          <p:cNvPr id="16388" name="Picture 4" descr="Zürefanın düşkünü, beyaz giyer kış günü ne demek? - ÂLİM SÖZLÜK"/>
          <p:cNvPicPr>
            <a:picLocks noChangeAspect="1" noChangeArrowheads="1"/>
          </p:cNvPicPr>
          <p:nvPr/>
        </p:nvPicPr>
        <p:blipFill>
          <a:blip r:embed="rId2" cstate="print"/>
          <a:srcRect/>
          <a:stretch>
            <a:fillRect/>
          </a:stretch>
        </p:blipFill>
        <p:spPr bwMode="auto">
          <a:xfrm>
            <a:off x="8589891" y="4242202"/>
            <a:ext cx="3178175" cy="20796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yerleştirme tercih ekranında okullar; </a:t>
            </a:r>
            <a:endParaRPr lang="tr-TR" dirty="0"/>
          </a:p>
        </p:txBody>
      </p:sp>
      <p:sp>
        <p:nvSpPr>
          <p:cNvPr id="3" name="2 İçerik Yer Tutucusu"/>
          <p:cNvSpPr>
            <a:spLocks noGrp="1"/>
          </p:cNvSpPr>
          <p:nvPr>
            <p:ph idx="1"/>
          </p:nvPr>
        </p:nvSpPr>
        <p:spPr>
          <a:xfrm>
            <a:off x="595950" y="2784144"/>
            <a:ext cx="10813577" cy="3616656"/>
          </a:xfrm>
        </p:spPr>
        <p:txBody>
          <a:bodyPr>
            <a:noAutofit/>
          </a:bodyPr>
          <a:lstStyle/>
          <a:p>
            <a:pPr algn="r">
              <a:buNone/>
            </a:pPr>
            <a:endParaRPr lang="tr-TR" sz="2400" dirty="0" smtClean="0"/>
          </a:p>
          <a:p>
            <a:pPr algn="r">
              <a:buNone/>
            </a:pPr>
            <a:endParaRPr lang="tr-TR" sz="2400" dirty="0"/>
          </a:p>
          <a:p>
            <a:pPr algn="r">
              <a:buNone/>
            </a:pPr>
            <a:endParaRPr lang="tr-TR" sz="2400" dirty="0" smtClean="0"/>
          </a:p>
          <a:p>
            <a:pPr algn="r">
              <a:buNone/>
            </a:pPr>
            <a:endParaRPr lang="tr-TR" sz="4400" dirty="0"/>
          </a:p>
          <a:p>
            <a:pPr algn="r">
              <a:buNone/>
            </a:pPr>
            <a:r>
              <a:rPr lang="tr-TR" sz="4400" b="1" dirty="0" smtClean="0">
                <a:effectLst>
                  <a:outerShdw blurRad="38100" dist="38100" dir="2700000" algn="tl">
                    <a:srgbClr val="000000">
                      <a:alpha val="43137"/>
                    </a:srgbClr>
                  </a:outerShdw>
                </a:effectLst>
              </a:rPr>
              <a:t>BAŞARILAR…</a:t>
            </a:r>
            <a:endParaRPr lang="tr-TR" sz="4400" b="1" dirty="0" smtClean="0">
              <a:solidFill>
                <a:srgbClr val="FF0000"/>
              </a:solidFill>
              <a:effectLst>
                <a:outerShdw blurRad="38100" dist="38100" dir="2700000" algn="tl">
                  <a:srgbClr val="000000">
                    <a:alpha val="43137"/>
                  </a:srgbClr>
                </a:outerShdw>
              </a:effectLst>
            </a:endParaRPr>
          </a:p>
          <a:p>
            <a:pPr algn="r">
              <a:buNone/>
            </a:pPr>
            <a:endParaRPr lang="tr-TR" sz="4400" dirty="0" smtClean="0"/>
          </a:p>
        </p:txBody>
      </p:sp>
      <p:sp>
        <p:nvSpPr>
          <p:cNvPr id="5"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80C26FD2-9273-4C11-B0F9-30974A5E4097}"/>
              </a:ext>
            </a:extLst>
          </p:cNvPr>
          <p:cNvSpPr>
            <a:spLocks noGrp="1"/>
          </p:cNvSpPr>
          <p:nvPr>
            <p:ph type="title"/>
          </p:nvPr>
        </p:nvSpPr>
        <p:spPr>
          <a:xfrm>
            <a:off x="924447" y="1500936"/>
            <a:ext cx="3732903" cy="3630805"/>
          </a:xfrm>
          <a:effectLst/>
        </p:spPr>
        <p:txBody>
          <a:bodyPr>
            <a:normAutofit/>
          </a:bodyPr>
          <a:lstStyle/>
          <a:p>
            <a:pPr algn="l"/>
            <a:r>
              <a:rPr lang="tr-TR" sz="3600" b="1" dirty="0"/>
              <a:t>LİSELERE YERLEŞTİRME NASIL OLACAK?</a:t>
            </a:r>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68371" y="2057399"/>
            <a:ext cx="0" cy="2743200"/>
          </a:xfrm>
          <a:prstGeom prst="line">
            <a:avLst/>
          </a:prstGeom>
          <a:ln/>
        </p:spPr>
        <p:style>
          <a:lnRef idx="2">
            <a:schemeClr val="accent3"/>
          </a:lnRef>
          <a:fillRef idx="0">
            <a:schemeClr val="accent3"/>
          </a:fillRef>
          <a:effectRef idx="1">
            <a:schemeClr val="accent3"/>
          </a:effectRef>
          <a:fontRef idx="minor">
            <a:schemeClr val="tx1"/>
          </a:fontRef>
        </p:style>
      </p:cxnSp>
      <p:sp>
        <p:nvSpPr>
          <p:cNvPr id="4" name="Dikdörtgen 3">
            <a:extLst>
              <a:ext uri="{FF2B5EF4-FFF2-40B4-BE49-F238E27FC236}">
                <a16:creationId xmlns:a16="http://schemas.microsoft.com/office/drawing/2014/main" xmlns="" id="{ADD66198-1A52-4222-9E8D-A8DD6B778B54}"/>
              </a:ext>
            </a:extLst>
          </p:cNvPr>
          <p:cNvSpPr/>
          <p:nvPr/>
        </p:nvSpPr>
        <p:spPr>
          <a:xfrm>
            <a:off x="5628366" y="1145087"/>
            <a:ext cx="4979095" cy="18267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dirty="0"/>
              <a:t>MERKEZİ </a:t>
            </a:r>
            <a:r>
              <a:rPr lang="tr-TR" sz="4000" dirty="0" smtClean="0"/>
              <a:t>YERLEŞTİRME</a:t>
            </a:r>
            <a:r>
              <a:rPr lang="tr-TR" sz="4000" dirty="0"/>
              <a:t> </a:t>
            </a:r>
          </a:p>
        </p:txBody>
      </p:sp>
      <p:sp>
        <p:nvSpPr>
          <p:cNvPr id="9" name="Dikdörtgen 8">
            <a:extLst>
              <a:ext uri="{FF2B5EF4-FFF2-40B4-BE49-F238E27FC236}">
                <a16:creationId xmlns:a16="http://schemas.microsoft.com/office/drawing/2014/main" xmlns="" id="{6E711196-2F96-43AC-88CA-FC3A9EAF3828}"/>
              </a:ext>
            </a:extLst>
          </p:cNvPr>
          <p:cNvSpPr/>
          <p:nvPr/>
        </p:nvSpPr>
        <p:spPr>
          <a:xfrm>
            <a:off x="5628365" y="3765121"/>
            <a:ext cx="4979095" cy="1826711"/>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tr-TR" sz="4000" dirty="0"/>
              <a:t>YEREL </a:t>
            </a:r>
            <a:r>
              <a:rPr lang="tr-TR" sz="4000" dirty="0" smtClean="0"/>
              <a:t>YERLEŞTİRME</a:t>
            </a:r>
            <a:endParaRPr lang="tr-TR" sz="4000" dirty="0"/>
          </a:p>
        </p:txBody>
      </p:sp>
      <p:cxnSp>
        <p:nvCxnSpPr>
          <p:cNvPr id="13" name="12 Dirsek Bağlayıcısı"/>
          <p:cNvCxnSpPr/>
          <p:nvPr/>
        </p:nvCxnSpPr>
        <p:spPr>
          <a:xfrm>
            <a:off x="5029200" y="4818185"/>
            <a:ext cx="304800" cy="246184"/>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14 Dirsek Bağlayıcısı"/>
          <p:cNvCxnSpPr/>
          <p:nvPr/>
        </p:nvCxnSpPr>
        <p:spPr>
          <a:xfrm flipV="1">
            <a:off x="5040925" y="1770189"/>
            <a:ext cx="316523" cy="234461"/>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 xmlns:p14="http://schemas.microsoft.com/office/powerpoint/2010/main" val="20580406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2FCC070-FB41-403D-8BD4-019930E83FDE}"/>
              </a:ext>
            </a:extLst>
          </p:cNvPr>
          <p:cNvSpPr>
            <a:spLocks noGrp="1"/>
          </p:cNvSpPr>
          <p:nvPr>
            <p:ph type="title"/>
          </p:nvPr>
        </p:nvSpPr>
        <p:spPr>
          <a:xfrm>
            <a:off x="913800" y="741515"/>
            <a:ext cx="10353761" cy="1633340"/>
          </a:xfrm>
        </p:spPr>
        <p:txBody>
          <a:bodyPr>
            <a:normAutofit/>
          </a:bodyPr>
          <a:lstStyle/>
          <a:p>
            <a:r>
              <a:rPr lang="tr-TR" sz="4800" dirty="0" smtClean="0">
                <a:solidFill>
                  <a:srgbClr val="FFFFFF"/>
                </a:solidFill>
              </a:rPr>
              <a:t>MERKEZİ YERLEŞTİRME</a:t>
            </a:r>
            <a:endParaRPr lang="tr-TR" sz="4800" dirty="0">
              <a:solidFill>
                <a:srgbClr val="FFFFFF"/>
              </a:solidFill>
            </a:endParaRPr>
          </a:p>
        </p:txBody>
      </p:sp>
      <p:sp>
        <p:nvSpPr>
          <p:cNvPr id="6" name="Metin kutusu 5">
            <a:extLst>
              <a:ext uri="{FF2B5EF4-FFF2-40B4-BE49-F238E27FC236}">
                <a16:creationId xmlns:a16="http://schemas.microsoft.com/office/drawing/2014/main" xmlns="" id="{5610A8BF-E59C-48CE-944B-AB3AF9B1DDB1}"/>
              </a:ext>
            </a:extLst>
          </p:cNvPr>
          <p:cNvSpPr txBox="1"/>
          <p:nvPr/>
        </p:nvSpPr>
        <p:spPr>
          <a:xfrm>
            <a:off x="1070649" y="2655544"/>
            <a:ext cx="967153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dirty="0" smtClean="0"/>
              <a:t>LGS sınav puanı ile öğrenci alan okullara yapılan yerleştirmedir. </a:t>
            </a:r>
          </a:p>
          <a:p>
            <a:r>
              <a:rPr lang="tr-TR" sz="2800" dirty="0" smtClean="0"/>
              <a:t>10 tercih hakkı tanınmaktadır.</a:t>
            </a:r>
          </a:p>
          <a:p>
            <a:endParaRPr lang="tr-TR" sz="2800" dirty="0" smtClean="0"/>
          </a:p>
          <a:p>
            <a:r>
              <a:rPr lang="tr-TR" sz="2800" dirty="0" smtClean="0"/>
              <a:t>*Merkezî Sınav Puanının eşitliği hâlinde</a:t>
            </a:r>
          </a:p>
          <a:p>
            <a:pPr marL="514350" indent="-514350">
              <a:buFont typeface="+mj-lt"/>
              <a:buAutoNum type="arabicPeriod"/>
            </a:pPr>
            <a:r>
              <a:rPr lang="tr-TR" sz="2800" dirty="0" smtClean="0"/>
              <a:t>Okul başarı puanı (OBP) üstünlüğüne,</a:t>
            </a:r>
          </a:p>
          <a:p>
            <a:pPr marL="514350" indent="-514350">
              <a:buFont typeface="+mj-lt"/>
              <a:buAutoNum type="arabicPeriod"/>
            </a:pPr>
            <a:r>
              <a:rPr lang="tr-TR" sz="2800" dirty="0" smtClean="0"/>
              <a:t>Sırasıyla 8.,7. ve 6. sınıfların yılsonu başarı puanı üstünlüğüne,</a:t>
            </a:r>
          </a:p>
          <a:p>
            <a:pPr marL="514350" indent="-514350">
              <a:buFont typeface="+mj-lt"/>
              <a:buAutoNum type="arabicPeriod"/>
            </a:pPr>
            <a:r>
              <a:rPr lang="tr-TR" sz="2800" dirty="0" smtClean="0"/>
              <a:t>Tercih önceliğine,</a:t>
            </a:r>
          </a:p>
          <a:p>
            <a:pPr marL="514350" lvl="0" indent="-514350">
              <a:buFont typeface="+mj-lt"/>
              <a:buAutoNum type="arabicPeriod"/>
            </a:pPr>
            <a:r>
              <a:rPr lang="tr-TR" sz="2800" dirty="0" smtClean="0"/>
              <a:t>Öğrencinin doğum tarihine göre yaşı küçük olana bakılarak yerleştirme yapılır.</a:t>
            </a:r>
          </a:p>
          <a:p>
            <a:endParaRPr lang="tr-TR" sz="3600" dirty="0"/>
          </a:p>
        </p:txBody>
      </p:sp>
    </p:spTree>
    <p:extLst>
      <p:ext uri="{BB962C8B-B14F-4D97-AF65-F5344CB8AC3E}">
        <p14:creationId xmlns="" xmlns:p14="http://schemas.microsoft.com/office/powerpoint/2010/main" val="94189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2FCC070-FB41-403D-8BD4-019930E83FDE}"/>
              </a:ext>
            </a:extLst>
          </p:cNvPr>
          <p:cNvSpPr>
            <a:spLocks noGrp="1"/>
          </p:cNvSpPr>
          <p:nvPr>
            <p:ph type="title"/>
          </p:nvPr>
        </p:nvSpPr>
        <p:spPr>
          <a:xfrm>
            <a:off x="913800" y="741515"/>
            <a:ext cx="10353761" cy="1633340"/>
          </a:xfrm>
        </p:spPr>
        <p:txBody>
          <a:bodyPr>
            <a:normAutofit/>
          </a:bodyPr>
          <a:lstStyle/>
          <a:p>
            <a:r>
              <a:rPr lang="tr-TR" sz="4800" dirty="0" smtClean="0">
                <a:solidFill>
                  <a:srgbClr val="FFFFFF"/>
                </a:solidFill>
              </a:rPr>
              <a:t>SINAV NASIL </a:t>
            </a:r>
            <a:r>
              <a:rPr lang="tr-TR" sz="4800" dirty="0">
                <a:solidFill>
                  <a:srgbClr val="FFFFFF"/>
                </a:solidFill>
              </a:rPr>
              <a:t>OLACAK?</a:t>
            </a:r>
          </a:p>
        </p:txBody>
      </p:sp>
      <p:sp>
        <p:nvSpPr>
          <p:cNvPr id="5" name="Dikdörtgen: Çapraz Köşeleri Yuvarlatılmış 4">
            <a:extLst>
              <a:ext uri="{FF2B5EF4-FFF2-40B4-BE49-F238E27FC236}">
                <a16:creationId xmlns:a16="http://schemas.microsoft.com/office/drawing/2014/main" xmlns="" id="{9589034D-2389-4282-B628-B145B52E6472}"/>
              </a:ext>
            </a:extLst>
          </p:cNvPr>
          <p:cNvSpPr/>
          <p:nvPr/>
        </p:nvSpPr>
        <p:spPr>
          <a:xfrm>
            <a:off x="847597" y="3431086"/>
            <a:ext cx="4394547" cy="1398739"/>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b="1" dirty="0"/>
              <a:t>SÖZEL</a:t>
            </a:r>
          </a:p>
        </p:txBody>
      </p:sp>
      <p:sp>
        <p:nvSpPr>
          <p:cNvPr id="11" name="Dikdörtgen: Çapraz Köşeleri Yuvarlatılmış 10">
            <a:extLst>
              <a:ext uri="{FF2B5EF4-FFF2-40B4-BE49-F238E27FC236}">
                <a16:creationId xmlns:a16="http://schemas.microsoft.com/office/drawing/2014/main" xmlns="" id="{51127071-8CE5-4EF1-8D6E-B9F6D9177DC4}"/>
              </a:ext>
            </a:extLst>
          </p:cNvPr>
          <p:cNvSpPr/>
          <p:nvPr/>
        </p:nvSpPr>
        <p:spPr>
          <a:xfrm>
            <a:off x="6620005" y="3431086"/>
            <a:ext cx="4394547" cy="1398739"/>
          </a:xfrm>
          <a:prstGeom prst="round2Diag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tr-TR" sz="4400" b="1" dirty="0"/>
              <a:t>SAYISAL</a:t>
            </a:r>
          </a:p>
        </p:txBody>
      </p:sp>
      <p:sp>
        <p:nvSpPr>
          <p:cNvPr id="6" name="Metin kutusu 5">
            <a:extLst>
              <a:ext uri="{FF2B5EF4-FFF2-40B4-BE49-F238E27FC236}">
                <a16:creationId xmlns:a16="http://schemas.microsoft.com/office/drawing/2014/main" xmlns="" id="{5610A8BF-E59C-48CE-944B-AB3AF9B1DDB1}"/>
              </a:ext>
            </a:extLst>
          </p:cNvPr>
          <p:cNvSpPr txBox="1"/>
          <p:nvPr/>
        </p:nvSpPr>
        <p:spPr>
          <a:xfrm>
            <a:off x="5700389" y="3429004"/>
            <a:ext cx="7912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3600" dirty="0"/>
              <a:t>VE</a:t>
            </a:r>
          </a:p>
        </p:txBody>
      </p:sp>
      <p:sp>
        <p:nvSpPr>
          <p:cNvPr id="7" name="Metin kutusu 6">
            <a:extLst>
              <a:ext uri="{FF2B5EF4-FFF2-40B4-BE49-F238E27FC236}">
                <a16:creationId xmlns:a16="http://schemas.microsoft.com/office/drawing/2014/main" xmlns="" id="{0661755D-5A03-4F93-98FE-A7EC26C60A2F}"/>
              </a:ext>
            </a:extLst>
          </p:cNvPr>
          <p:cNvSpPr txBox="1"/>
          <p:nvPr/>
        </p:nvSpPr>
        <p:spPr>
          <a:xfrm>
            <a:off x="1031635" y="5396376"/>
            <a:ext cx="99528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3200" b="1" dirty="0"/>
              <a:t>OLMAK ÜZERE 2 OTURUMDA </a:t>
            </a:r>
            <a:r>
              <a:rPr lang="tr-TR" sz="3200" b="1" dirty="0" smtClean="0"/>
              <a:t>YAPILACAK.</a:t>
            </a:r>
            <a:endParaRPr lang="tr-TR" sz="3200" b="1" dirty="0"/>
          </a:p>
        </p:txBody>
      </p:sp>
    </p:spTree>
    <p:extLst>
      <p:ext uri="{BB962C8B-B14F-4D97-AF65-F5344CB8AC3E}">
        <p14:creationId xmlns="" xmlns:p14="http://schemas.microsoft.com/office/powerpoint/2010/main" val="94189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o 3">
            <a:extLst>
              <a:ext uri="{FF2B5EF4-FFF2-40B4-BE49-F238E27FC236}">
                <a16:creationId xmlns:a16="http://schemas.microsoft.com/office/drawing/2014/main" xmlns="" id="{F14CB52F-6FFA-4FF0-BA1A-C720DE363E59}"/>
              </a:ext>
            </a:extLst>
          </p:cNvPr>
          <p:cNvGraphicFramePr>
            <a:graphicFrameLocks noGrp="1"/>
          </p:cNvGraphicFramePr>
          <p:nvPr>
            <p:extLst>
              <p:ext uri="{D42A27DB-BD31-4B8C-83A1-F6EECF244321}">
                <p14:modId xmlns="" xmlns:p14="http://schemas.microsoft.com/office/powerpoint/2010/main" val="913605899"/>
              </p:ext>
            </p:extLst>
          </p:nvPr>
        </p:nvGraphicFramePr>
        <p:xfrm>
          <a:off x="3598984" y="874561"/>
          <a:ext cx="5029200" cy="5031754"/>
        </p:xfrm>
        <a:graphic>
          <a:graphicData uri="http://schemas.openxmlformats.org/drawingml/2006/table">
            <a:tbl>
              <a:tblPr firstRow="1" bandRow="1">
                <a:tableStyleId>{69C7853C-536D-4A76-A0AE-DD22124D55A5}</a:tableStyleId>
              </a:tblPr>
              <a:tblGrid>
                <a:gridCol w="2514600">
                  <a:extLst>
                    <a:ext uri="{9D8B030D-6E8A-4147-A177-3AD203B41FA5}">
                      <a16:colId xmlns:a16="http://schemas.microsoft.com/office/drawing/2014/main" xmlns="" val="1572650783"/>
                    </a:ext>
                  </a:extLst>
                </a:gridCol>
                <a:gridCol w="2514600"/>
              </a:tblGrid>
              <a:tr h="1315193">
                <a:tc>
                  <a:txBody>
                    <a:bodyPr/>
                    <a:lstStyle/>
                    <a:p>
                      <a:pPr algn="ctr"/>
                      <a:r>
                        <a:rPr lang="tr-TR" sz="2800" b="1" dirty="0">
                          <a:solidFill>
                            <a:schemeClr val="tx1"/>
                          </a:solidFill>
                          <a:latin typeface="Cambria"/>
                        </a:rPr>
                        <a:t>DERS</a:t>
                      </a:r>
                    </a:p>
                  </a:txBody>
                  <a:tcPr marL="167640" marR="167640" marT="83820" marB="83820" anchor="ctr">
                    <a:solidFill>
                      <a:schemeClr val="accent4">
                        <a:lumMod val="60000"/>
                        <a:lumOff val="40000"/>
                      </a:schemeClr>
                    </a:solidFill>
                  </a:tcPr>
                </a:tc>
                <a:tc>
                  <a:txBody>
                    <a:bodyPr/>
                    <a:lstStyle/>
                    <a:p>
                      <a:pPr algn="ctr"/>
                      <a:r>
                        <a:rPr lang="tr-TR" sz="2800" b="1" dirty="0" smtClean="0">
                          <a:solidFill>
                            <a:schemeClr val="tx1"/>
                          </a:solidFill>
                          <a:latin typeface="Cambria"/>
                        </a:rPr>
                        <a:t>SORU SAYISI</a:t>
                      </a:r>
                      <a:endParaRPr lang="tr-TR" sz="2800" b="1" dirty="0">
                        <a:solidFill>
                          <a:schemeClr val="tx1"/>
                        </a:solidFill>
                        <a:latin typeface="Cambria"/>
                      </a:endParaRPr>
                    </a:p>
                  </a:txBody>
                  <a:tcPr marL="167640" marR="167640" marT="83820" marB="83820" anchor="ctr">
                    <a:solidFill>
                      <a:schemeClr val="accent4">
                        <a:lumMod val="60000"/>
                        <a:lumOff val="40000"/>
                      </a:schemeClr>
                    </a:solidFill>
                  </a:tcPr>
                </a:tc>
                <a:extLst>
                  <a:ext uri="{0D108BD9-81ED-4DB2-BD59-A6C34878D82A}">
                    <a16:rowId xmlns:a16="http://schemas.microsoft.com/office/drawing/2014/main" xmlns="" val="102648811"/>
                  </a:ext>
                </a:extLst>
              </a:tr>
              <a:tr h="843501">
                <a:tc>
                  <a:txBody>
                    <a:bodyPr/>
                    <a:lstStyle/>
                    <a:p>
                      <a:pPr algn="l"/>
                      <a:r>
                        <a:rPr lang="tr-TR" sz="2400" b="1" dirty="0">
                          <a:latin typeface="Cambria"/>
                        </a:rPr>
                        <a:t>TÜRKÇE    </a:t>
                      </a:r>
                      <a:endParaRPr lang="tr-TR" sz="2400" b="1" dirty="0">
                        <a:solidFill>
                          <a:srgbClr val="FF0000"/>
                        </a:solidFill>
                        <a:latin typeface="Cambria"/>
                      </a:endParaRPr>
                    </a:p>
                  </a:txBody>
                  <a:tcPr marL="167640" marR="167640" marT="83820" marB="83820" anchor="ctr">
                    <a:solidFill>
                      <a:schemeClr val="accent3"/>
                    </a:solidFill>
                  </a:tcPr>
                </a:tc>
                <a:tc>
                  <a:txBody>
                    <a:bodyPr/>
                    <a:lstStyle/>
                    <a:p>
                      <a:pPr algn="l"/>
                      <a:endParaRPr lang="tr-TR" sz="2400" b="1" dirty="0">
                        <a:solidFill>
                          <a:srgbClr val="FF0000"/>
                        </a:solidFill>
                        <a:latin typeface="Cambria"/>
                      </a:endParaRPr>
                    </a:p>
                  </a:txBody>
                  <a:tcPr marL="167640" marR="167640" marT="83820" marB="83820" anchor="ctr">
                    <a:solidFill>
                      <a:schemeClr val="accent3"/>
                    </a:solidFill>
                  </a:tcPr>
                </a:tc>
                <a:extLst>
                  <a:ext uri="{0D108BD9-81ED-4DB2-BD59-A6C34878D82A}">
                    <a16:rowId xmlns:a16="http://schemas.microsoft.com/office/drawing/2014/main" xmlns="" val="4218482818"/>
                  </a:ext>
                </a:extLst>
              </a:tr>
              <a:tr h="1024467">
                <a:tc>
                  <a:txBody>
                    <a:bodyPr/>
                    <a:lstStyle/>
                    <a:p>
                      <a:pPr algn="l"/>
                      <a:r>
                        <a:rPr lang="tr-TR" sz="2400" b="1" dirty="0">
                          <a:latin typeface="Cambria"/>
                        </a:rPr>
                        <a:t>İNKILAP TARİHİ</a:t>
                      </a:r>
                    </a:p>
                  </a:txBody>
                  <a:tcPr marL="167640" marR="167640" marT="83820" marB="83820" anchor="ctr">
                    <a:solidFill>
                      <a:schemeClr val="accent3"/>
                    </a:solidFill>
                  </a:tcPr>
                </a:tc>
                <a:tc>
                  <a:txBody>
                    <a:bodyPr/>
                    <a:lstStyle/>
                    <a:p>
                      <a:pPr algn="l"/>
                      <a:endParaRPr lang="tr-TR" sz="2400" b="1" dirty="0">
                        <a:latin typeface="Cambria"/>
                      </a:endParaRPr>
                    </a:p>
                  </a:txBody>
                  <a:tcPr marL="167640" marR="167640" marT="83820" marB="83820" anchor="ctr">
                    <a:solidFill>
                      <a:schemeClr val="accent3"/>
                    </a:solidFill>
                  </a:tcPr>
                </a:tc>
                <a:extLst>
                  <a:ext uri="{0D108BD9-81ED-4DB2-BD59-A6C34878D82A}">
                    <a16:rowId xmlns:a16="http://schemas.microsoft.com/office/drawing/2014/main" xmlns="" val="2870190949"/>
                  </a:ext>
                </a:extLst>
              </a:tr>
              <a:tr h="1315193">
                <a:tc>
                  <a:txBody>
                    <a:bodyPr/>
                    <a:lstStyle/>
                    <a:p>
                      <a:pPr algn="l"/>
                      <a:r>
                        <a:rPr lang="tr-TR" sz="2400" b="1" dirty="0">
                          <a:latin typeface="Cambria"/>
                        </a:rPr>
                        <a:t>DİN KÜLTÜRÜ VE A. B.</a:t>
                      </a:r>
                    </a:p>
                  </a:txBody>
                  <a:tcPr marL="167640" marR="167640" marT="83820" marB="83820" anchor="ctr">
                    <a:solidFill>
                      <a:schemeClr val="accent3"/>
                    </a:solidFill>
                  </a:tcPr>
                </a:tc>
                <a:tc>
                  <a:txBody>
                    <a:bodyPr/>
                    <a:lstStyle/>
                    <a:p>
                      <a:pPr algn="l"/>
                      <a:endParaRPr lang="tr-TR" sz="2400" b="1" dirty="0">
                        <a:latin typeface="Cambria"/>
                      </a:endParaRPr>
                    </a:p>
                  </a:txBody>
                  <a:tcPr marL="167640" marR="167640" marT="83820" marB="83820" anchor="ctr">
                    <a:solidFill>
                      <a:schemeClr val="accent3"/>
                    </a:solidFill>
                  </a:tcPr>
                </a:tc>
                <a:extLst>
                  <a:ext uri="{0D108BD9-81ED-4DB2-BD59-A6C34878D82A}">
                    <a16:rowId xmlns:a16="http://schemas.microsoft.com/office/drawing/2014/main" xmlns="" val="3043618958"/>
                  </a:ext>
                </a:extLst>
              </a:tr>
              <a:tr h="512072">
                <a:tc>
                  <a:txBody>
                    <a:bodyPr/>
                    <a:lstStyle/>
                    <a:p>
                      <a:pPr algn="l"/>
                      <a:r>
                        <a:rPr lang="tr-TR" sz="2400" b="1" dirty="0">
                          <a:latin typeface="Cambria"/>
                        </a:rPr>
                        <a:t>YABANCI DİL</a:t>
                      </a:r>
                    </a:p>
                  </a:txBody>
                  <a:tcPr marL="167640" marR="167640" marT="83820" marB="83820" anchor="ctr">
                    <a:solidFill>
                      <a:schemeClr val="accent3"/>
                    </a:solidFill>
                  </a:tcPr>
                </a:tc>
                <a:tc>
                  <a:txBody>
                    <a:bodyPr/>
                    <a:lstStyle/>
                    <a:p>
                      <a:pPr algn="l"/>
                      <a:endParaRPr lang="tr-TR" sz="2400" b="1" dirty="0">
                        <a:latin typeface="Cambria"/>
                      </a:endParaRPr>
                    </a:p>
                  </a:txBody>
                  <a:tcPr marL="167640" marR="167640" marT="83820" marB="83820" anchor="ctr">
                    <a:solidFill>
                      <a:schemeClr val="accent3"/>
                    </a:solidFill>
                  </a:tcPr>
                </a:tc>
                <a:extLst>
                  <a:ext uri="{0D108BD9-81ED-4DB2-BD59-A6C34878D82A}">
                    <a16:rowId xmlns:a16="http://schemas.microsoft.com/office/drawing/2014/main" xmlns="" val="2715937844"/>
                  </a:ext>
                </a:extLst>
              </a:tr>
            </a:tbl>
          </a:graphicData>
        </a:graphic>
      </p:graphicFrame>
      <p:sp>
        <p:nvSpPr>
          <p:cNvPr id="6" name="Dikdörtgen: Köşeleri Yuvarlatılmış 5">
            <a:extLst>
              <a:ext uri="{FF2B5EF4-FFF2-40B4-BE49-F238E27FC236}">
                <a16:creationId xmlns:a16="http://schemas.microsoft.com/office/drawing/2014/main" xmlns="" id="{50DA49E6-C780-45F1-A44A-9D5C44EC3DDB}"/>
              </a:ext>
            </a:extLst>
          </p:cNvPr>
          <p:cNvSpPr/>
          <p:nvPr/>
        </p:nvSpPr>
        <p:spPr>
          <a:xfrm>
            <a:off x="6846282" y="2453972"/>
            <a:ext cx="1031631" cy="5119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a:t>20</a:t>
            </a:r>
            <a:endParaRPr lang="tr-TR" sz="1600" b="1" dirty="0"/>
          </a:p>
        </p:txBody>
      </p:sp>
      <p:sp>
        <p:nvSpPr>
          <p:cNvPr id="20" name="Dikdörtgen: Köşeleri Yuvarlatılmış 19">
            <a:extLst>
              <a:ext uri="{FF2B5EF4-FFF2-40B4-BE49-F238E27FC236}">
                <a16:creationId xmlns:a16="http://schemas.microsoft.com/office/drawing/2014/main" xmlns="" id="{DE79ED66-1FBE-4D04-BA08-624B71FF0B64}"/>
              </a:ext>
            </a:extLst>
          </p:cNvPr>
          <p:cNvSpPr/>
          <p:nvPr/>
        </p:nvSpPr>
        <p:spPr>
          <a:xfrm>
            <a:off x="9494762" y="4157262"/>
            <a:ext cx="1210849" cy="10438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tr-TR" sz="3200" b="1" dirty="0"/>
              <a:t>50</a:t>
            </a:r>
          </a:p>
        </p:txBody>
      </p:sp>
      <p:sp>
        <p:nvSpPr>
          <p:cNvPr id="11" name="Dikdörtgen: Çapraz Köşeleri Yuvarlatılmış 10">
            <a:extLst>
              <a:ext uri="{FF2B5EF4-FFF2-40B4-BE49-F238E27FC236}">
                <a16:creationId xmlns:a16="http://schemas.microsoft.com/office/drawing/2014/main" xmlns="" id="{82353CC7-D789-430B-87CC-D3F695D81F51}"/>
              </a:ext>
            </a:extLst>
          </p:cNvPr>
          <p:cNvSpPr/>
          <p:nvPr/>
        </p:nvSpPr>
        <p:spPr>
          <a:xfrm>
            <a:off x="761137" y="868861"/>
            <a:ext cx="2575272" cy="5027764"/>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b="1" dirty="0" smtClean="0"/>
              <a:t>SÖZEL</a:t>
            </a:r>
          </a:p>
          <a:p>
            <a:pPr algn="ctr"/>
            <a:r>
              <a:rPr lang="tr-TR" sz="4000" b="1" dirty="0" smtClean="0"/>
              <a:t>BÖLÜM</a:t>
            </a:r>
            <a:endParaRPr lang="tr-TR" sz="4000" b="1" dirty="0"/>
          </a:p>
        </p:txBody>
      </p:sp>
      <p:sp>
        <p:nvSpPr>
          <p:cNvPr id="23" name="Dikdörtgen: Çapraz Köşeleri Yuvarlatılmış 10">
            <a:extLst>
              <a:ext uri="{FF2B5EF4-FFF2-40B4-BE49-F238E27FC236}">
                <a16:creationId xmlns:a16="http://schemas.microsoft.com/office/drawing/2014/main" xmlns="" id="{82353CC7-D789-430B-87CC-D3F695D81F51}"/>
              </a:ext>
            </a:extLst>
          </p:cNvPr>
          <p:cNvSpPr/>
          <p:nvPr/>
        </p:nvSpPr>
        <p:spPr>
          <a:xfrm>
            <a:off x="8850060" y="867515"/>
            <a:ext cx="2575272" cy="4982225"/>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a:spcAft>
                <a:spcPts val="1600"/>
              </a:spcAft>
            </a:pPr>
            <a:r>
              <a:rPr lang="sv-SE" sz="3600" b="1" u="sng" dirty="0" smtClean="0">
                <a:solidFill>
                  <a:schemeClr val="tx1"/>
                </a:solidFill>
                <a:ea typeface="KoHo Medium"/>
                <a:cs typeface="KoHo Medium"/>
                <a:sym typeface="KoHo Medium"/>
              </a:rPr>
              <a:t>TOPLAM</a:t>
            </a:r>
            <a:r>
              <a:rPr lang="tr-TR" sz="3600" b="1" u="sng" dirty="0" smtClean="0">
                <a:solidFill>
                  <a:schemeClr val="tx1"/>
                </a:solidFill>
                <a:ea typeface="KoHo Medium"/>
                <a:cs typeface="KoHo Medium"/>
                <a:sym typeface="KoHo Medium"/>
              </a:rPr>
              <a:t> </a:t>
            </a:r>
          </a:p>
          <a:p>
            <a:pPr lvl="0" algn="ctr">
              <a:spcAft>
                <a:spcPts val="1600"/>
              </a:spcAft>
            </a:pPr>
            <a:r>
              <a:rPr lang="sv-SE" sz="3600" b="1" dirty="0" smtClean="0">
                <a:solidFill>
                  <a:schemeClr val="tx1"/>
                </a:solidFill>
                <a:ea typeface="KoHo Medium"/>
                <a:cs typeface="KoHo Medium"/>
                <a:sym typeface="KoHo Medium"/>
              </a:rPr>
              <a:t>75</a:t>
            </a:r>
            <a:r>
              <a:rPr lang="sv-SE" sz="3600" dirty="0" smtClean="0">
                <a:solidFill>
                  <a:schemeClr val="tx1"/>
                </a:solidFill>
                <a:ea typeface="KoHo Medium"/>
                <a:cs typeface="KoHo Medium"/>
                <a:sym typeface="KoHo Medium"/>
              </a:rPr>
              <a:t> Dakika </a:t>
            </a:r>
            <a:r>
              <a:rPr lang="sv-SE" sz="4000" b="1" dirty="0" smtClean="0">
                <a:solidFill>
                  <a:schemeClr val="tx1"/>
                </a:solidFill>
                <a:ea typeface="KoHo Medium"/>
                <a:cs typeface="KoHo Medium"/>
                <a:sym typeface="KoHo Medium"/>
              </a:rPr>
              <a:t>50</a:t>
            </a:r>
            <a:r>
              <a:rPr lang="sv-SE" sz="3600" dirty="0" smtClean="0">
                <a:solidFill>
                  <a:schemeClr val="tx1"/>
                </a:solidFill>
                <a:ea typeface="KoHo Medium"/>
                <a:cs typeface="KoHo Medium"/>
                <a:sym typeface="KoHo Medium"/>
              </a:rPr>
              <a:t> Soru</a:t>
            </a:r>
            <a:endParaRPr lang="sv-SE" sz="4000" dirty="0">
              <a:solidFill>
                <a:schemeClr val="tx1"/>
              </a:solidFill>
              <a:ea typeface="KoHo Medium"/>
              <a:cs typeface="KoHo Medium"/>
              <a:sym typeface="KoHo Medium"/>
            </a:endParaRPr>
          </a:p>
        </p:txBody>
      </p:sp>
      <p:sp>
        <p:nvSpPr>
          <p:cNvPr id="26" name="Dikdörtgen: Köşeleri Yuvarlatılmış 5">
            <a:extLst>
              <a:ext uri="{FF2B5EF4-FFF2-40B4-BE49-F238E27FC236}">
                <a16:creationId xmlns:a16="http://schemas.microsoft.com/office/drawing/2014/main" xmlns="" id="{50DA49E6-C780-45F1-A44A-9D5C44EC3DDB}"/>
              </a:ext>
            </a:extLst>
          </p:cNvPr>
          <p:cNvSpPr/>
          <p:nvPr/>
        </p:nvSpPr>
        <p:spPr>
          <a:xfrm>
            <a:off x="6846283" y="3368372"/>
            <a:ext cx="1031631" cy="5119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a:t>1</a:t>
            </a:r>
            <a:r>
              <a:rPr lang="tr-TR" sz="2400" b="1" dirty="0" smtClean="0"/>
              <a:t>0</a:t>
            </a:r>
            <a:endParaRPr lang="tr-TR" sz="2000" b="1" dirty="0"/>
          </a:p>
        </p:txBody>
      </p:sp>
      <p:sp>
        <p:nvSpPr>
          <p:cNvPr id="27" name="Dikdörtgen: Köşeleri Yuvarlatılmış 5">
            <a:extLst>
              <a:ext uri="{FF2B5EF4-FFF2-40B4-BE49-F238E27FC236}">
                <a16:creationId xmlns:a16="http://schemas.microsoft.com/office/drawing/2014/main" xmlns="" id="{50DA49E6-C780-45F1-A44A-9D5C44EC3DDB}"/>
              </a:ext>
            </a:extLst>
          </p:cNvPr>
          <p:cNvSpPr/>
          <p:nvPr/>
        </p:nvSpPr>
        <p:spPr>
          <a:xfrm>
            <a:off x="6858006" y="4329665"/>
            <a:ext cx="1031631" cy="5119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a:t>1</a:t>
            </a:r>
            <a:r>
              <a:rPr lang="tr-TR" sz="2400" b="1" dirty="0" smtClean="0"/>
              <a:t>0</a:t>
            </a:r>
            <a:endParaRPr lang="tr-TR" sz="1600" b="1" dirty="0"/>
          </a:p>
        </p:txBody>
      </p:sp>
      <p:sp>
        <p:nvSpPr>
          <p:cNvPr id="28" name="Dikdörtgen: Köşeleri Yuvarlatılmış 5">
            <a:extLst>
              <a:ext uri="{FF2B5EF4-FFF2-40B4-BE49-F238E27FC236}">
                <a16:creationId xmlns:a16="http://schemas.microsoft.com/office/drawing/2014/main" xmlns="" id="{50DA49E6-C780-45F1-A44A-9D5C44EC3DDB}"/>
              </a:ext>
            </a:extLst>
          </p:cNvPr>
          <p:cNvSpPr/>
          <p:nvPr/>
        </p:nvSpPr>
        <p:spPr>
          <a:xfrm>
            <a:off x="6858006" y="5197172"/>
            <a:ext cx="1031631" cy="5119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a:t>1</a:t>
            </a:r>
            <a:r>
              <a:rPr lang="tr-TR" sz="2400" b="1" dirty="0" smtClean="0"/>
              <a:t>0</a:t>
            </a:r>
            <a:endParaRPr lang="tr-TR" sz="1600" b="1" dirty="0"/>
          </a:p>
        </p:txBody>
      </p:sp>
    </p:spTree>
    <p:extLst>
      <p:ext uri="{BB962C8B-B14F-4D97-AF65-F5344CB8AC3E}">
        <p14:creationId xmlns="" xmlns:p14="http://schemas.microsoft.com/office/powerpoint/2010/main" val="224834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o 3">
            <a:extLst>
              <a:ext uri="{FF2B5EF4-FFF2-40B4-BE49-F238E27FC236}">
                <a16:creationId xmlns:a16="http://schemas.microsoft.com/office/drawing/2014/main" xmlns="" id="{F14CB52F-6FFA-4FF0-BA1A-C720DE363E59}"/>
              </a:ext>
            </a:extLst>
          </p:cNvPr>
          <p:cNvGraphicFramePr>
            <a:graphicFrameLocks noGrp="1"/>
          </p:cNvGraphicFramePr>
          <p:nvPr>
            <p:extLst>
              <p:ext uri="{D42A27DB-BD31-4B8C-83A1-F6EECF244321}">
                <p14:modId xmlns="" xmlns:p14="http://schemas.microsoft.com/office/powerpoint/2010/main" val="913605899"/>
              </p:ext>
            </p:extLst>
          </p:nvPr>
        </p:nvGraphicFramePr>
        <p:xfrm>
          <a:off x="3598984" y="874561"/>
          <a:ext cx="5029200" cy="5031754"/>
        </p:xfrm>
        <a:graphic>
          <a:graphicData uri="http://schemas.openxmlformats.org/drawingml/2006/table">
            <a:tbl>
              <a:tblPr firstRow="1" bandRow="1">
                <a:tableStyleId>{69C7853C-536D-4A76-A0AE-DD22124D55A5}</a:tableStyleId>
              </a:tblPr>
              <a:tblGrid>
                <a:gridCol w="2514600">
                  <a:extLst>
                    <a:ext uri="{9D8B030D-6E8A-4147-A177-3AD203B41FA5}">
                      <a16:colId xmlns:a16="http://schemas.microsoft.com/office/drawing/2014/main" xmlns="" val="1572650783"/>
                    </a:ext>
                  </a:extLst>
                </a:gridCol>
                <a:gridCol w="2514600"/>
              </a:tblGrid>
              <a:tr h="1315193">
                <a:tc>
                  <a:txBody>
                    <a:bodyPr/>
                    <a:lstStyle/>
                    <a:p>
                      <a:pPr algn="ctr"/>
                      <a:r>
                        <a:rPr lang="tr-TR" sz="2800" b="1" dirty="0">
                          <a:solidFill>
                            <a:schemeClr val="tx1"/>
                          </a:solidFill>
                          <a:latin typeface="Cambria"/>
                        </a:rPr>
                        <a:t>DERS</a:t>
                      </a:r>
                    </a:p>
                  </a:txBody>
                  <a:tcPr marL="167640" marR="167640" marT="83820" marB="83820" anchor="ctr">
                    <a:solidFill>
                      <a:schemeClr val="accent4">
                        <a:lumMod val="60000"/>
                        <a:lumOff val="40000"/>
                      </a:schemeClr>
                    </a:solidFill>
                  </a:tcPr>
                </a:tc>
                <a:tc>
                  <a:txBody>
                    <a:bodyPr/>
                    <a:lstStyle/>
                    <a:p>
                      <a:pPr algn="ctr"/>
                      <a:r>
                        <a:rPr lang="tr-TR" sz="2800" b="1" dirty="0" smtClean="0">
                          <a:solidFill>
                            <a:schemeClr val="tx1"/>
                          </a:solidFill>
                          <a:latin typeface="Cambria"/>
                        </a:rPr>
                        <a:t>SORU SAYISI</a:t>
                      </a:r>
                      <a:endParaRPr lang="tr-TR" sz="2800" b="1" dirty="0">
                        <a:solidFill>
                          <a:schemeClr val="tx1"/>
                        </a:solidFill>
                        <a:latin typeface="Cambria"/>
                      </a:endParaRPr>
                    </a:p>
                  </a:txBody>
                  <a:tcPr marL="167640" marR="167640" marT="83820" marB="83820" anchor="ctr">
                    <a:solidFill>
                      <a:schemeClr val="accent4">
                        <a:lumMod val="60000"/>
                        <a:lumOff val="40000"/>
                      </a:schemeClr>
                    </a:solidFill>
                  </a:tcPr>
                </a:tc>
                <a:extLst>
                  <a:ext uri="{0D108BD9-81ED-4DB2-BD59-A6C34878D82A}">
                    <a16:rowId xmlns:a16="http://schemas.microsoft.com/office/drawing/2014/main" xmlns="" val="102648811"/>
                  </a:ext>
                </a:extLst>
              </a:tr>
              <a:tr h="843501">
                <a:tc>
                  <a:txBody>
                    <a:bodyPr/>
                    <a:lstStyle/>
                    <a:p>
                      <a:pPr algn="l"/>
                      <a:endParaRPr lang="tr-TR" sz="2400" b="1" dirty="0">
                        <a:solidFill>
                          <a:srgbClr val="FF0000"/>
                        </a:solidFill>
                        <a:latin typeface="Cambria"/>
                      </a:endParaRPr>
                    </a:p>
                  </a:txBody>
                  <a:tcPr marL="167640" marR="167640" marT="83820" marB="83820" anchor="ctr">
                    <a:solidFill>
                      <a:schemeClr val="accent3"/>
                    </a:solidFill>
                  </a:tcPr>
                </a:tc>
                <a:tc>
                  <a:txBody>
                    <a:bodyPr/>
                    <a:lstStyle/>
                    <a:p>
                      <a:pPr algn="l"/>
                      <a:endParaRPr lang="tr-TR" sz="2400" b="1" dirty="0">
                        <a:solidFill>
                          <a:srgbClr val="FF0000"/>
                        </a:solidFill>
                        <a:latin typeface="Cambria"/>
                      </a:endParaRPr>
                    </a:p>
                  </a:txBody>
                  <a:tcPr marL="167640" marR="167640" marT="83820" marB="83820" anchor="ctr">
                    <a:solidFill>
                      <a:schemeClr val="accent3"/>
                    </a:solidFill>
                  </a:tcPr>
                </a:tc>
                <a:extLst>
                  <a:ext uri="{0D108BD9-81ED-4DB2-BD59-A6C34878D82A}">
                    <a16:rowId xmlns:a16="http://schemas.microsoft.com/office/drawing/2014/main" xmlns="" val="4218482818"/>
                  </a:ext>
                </a:extLst>
              </a:tr>
              <a:tr h="1024467">
                <a:tc>
                  <a:txBody>
                    <a:bodyPr/>
                    <a:lstStyle/>
                    <a:p>
                      <a:pPr algn="l"/>
                      <a:r>
                        <a:rPr lang="tr-TR" sz="2400" b="1" dirty="0" smtClean="0">
                          <a:latin typeface="Cambria"/>
                        </a:rPr>
                        <a:t>MATEMATİK</a:t>
                      </a:r>
                      <a:endParaRPr lang="tr-TR" sz="2400" b="1" dirty="0">
                        <a:latin typeface="Cambria"/>
                      </a:endParaRPr>
                    </a:p>
                  </a:txBody>
                  <a:tcPr marL="167640" marR="167640" marT="83820" marB="83820" anchor="ctr">
                    <a:solidFill>
                      <a:schemeClr val="accent3"/>
                    </a:solidFill>
                  </a:tcPr>
                </a:tc>
                <a:tc>
                  <a:txBody>
                    <a:bodyPr/>
                    <a:lstStyle/>
                    <a:p>
                      <a:pPr algn="l"/>
                      <a:endParaRPr lang="tr-TR" sz="2400" b="1" dirty="0">
                        <a:latin typeface="Cambria"/>
                      </a:endParaRPr>
                    </a:p>
                  </a:txBody>
                  <a:tcPr marL="167640" marR="167640" marT="83820" marB="83820" anchor="ctr">
                    <a:solidFill>
                      <a:schemeClr val="accent3"/>
                    </a:solidFill>
                  </a:tcPr>
                </a:tc>
                <a:extLst>
                  <a:ext uri="{0D108BD9-81ED-4DB2-BD59-A6C34878D82A}">
                    <a16:rowId xmlns:a16="http://schemas.microsoft.com/office/drawing/2014/main" xmlns="" val="2870190949"/>
                  </a:ext>
                </a:extLst>
              </a:tr>
              <a:tr h="1315193">
                <a:tc>
                  <a:txBody>
                    <a:bodyPr/>
                    <a:lstStyle/>
                    <a:p>
                      <a:pPr algn="l"/>
                      <a:r>
                        <a:rPr lang="tr-TR" sz="2400" b="1" dirty="0" smtClean="0">
                          <a:latin typeface="Cambria"/>
                        </a:rPr>
                        <a:t>FEN BİLİMLERİ</a:t>
                      </a:r>
                      <a:endParaRPr lang="tr-TR" sz="2400" b="1" dirty="0">
                        <a:latin typeface="Cambria"/>
                      </a:endParaRPr>
                    </a:p>
                  </a:txBody>
                  <a:tcPr marL="167640" marR="167640" marT="83820" marB="83820" anchor="ctr">
                    <a:solidFill>
                      <a:schemeClr val="accent3"/>
                    </a:solidFill>
                  </a:tcPr>
                </a:tc>
                <a:tc>
                  <a:txBody>
                    <a:bodyPr/>
                    <a:lstStyle/>
                    <a:p>
                      <a:pPr algn="l"/>
                      <a:endParaRPr lang="tr-TR" sz="2400" b="1" dirty="0">
                        <a:latin typeface="Cambria"/>
                      </a:endParaRPr>
                    </a:p>
                  </a:txBody>
                  <a:tcPr marL="167640" marR="167640" marT="83820" marB="83820" anchor="ctr">
                    <a:solidFill>
                      <a:schemeClr val="accent3"/>
                    </a:solidFill>
                  </a:tcPr>
                </a:tc>
                <a:extLst>
                  <a:ext uri="{0D108BD9-81ED-4DB2-BD59-A6C34878D82A}">
                    <a16:rowId xmlns:a16="http://schemas.microsoft.com/office/drawing/2014/main" xmlns="" val="3043618958"/>
                  </a:ext>
                </a:extLst>
              </a:tr>
              <a:tr h="512072">
                <a:tc>
                  <a:txBody>
                    <a:bodyPr/>
                    <a:lstStyle/>
                    <a:p>
                      <a:pPr algn="l"/>
                      <a:endParaRPr lang="tr-TR" sz="2400" b="1" dirty="0">
                        <a:latin typeface="Cambria"/>
                      </a:endParaRPr>
                    </a:p>
                  </a:txBody>
                  <a:tcPr marL="167640" marR="167640" marT="83820" marB="83820" anchor="ctr">
                    <a:solidFill>
                      <a:schemeClr val="accent3"/>
                    </a:solidFill>
                  </a:tcPr>
                </a:tc>
                <a:tc>
                  <a:txBody>
                    <a:bodyPr/>
                    <a:lstStyle/>
                    <a:p>
                      <a:pPr algn="l"/>
                      <a:endParaRPr lang="tr-TR" sz="2400" b="1" dirty="0">
                        <a:latin typeface="Cambria"/>
                      </a:endParaRPr>
                    </a:p>
                  </a:txBody>
                  <a:tcPr marL="167640" marR="167640" marT="83820" marB="83820" anchor="ctr">
                    <a:solidFill>
                      <a:schemeClr val="accent3"/>
                    </a:solidFill>
                  </a:tcPr>
                </a:tc>
                <a:extLst>
                  <a:ext uri="{0D108BD9-81ED-4DB2-BD59-A6C34878D82A}">
                    <a16:rowId xmlns:a16="http://schemas.microsoft.com/office/drawing/2014/main" xmlns="" val="2715937844"/>
                  </a:ext>
                </a:extLst>
              </a:tr>
            </a:tbl>
          </a:graphicData>
        </a:graphic>
      </p:graphicFrame>
      <p:sp>
        <p:nvSpPr>
          <p:cNvPr id="20" name="Dikdörtgen: Köşeleri Yuvarlatılmış 19">
            <a:extLst>
              <a:ext uri="{FF2B5EF4-FFF2-40B4-BE49-F238E27FC236}">
                <a16:creationId xmlns:a16="http://schemas.microsoft.com/office/drawing/2014/main" xmlns="" id="{DE79ED66-1FBE-4D04-BA08-624B71FF0B64}"/>
              </a:ext>
            </a:extLst>
          </p:cNvPr>
          <p:cNvSpPr/>
          <p:nvPr/>
        </p:nvSpPr>
        <p:spPr>
          <a:xfrm>
            <a:off x="9494762" y="4157262"/>
            <a:ext cx="1210849" cy="10438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tr-TR" sz="3200" b="1" dirty="0"/>
              <a:t>50</a:t>
            </a:r>
          </a:p>
        </p:txBody>
      </p:sp>
      <p:sp>
        <p:nvSpPr>
          <p:cNvPr id="11" name="Dikdörtgen: Çapraz Köşeleri Yuvarlatılmış 10">
            <a:extLst>
              <a:ext uri="{FF2B5EF4-FFF2-40B4-BE49-F238E27FC236}">
                <a16:creationId xmlns:a16="http://schemas.microsoft.com/office/drawing/2014/main" xmlns="" id="{82353CC7-D789-430B-87CC-D3F695D81F51}"/>
              </a:ext>
            </a:extLst>
          </p:cNvPr>
          <p:cNvSpPr/>
          <p:nvPr/>
        </p:nvSpPr>
        <p:spPr>
          <a:xfrm>
            <a:off x="761137" y="868861"/>
            <a:ext cx="2575272" cy="5027764"/>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900" b="1" dirty="0" smtClean="0"/>
              <a:t>SAYISAL</a:t>
            </a:r>
          </a:p>
          <a:p>
            <a:pPr algn="ctr"/>
            <a:r>
              <a:rPr lang="tr-TR" sz="4000" b="1" dirty="0" smtClean="0"/>
              <a:t>BÖLÜM</a:t>
            </a:r>
            <a:endParaRPr lang="tr-TR" sz="4000" b="1" dirty="0"/>
          </a:p>
        </p:txBody>
      </p:sp>
      <p:sp>
        <p:nvSpPr>
          <p:cNvPr id="23" name="Dikdörtgen: Çapraz Köşeleri Yuvarlatılmış 10">
            <a:extLst>
              <a:ext uri="{FF2B5EF4-FFF2-40B4-BE49-F238E27FC236}">
                <a16:creationId xmlns:a16="http://schemas.microsoft.com/office/drawing/2014/main" xmlns="" id="{82353CC7-D789-430B-87CC-D3F695D81F51}"/>
              </a:ext>
            </a:extLst>
          </p:cNvPr>
          <p:cNvSpPr/>
          <p:nvPr/>
        </p:nvSpPr>
        <p:spPr>
          <a:xfrm>
            <a:off x="8850060" y="867515"/>
            <a:ext cx="2575272" cy="4982225"/>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a:spcAft>
                <a:spcPts val="1600"/>
              </a:spcAft>
            </a:pPr>
            <a:r>
              <a:rPr lang="sv-SE" sz="3600" b="1" u="sng" dirty="0" smtClean="0">
                <a:solidFill>
                  <a:schemeClr val="tx1"/>
                </a:solidFill>
                <a:ea typeface="KoHo Medium"/>
                <a:cs typeface="KoHo Medium"/>
                <a:sym typeface="KoHo Medium"/>
              </a:rPr>
              <a:t>TOPLAM</a:t>
            </a:r>
            <a:r>
              <a:rPr lang="tr-TR" sz="3600" b="1" u="sng" dirty="0" smtClean="0">
                <a:solidFill>
                  <a:schemeClr val="tx1"/>
                </a:solidFill>
                <a:ea typeface="KoHo Medium"/>
                <a:cs typeface="KoHo Medium"/>
                <a:sym typeface="KoHo Medium"/>
              </a:rPr>
              <a:t> </a:t>
            </a:r>
          </a:p>
          <a:p>
            <a:pPr lvl="0" algn="ctr">
              <a:spcAft>
                <a:spcPts val="1600"/>
              </a:spcAft>
            </a:pPr>
            <a:r>
              <a:rPr lang="tr-TR" sz="3600" b="1" dirty="0" smtClean="0">
                <a:solidFill>
                  <a:schemeClr val="tx1"/>
                </a:solidFill>
                <a:ea typeface="KoHo Medium"/>
                <a:cs typeface="KoHo Medium"/>
                <a:sym typeface="KoHo Medium"/>
              </a:rPr>
              <a:t>80</a:t>
            </a:r>
            <a:r>
              <a:rPr lang="sv-SE" sz="3600" dirty="0" smtClean="0">
                <a:solidFill>
                  <a:schemeClr val="tx1"/>
                </a:solidFill>
                <a:ea typeface="KoHo Medium"/>
                <a:cs typeface="KoHo Medium"/>
                <a:sym typeface="KoHo Medium"/>
              </a:rPr>
              <a:t> Dakika </a:t>
            </a:r>
            <a:r>
              <a:rPr lang="tr-TR" sz="4000" b="1" dirty="0" smtClean="0">
                <a:solidFill>
                  <a:schemeClr val="tx1"/>
                </a:solidFill>
                <a:ea typeface="KoHo Medium"/>
                <a:cs typeface="KoHo Medium"/>
                <a:sym typeface="KoHo Medium"/>
              </a:rPr>
              <a:t>4</a:t>
            </a:r>
            <a:r>
              <a:rPr lang="sv-SE" sz="4000" b="1" dirty="0" smtClean="0">
                <a:solidFill>
                  <a:schemeClr val="tx1"/>
                </a:solidFill>
                <a:ea typeface="KoHo Medium"/>
                <a:cs typeface="KoHo Medium"/>
                <a:sym typeface="KoHo Medium"/>
              </a:rPr>
              <a:t>0</a:t>
            </a:r>
            <a:r>
              <a:rPr lang="sv-SE" sz="3600" dirty="0" smtClean="0">
                <a:solidFill>
                  <a:schemeClr val="tx1"/>
                </a:solidFill>
                <a:ea typeface="KoHo Medium"/>
                <a:cs typeface="KoHo Medium"/>
                <a:sym typeface="KoHo Medium"/>
              </a:rPr>
              <a:t> Soru</a:t>
            </a:r>
            <a:endParaRPr lang="sv-SE" sz="4000" dirty="0">
              <a:solidFill>
                <a:schemeClr val="tx1"/>
              </a:solidFill>
              <a:ea typeface="KoHo Medium"/>
              <a:cs typeface="KoHo Medium"/>
              <a:sym typeface="KoHo Medium"/>
            </a:endParaRPr>
          </a:p>
        </p:txBody>
      </p:sp>
      <p:sp>
        <p:nvSpPr>
          <p:cNvPr id="26" name="Dikdörtgen: Köşeleri Yuvarlatılmış 5">
            <a:extLst>
              <a:ext uri="{FF2B5EF4-FFF2-40B4-BE49-F238E27FC236}">
                <a16:creationId xmlns:a16="http://schemas.microsoft.com/office/drawing/2014/main" xmlns="" id="{50DA49E6-C780-45F1-A44A-9D5C44EC3DDB}"/>
              </a:ext>
            </a:extLst>
          </p:cNvPr>
          <p:cNvSpPr/>
          <p:nvPr/>
        </p:nvSpPr>
        <p:spPr>
          <a:xfrm>
            <a:off x="6846283" y="3368372"/>
            <a:ext cx="1031631" cy="5119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t>20</a:t>
            </a:r>
            <a:endParaRPr lang="tr-TR" sz="2000" b="1" dirty="0"/>
          </a:p>
        </p:txBody>
      </p:sp>
      <p:sp>
        <p:nvSpPr>
          <p:cNvPr id="27" name="Dikdörtgen: Köşeleri Yuvarlatılmış 5">
            <a:extLst>
              <a:ext uri="{FF2B5EF4-FFF2-40B4-BE49-F238E27FC236}">
                <a16:creationId xmlns:a16="http://schemas.microsoft.com/office/drawing/2014/main" xmlns="" id="{50DA49E6-C780-45F1-A44A-9D5C44EC3DDB}"/>
              </a:ext>
            </a:extLst>
          </p:cNvPr>
          <p:cNvSpPr/>
          <p:nvPr/>
        </p:nvSpPr>
        <p:spPr>
          <a:xfrm>
            <a:off x="6858006" y="4329665"/>
            <a:ext cx="1031631" cy="5119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t>20</a:t>
            </a:r>
            <a:endParaRPr lang="tr-TR" sz="1600" b="1" dirty="0"/>
          </a:p>
        </p:txBody>
      </p:sp>
    </p:spTree>
    <p:extLst>
      <p:ext uri="{BB962C8B-B14F-4D97-AF65-F5344CB8AC3E}">
        <p14:creationId xmlns="" xmlns:p14="http://schemas.microsoft.com/office/powerpoint/2010/main" val="2248344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0990" y="363416"/>
            <a:ext cx="11453447" cy="1257300"/>
          </a:xfrm>
        </p:spPr>
        <p:txBody>
          <a:bodyPr>
            <a:normAutofit fontScale="90000"/>
          </a:bodyPr>
          <a:lstStyle/>
          <a:p>
            <a:pPr algn="ctr"/>
            <a:r>
              <a:rPr lang="tr-TR" b="1" dirty="0" smtClean="0"/>
              <a:t>SINAV SORULARI </a:t>
            </a:r>
            <a:br>
              <a:rPr lang="tr-TR" b="1" dirty="0" smtClean="0"/>
            </a:br>
            <a:r>
              <a:rPr lang="tr-TR" b="1" dirty="0" smtClean="0"/>
              <a:t>8. SINIF KONULARINDAN OLUŞACAKTIR.</a:t>
            </a:r>
            <a:endParaRPr lang="tr-TR" b="1" dirty="0"/>
          </a:p>
        </p:txBody>
      </p:sp>
      <p:grpSp>
        <p:nvGrpSpPr>
          <p:cNvPr id="3" name="Grup 2"/>
          <p:cNvGrpSpPr/>
          <p:nvPr/>
        </p:nvGrpSpPr>
        <p:grpSpPr>
          <a:xfrm>
            <a:off x="4431839" y="1590555"/>
            <a:ext cx="3346543" cy="5085921"/>
            <a:chOff x="4906512" y="1367415"/>
            <a:chExt cx="3346542" cy="5085921"/>
          </a:xfrm>
          <a:solidFill>
            <a:srgbClr val="FFC000"/>
          </a:solidFill>
        </p:grpSpPr>
        <p:sp>
          <p:nvSpPr>
            <p:cNvPr id="4" name="Isosceles Triangle 2"/>
            <p:cNvSpPr/>
            <p:nvPr/>
          </p:nvSpPr>
          <p:spPr>
            <a:xfrm>
              <a:off x="4906512" y="2436312"/>
              <a:ext cx="3346542" cy="40170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5"/>
            <p:cNvSpPr>
              <a:spLocks noEditPoints="1"/>
            </p:cNvSpPr>
            <p:nvPr/>
          </p:nvSpPr>
          <p:spPr bwMode="auto">
            <a:xfrm flipH="1">
              <a:off x="6195674" y="1367415"/>
              <a:ext cx="722756" cy="1067121"/>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 name="TextBox 66"/>
            <p:cNvSpPr txBox="1"/>
            <p:nvPr/>
          </p:nvSpPr>
          <p:spPr>
            <a:xfrm>
              <a:off x="6353198" y="1412776"/>
              <a:ext cx="393056" cy="584775"/>
            </a:xfrm>
            <a:prstGeom prst="rect">
              <a:avLst/>
            </a:prstGeom>
            <a:noFill/>
          </p:spPr>
          <p:txBody>
            <a:bodyPr wrap="none" rtlCol="0">
              <a:spAutoFit/>
            </a:bodyPr>
            <a:lstStyle/>
            <a:p>
              <a:r>
                <a:rPr lang="tr-TR" sz="3200" b="1" dirty="0" smtClean="0">
                  <a:solidFill>
                    <a:srgbClr val="FFC000"/>
                  </a:solidFill>
                </a:rPr>
                <a:t>8</a:t>
              </a:r>
              <a:endParaRPr lang="vi-VN" sz="3200" b="1" dirty="0">
                <a:solidFill>
                  <a:srgbClr val="FFC000"/>
                </a:solidFill>
              </a:endParaRPr>
            </a:p>
          </p:txBody>
        </p:sp>
      </p:grpSp>
    </p:spTree>
    <p:extLst>
      <p:ext uri="{BB962C8B-B14F-4D97-AF65-F5344CB8AC3E}">
        <p14:creationId xmlns="" xmlns:p14="http://schemas.microsoft.com/office/powerpoint/2010/main" val="16401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2FCC070-FB41-403D-8BD4-019930E83FDE}"/>
              </a:ext>
            </a:extLst>
          </p:cNvPr>
          <p:cNvSpPr>
            <a:spLocks noGrp="1"/>
          </p:cNvSpPr>
          <p:nvPr>
            <p:ph type="title"/>
          </p:nvPr>
        </p:nvSpPr>
        <p:spPr>
          <a:xfrm>
            <a:off x="913800" y="741515"/>
            <a:ext cx="10353761" cy="1633340"/>
          </a:xfrm>
        </p:spPr>
        <p:txBody>
          <a:bodyPr>
            <a:normAutofit/>
          </a:bodyPr>
          <a:lstStyle/>
          <a:p>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TESTLERİN KATSAYILARI ?</a:t>
            </a:r>
            <a:endParaRPr lang="tr-TR" sz="4800" dirty="0">
              <a:solidFill>
                <a:srgbClr val="FFFFFF"/>
              </a:solidFill>
            </a:endParaRPr>
          </a:p>
        </p:txBody>
      </p:sp>
      <p:sp>
        <p:nvSpPr>
          <p:cNvPr id="9" name="15 Akış Çizelgesi: Öteki İşlem"/>
          <p:cNvSpPr/>
          <p:nvPr/>
        </p:nvSpPr>
        <p:spPr>
          <a:xfrm>
            <a:off x="635611" y="3064673"/>
            <a:ext cx="4320000" cy="648072"/>
          </a:xfrm>
          <a:prstGeom prst="flowChartAlternateProcess">
            <a:avLst/>
          </a:prstGeom>
          <a:solidFill>
            <a:srgbClr val="E6AF00"/>
          </a:solidFill>
        </p:spPr>
        <p:style>
          <a:lnRef idx="1">
            <a:schemeClr val="dk1"/>
          </a:lnRef>
          <a:fillRef idx="2">
            <a:schemeClr val="dk1"/>
          </a:fillRef>
          <a:effectRef idx="1">
            <a:schemeClr val="dk1"/>
          </a:effectRef>
          <a:fontRef idx="minor">
            <a:schemeClr val="dk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TÜRKÇE</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16 Akış Çizelgesi: Öteki İşlem"/>
          <p:cNvSpPr/>
          <p:nvPr/>
        </p:nvSpPr>
        <p:spPr>
          <a:xfrm>
            <a:off x="635611" y="4216801"/>
            <a:ext cx="432000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MATEMATİK</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7 Akış Çizelgesi: Öteki İşlem"/>
          <p:cNvSpPr/>
          <p:nvPr/>
        </p:nvSpPr>
        <p:spPr>
          <a:xfrm>
            <a:off x="707619" y="5368929"/>
            <a:ext cx="4320000" cy="648072"/>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FEN VE TEKNOLOJİ</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8 Akış Çizelgesi: Öteki İşlem"/>
          <p:cNvSpPr/>
          <p:nvPr/>
        </p:nvSpPr>
        <p:spPr>
          <a:xfrm>
            <a:off x="6329215" y="3107500"/>
            <a:ext cx="4320000" cy="64807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İNKILÂP TARİHİ</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9 Akış Çizelgesi: Öteki İşlem"/>
          <p:cNvSpPr/>
          <p:nvPr/>
        </p:nvSpPr>
        <p:spPr>
          <a:xfrm>
            <a:off x="6329215" y="4252805"/>
            <a:ext cx="4320000"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DİN KÜLTÜRÜ</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20 Akış Çizelgesi: Öteki İşlem"/>
          <p:cNvSpPr/>
          <p:nvPr/>
        </p:nvSpPr>
        <p:spPr>
          <a:xfrm>
            <a:off x="6329215" y="5404933"/>
            <a:ext cx="4320000" cy="64807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YABANCI DİL</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8"/>
          <p:cNvSpPr/>
          <p:nvPr/>
        </p:nvSpPr>
        <p:spPr>
          <a:xfrm>
            <a:off x="5223947" y="3100677"/>
            <a:ext cx="597876"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4</a:t>
            </a:r>
            <a:endParaRPr lang="tr-TR" sz="2400" b="1" dirty="0"/>
          </a:p>
        </p:txBody>
      </p:sp>
      <p:sp>
        <p:nvSpPr>
          <p:cNvPr id="19" name="Oval 9"/>
          <p:cNvSpPr/>
          <p:nvPr/>
        </p:nvSpPr>
        <p:spPr>
          <a:xfrm>
            <a:off x="5223947" y="4216801"/>
            <a:ext cx="597876"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4</a:t>
            </a:r>
            <a:endParaRPr lang="tr-TR" sz="2400" b="1" dirty="0"/>
          </a:p>
        </p:txBody>
      </p:sp>
      <p:sp>
        <p:nvSpPr>
          <p:cNvPr id="20" name="Oval 10"/>
          <p:cNvSpPr/>
          <p:nvPr/>
        </p:nvSpPr>
        <p:spPr>
          <a:xfrm>
            <a:off x="5223947" y="5404933"/>
            <a:ext cx="597876"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4</a:t>
            </a:r>
            <a:endParaRPr lang="tr-TR" sz="2400" b="1" dirty="0"/>
          </a:p>
        </p:txBody>
      </p:sp>
      <p:sp>
        <p:nvSpPr>
          <p:cNvPr id="21" name="Oval 11"/>
          <p:cNvSpPr/>
          <p:nvPr/>
        </p:nvSpPr>
        <p:spPr>
          <a:xfrm>
            <a:off x="10897915" y="5476941"/>
            <a:ext cx="597876"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1</a:t>
            </a:r>
          </a:p>
        </p:txBody>
      </p:sp>
      <p:sp>
        <p:nvSpPr>
          <p:cNvPr id="22" name="Oval 12"/>
          <p:cNvSpPr/>
          <p:nvPr/>
        </p:nvSpPr>
        <p:spPr>
          <a:xfrm>
            <a:off x="10897915" y="4288809"/>
            <a:ext cx="597876"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1</a:t>
            </a:r>
          </a:p>
        </p:txBody>
      </p:sp>
      <p:sp>
        <p:nvSpPr>
          <p:cNvPr id="23" name="Oval 13"/>
          <p:cNvSpPr/>
          <p:nvPr/>
        </p:nvSpPr>
        <p:spPr>
          <a:xfrm>
            <a:off x="10897915" y="3100731"/>
            <a:ext cx="597876"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1</a:t>
            </a:r>
          </a:p>
        </p:txBody>
      </p:sp>
    </p:spTree>
    <p:extLst>
      <p:ext uri="{BB962C8B-B14F-4D97-AF65-F5344CB8AC3E}">
        <p14:creationId xmlns="" xmlns:p14="http://schemas.microsoft.com/office/powerpoint/2010/main" val="9418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B051A4-96A7-4A11-9DAD-063A9C577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2FCC070-FB41-403D-8BD4-019930E83FDE}"/>
              </a:ext>
            </a:extLst>
          </p:cNvPr>
          <p:cNvSpPr>
            <a:spLocks noGrp="1"/>
          </p:cNvSpPr>
          <p:nvPr>
            <p:ph type="title"/>
          </p:nvPr>
        </p:nvSpPr>
        <p:spPr>
          <a:xfrm>
            <a:off x="913800" y="741515"/>
            <a:ext cx="10353761" cy="1633340"/>
          </a:xfrm>
        </p:spPr>
        <p:txBody>
          <a:bodyPr>
            <a:normAutofit/>
          </a:bodyPr>
          <a:lstStyle/>
          <a:p>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SORULAR NASIL OLACAK?</a:t>
            </a:r>
            <a:endParaRPr lang="tr-TR" sz="4800" dirty="0">
              <a:solidFill>
                <a:srgbClr val="FFFFFF"/>
              </a:solidFill>
            </a:endParaRPr>
          </a:p>
        </p:txBody>
      </p:sp>
      <p:sp>
        <p:nvSpPr>
          <p:cNvPr id="7" name="Dikdörtgen 9"/>
          <p:cNvSpPr/>
          <p:nvPr/>
        </p:nvSpPr>
        <p:spPr>
          <a:xfrm>
            <a:off x="481718" y="2975214"/>
            <a:ext cx="2602679" cy="3378821"/>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grpSp>
        <p:nvGrpSpPr>
          <p:cNvPr id="8" name="Grup 14"/>
          <p:cNvGrpSpPr/>
          <p:nvPr/>
        </p:nvGrpSpPr>
        <p:grpSpPr>
          <a:xfrm>
            <a:off x="723334" y="3207224"/>
            <a:ext cx="742991" cy="2936500"/>
            <a:chOff x="631448" y="1938536"/>
            <a:chExt cx="928048" cy="4277072"/>
          </a:xfrm>
        </p:grpSpPr>
        <p:sp>
          <p:nvSpPr>
            <p:cNvPr id="9" name="Oval 15"/>
            <p:cNvSpPr/>
            <p:nvPr/>
          </p:nvSpPr>
          <p:spPr>
            <a:xfrm>
              <a:off x="640440" y="3038535"/>
              <a:ext cx="914400" cy="914401"/>
            </a:xfrm>
            <a:prstGeom prst="ellipse">
              <a:avLst/>
            </a:prstGeom>
            <a:ln w="76200"/>
          </p:spPr>
          <p:style>
            <a:lnRef idx="1">
              <a:schemeClr val="dk1"/>
            </a:lnRef>
            <a:fillRef idx="2">
              <a:schemeClr val="dk1"/>
            </a:fillRef>
            <a:effectRef idx="1">
              <a:schemeClr val="dk1"/>
            </a:effectRef>
            <a:fontRef idx="minor">
              <a:schemeClr val="dk1"/>
            </a:fontRef>
          </p:style>
          <p:txBody>
            <a:bodyPr rtlCol="0" anchor="b"/>
            <a:lstStyle/>
            <a:p>
              <a:endParaRPr lang="tr-TR"/>
            </a:p>
          </p:txBody>
        </p:sp>
        <p:sp>
          <p:nvSpPr>
            <p:cNvPr id="10" name="Oval 16"/>
            <p:cNvSpPr/>
            <p:nvPr/>
          </p:nvSpPr>
          <p:spPr>
            <a:xfrm>
              <a:off x="631448" y="1938536"/>
              <a:ext cx="914400" cy="914400"/>
            </a:xfrm>
            <a:prstGeom prst="ellipse">
              <a:avLst/>
            </a:prstGeom>
            <a:ln w="7620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b"/>
            <a:lstStyle/>
            <a:p>
              <a:endParaRPr lang="tr-TR"/>
            </a:p>
          </p:txBody>
        </p:sp>
        <p:sp>
          <p:nvSpPr>
            <p:cNvPr id="11" name="Oval 17"/>
            <p:cNvSpPr/>
            <p:nvPr/>
          </p:nvSpPr>
          <p:spPr>
            <a:xfrm>
              <a:off x="645096" y="4149080"/>
              <a:ext cx="914400" cy="914400"/>
            </a:xfrm>
            <a:prstGeom prst="ellipse">
              <a:avLst/>
            </a:prstGeom>
            <a:ln w="7620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b"/>
            <a:lstStyle/>
            <a:p>
              <a:endParaRPr lang="tr-TR"/>
            </a:p>
          </p:txBody>
        </p:sp>
        <p:sp>
          <p:nvSpPr>
            <p:cNvPr id="12" name="Oval 18"/>
            <p:cNvSpPr/>
            <p:nvPr/>
          </p:nvSpPr>
          <p:spPr>
            <a:xfrm>
              <a:off x="645096" y="5301208"/>
              <a:ext cx="914400" cy="914400"/>
            </a:xfrm>
            <a:prstGeom prst="ellipse">
              <a:avLst/>
            </a:prstGeom>
            <a:ln w="7620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b"/>
            <a:lstStyle/>
            <a:p>
              <a:endParaRPr lang="tr-TR"/>
            </a:p>
          </p:txBody>
        </p:sp>
      </p:grpSp>
      <p:sp>
        <p:nvSpPr>
          <p:cNvPr id="13" name="Dikdörtgen 10"/>
          <p:cNvSpPr/>
          <p:nvPr/>
        </p:nvSpPr>
        <p:spPr>
          <a:xfrm>
            <a:off x="2213705" y="3043451"/>
            <a:ext cx="406667" cy="923330"/>
          </a:xfrm>
          <a:prstGeom prst="rect">
            <a:avLst/>
          </a:prstGeom>
          <a:noFill/>
        </p:spPr>
        <p:txBody>
          <a:bodyPr wrap="square" lIns="91440" tIns="45720" rIns="91440" bIns="45720">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4" name="Dikdörtgen 11"/>
          <p:cNvSpPr/>
          <p:nvPr/>
        </p:nvSpPr>
        <p:spPr>
          <a:xfrm>
            <a:off x="2208873" y="3800867"/>
            <a:ext cx="406800" cy="923330"/>
          </a:xfrm>
          <a:prstGeom prst="rect">
            <a:avLst/>
          </a:prstGeom>
          <a:noFill/>
        </p:spPr>
        <p:txBody>
          <a:bodyPr wrap="squar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Dikdörtgen 12"/>
          <p:cNvSpPr/>
          <p:nvPr/>
        </p:nvSpPr>
        <p:spPr>
          <a:xfrm>
            <a:off x="2197675" y="4627431"/>
            <a:ext cx="406800" cy="923330"/>
          </a:xfrm>
          <a:prstGeom prst="rect">
            <a:avLst/>
          </a:prstGeom>
          <a:noFill/>
        </p:spPr>
        <p:txBody>
          <a:bodyPr wrap="squar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Dikdörtgen 13"/>
          <p:cNvSpPr/>
          <p:nvPr/>
        </p:nvSpPr>
        <p:spPr>
          <a:xfrm>
            <a:off x="2238596" y="5414125"/>
            <a:ext cx="406800" cy="923330"/>
          </a:xfrm>
          <a:prstGeom prst="rect">
            <a:avLst/>
          </a:prstGeom>
          <a:noFill/>
        </p:spPr>
        <p:txBody>
          <a:bodyPr wrap="squar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19 Dikdörtgen"/>
          <p:cNvSpPr/>
          <p:nvPr/>
        </p:nvSpPr>
        <p:spPr>
          <a:xfrm>
            <a:off x="3893379" y="3244337"/>
            <a:ext cx="7202253" cy="2585323"/>
          </a:xfrm>
          <a:prstGeom prst="rect">
            <a:avLst/>
          </a:prstGeom>
        </p:spPr>
        <p:txBody>
          <a:bodyPr wrap="square">
            <a:spAutoFit/>
          </a:bodyPr>
          <a:lstStyle/>
          <a:p>
            <a:pPr algn="ctr"/>
            <a:r>
              <a:rPr lang="tr-TR" sz="3600" b="1" dirty="0" smtClean="0">
                <a:solidFill>
                  <a:srgbClr val="FFC000"/>
                </a:solidFill>
                <a:latin typeface="Gill Sans MT" pitchFamily="34" charset="0"/>
              </a:rPr>
              <a:t>Sorular Çoktan Seçmeli Test Şeklinde Olacak.</a:t>
            </a:r>
          </a:p>
          <a:p>
            <a:pPr algn="ctr"/>
            <a:r>
              <a:rPr lang="tr-TR"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Gill Sans MT" pitchFamily="34" charset="0"/>
              </a:rPr>
              <a:t>3 YANLIŞ 1 DOĞRUYU</a:t>
            </a:r>
          </a:p>
          <a:p>
            <a:pPr algn="ctr"/>
            <a:r>
              <a:rPr lang="tr-TR"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Gill Sans MT" pitchFamily="34" charset="0"/>
              </a:rPr>
              <a:t>GÖTÜRÜYOR.</a:t>
            </a:r>
          </a:p>
          <a:p>
            <a:endParaRPr lang="tr-TR" dirty="0">
              <a:solidFill>
                <a:srgbClr val="FFC000"/>
              </a:solidFill>
            </a:endParaRPr>
          </a:p>
        </p:txBody>
      </p:sp>
    </p:spTree>
    <p:extLst>
      <p:ext uri="{BB962C8B-B14F-4D97-AF65-F5344CB8AC3E}">
        <p14:creationId xmlns="" xmlns:p14="http://schemas.microsoft.com/office/powerpoint/2010/main" val="9418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6" grpId="0"/>
      <p:bldP spid="18"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7319730</TotalTime>
  <Words>505</Words>
  <Application>Microsoft Office PowerPoint</Application>
  <PresentationFormat>Özel</PresentationFormat>
  <Paragraphs>96</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LİSELERE GEÇİŞ SİSTEMİ</vt:lpstr>
      <vt:lpstr>LİSELERE YERLEŞTİRME NASIL OLACAK?</vt:lpstr>
      <vt:lpstr>MERKEZİ YERLEŞTİRME</vt:lpstr>
      <vt:lpstr>SINAV NASIL OLACAK?</vt:lpstr>
      <vt:lpstr>Slayt 5</vt:lpstr>
      <vt:lpstr>Slayt 6</vt:lpstr>
      <vt:lpstr>SINAV SORULARI  8. SINIF KONULARINDAN OLUŞACAKTIR.</vt:lpstr>
      <vt:lpstr>TESTLERİN KATSAYILARI ?</vt:lpstr>
      <vt:lpstr>SORULAR NASIL OLACAK?</vt:lpstr>
      <vt:lpstr>SINAVA GİRMEK ZORUNLU MU?</vt:lpstr>
      <vt:lpstr>YEREL YERLEŞTİRME</vt:lpstr>
      <vt:lpstr>Yerel yerleştirme tercih ekranında okullar; </vt:lpstr>
      <vt:lpstr>Yerel yerleştirme tercih ekranında okullar; </vt:lpstr>
      <vt:lpstr>Yerel yerleştirme tercih ekranında okullar; </vt:lpstr>
      <vt:lpstr>Yerel yerleştirme tercih ekranında okullar; </vt:lpstr>
      <vt:lpstr>Yerel yerleştirme tercih ekranında okullar;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user</cp:lastModifiedBy>
  <cp:revision>947</cp:revision>
  <dcterms:created xsi:type="dcterms:W3CDTF">2020-11-01T16:35:44Z</dcterms:created>
  <dcterms:modified xsi:type="dcterms:W3CDTF">2021-10-13T18:32:30Z</dcterms:modified>
</cp:coreProperties>
</file>