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5"/>
  </p:notesMasterIdLst>
  <p:sldIdLst>
    <p:sldId id="256" r:id="rId2"/>
    <p:sldId id="257" r:id="rId3"/>
    <p:sldId id="258" r:id="rId4"/>
    <p:sldId id="259" r:id="rId5"/>
    <p:sldId id="260" r:id="rId6"/>
    <p:sldId id="27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4" r:id="rId22"/>
    <p:sldId id="277" r:id="rId23"/>
    <p:sldId id="273"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B4284-CE1D-4778-A9DC-5EAD8FAAE9FA}" type="datetimeFigureOut">
              <a:rPr lang="tr-TR" smtClean="0"/>
              <a:t>13.10.2021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65C6B-6FAC-4222-95A1-52BE079C4D58}" type="slidenum">
              <a:rPr lang="tr-TR" smtClean="0"/>
              <a:t>‹#›</a:t>
            </a:fld>
            <a:endParaRPr lang="tr-TR"/>
          </a:p>
        </p:txBody>
      </p:sp>
    </p:spTree>
    <p:extLst>
      <p:ext uri="{BB962C8B-B14F-4D97-AF65-F5344CB8AC3E}">
        <p14:creationId xmlns:p14="http://schemas.microsoft.com/office/powerpoint/2010/main" val="141538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F865C6B-6FAC-4222-95A1-52BE079C4D58}" type="slidenum">
              <a:rPr lang="tr-TR" smtClean="0"/>
              <a:t>11</a:t>
            </a:fld>
            <a:endParaRPr lang="tr-TR"/>
          </a:p>
        </p:txBody>
      </p:sp>
    </p:spTree>
    <p:extLst>
      <p:ext uri="{BB962C8B-B14F-4D97-AF65-F5344CB8AC3E}">
        <p14:creationId xmlns:p14="http://schemas.microsoft.com/office/powerpoint/2010/main" val="215134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pPr/>
              <a:t>13.10.2021</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pPr/>
              <a:t>13.10.2021</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pPr/>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pPr/>
              <a:t>13.10.2021</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pPr/>
              <a:t>13.10.2021</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pPr/>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pPr/>
              <a:t>13.10.2021</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pPr/>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pPr/>
              <a:t>13.10.2021</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pPr/>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pPr/>
              <a:t>13.10.2021</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ın8\Desktop\d1eb46d0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5" y="0"/>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2483768" y="3438128"/>
            <a:ext cx="4032448" cy="2520280"/>
          </a:xfrm>
          <a:prstGeom prst="rect">
            <a:avLst/>
          </a:prstGeom>
        </p:spPr>
        <p:txBody>
          <a:bodyPr vert="horz" lIns="45720" tIns="0" rIns="45720" bIns="0" anchor="b" anchorCtr="0">
            <a:no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tr-TR" dirty="0" smtClean="0">
                <a:solidFill>
                  <a:schemeClr val="accent3">
                    <a:lumMod val="75000"/>
                  </a:schemeClr>
                </a:solidFill>
              </a:rPr>
              <a:t>ANNE BABA</a:t>
            </a:r>
          </a:p>
          <a:p>
            <a:pPr algn="ctr"/>
            <a:r>
              <a:rPr lang="tr-TR" dirty="0" smtClean="0">
                <a:solidFill>
                  <a:schemeClr val="accent3">
                    <a:lumMod val="75000"/>
                  </a:schemeClr>
                </a:solidFill>
              </a:rPr>
              <a:t> </a:t>
            </a:r>
            <a:r>
              <a:rPr lang="tr-TR" dirty="0">
                <a:solidFill>
                  <a:schemeClr val="accent3">
                    <a:lumMod val="75000"/>
                  </a:schemeClr>
                </a:solidFill>
              </a:rPr>
              <a:t> </a:t>
            </a:r>
            <a:r>
              <a:rPr lang="tr-TR" dirty="0" smtClean="0">
                <a:solidFill>
                  <a:schemeClr val="accent3">
                    <a:lumMod val="75000"/>
                  </a:schemeClr>
                </a:solidFill>
              </a:rPr>
              <a:t>     TUTUMLARI</a:t>
            </a:r>
          </a:p>
          <a:p>
            <a:pPr algn="l"/>
            <a:endParaRPr lang="tr-TR" dirty="0"/>
          </a:p>
        </p:txBody>
      </p:sp>
      <p:pic>
        <p:nvPicPr>
          <p:cNvPr id="2" name="Picture 2"/>
          <p:cNvPicPr>
            <a:picLocks noChangeAspect="1" noChangeArrowheads="1"/>
          </p:cNvPicPr>
          <p:nvPr/>
        </p:nvPicPr>
        <p:blipFill>
          <a:blip r:embed="rId3"/>
          <a:srcRect/>
          <a:stretch>
            <a:fillRect/>
          </a:stretch>
        </p:blipFill>
        <p:spPr bwMode="auto">
          <a:xfrm>
            <a:off x="1547664" y="260648"/>
            <a:ext cx="2750500" cy="2500330"/>
          </a:xfrm>
          <a:prstGeom prst="rect">
            <a:avLst/>
          </a:prstGeom>
          <a:noFill/>
          <a:ln w="9525" algn="in">
            <a:noFill/>
            <a:miter lim="800000"/>
            <a:headEnd/>
            <a:tailEnd/>
          </a:ln>
          <a:effectLst/>
        </p:spPr>
      </p:pic>
    </p:spTree>
    <p:extLst>
      <p:ext uri="{BB962C8B-B14F-4D97-AF65-F5344CB8AC3E}">
        <p14:creationId xmlns:p14="http://schemas.microsoft.com/office/powerpoint/2010/main" val="3460416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6" y="-27384"/>
            <a:ext cx="9201416" cy="6858000"/>
          </a:xfrm>
          <a:prstGeom prst="rect">
            <a:avLst/>
          </a:prstGeom>
        </p:spPr>
      </p:pic>
      <p:sp>
        <p:nvSpPr>
          <p:cNvPr id="7" name="Başlık 1"/>
          <p:cNvSpPr txBox="1">
            <a:spLocks/>
          </p:cNvSpPr>
          <p:nvPr/>
        </p:nvSpPr>
        <p:spPr>
          <a:xfrm>
            <a:off x="2275656" y="404664"/>
            <a:ext cx="6400800" cy="6858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b="1" dirty="0" smtClean="0"/>
              <a:t>Dengesiz ve kararsız tutum</a:t>
            </a:r>
            <a:endParaRPr lang="tr-TR" b="1" dirty="0"/>
          </a:p>
        </p:txBody>
      </p:sp>
      <p:sp>
        <p:nvSpPr>
          <p:cNvPr id="8" name="Oval 7"/>
          <p:cNvSpPr/>
          <p:nvPr/>
        </p:nvSpPr>
        <p:spPr>
          <a:xfrm>
            <a:off x="1947866" y="2132856"/>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Anne baba arasında görüş ayrılıklarının olduğu, değişken davranışların olduğu, kararsız bir tutum sergilemektir</a:t>
            </a:r>
          </a:p>
        </p:txBody>
      </p:sp>
      <p:sp>
        <p:nvSpPr>
          <p:cNvPr id="9" name="Oval 8"/>
          <p:cNvSpPr/>
          <p:nvPr/>
        </p:nvSpPr>
        <p:spPr>
          <a:xfrm>
            <a:off x="5476056" y="2149624"/>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Dengesiz, kararsız, iç çatışmalarının ve huzursuzlukların olduğu bir çocuk olur.</a:t>
            </a:r>
          </a:p>
        </p:txBody>
      </p:sp>
    </p:spTree>
    <p:extLst>
      <p:ext uri="{BB962C8B-B14F-4D97-AF65-F5344CB8AC3E}">
        <p14:creationId xmlns:p14="http://schemas.microsoft.com/office/powerpoint/2010/main" val="2443373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25470"/>
          </a:xfrm>
        </p:spPr>
        <p:txBody>
          <a:bodyPr/>
          <a:lstStyle/>
          <a:p>
            <a:r>
              <a:rPr lang="tr-TR" dirty="0" smtClean="0"/>
              <a:t>                TUTARSIZ TUTUM</a:t>
            </a:r>
            <a:endParaRPr lang="tr-TR" dirty="0"/>
          </a:p>
        </p:txBody>
      </p:sp>
      <p:sp>
        <p:nvSpPr>
          <p:cNvPr id="3" name="İçerik Yer Tutucusu 2"/>
          <p:cNvSpPr>
            <a:spLocks noGrp="1"/>
          </p:cNvSpPr>
          <p:nvPr>
            <p:ph sz="quarter" idx="1"/>
          </p:nvPr>
        </p:nvSpPr>
        <p:spPr>
          <a:xfrm>
            <a:off x="755576" y="1476232"/>
            <a:ext cx="7467600" cy="4873752"/>
          </a:xfrm>
        </p:spPr>
        <p:txBody>
          <a:bodyPr/>
          <a:lstStyle/>
          <a:p>
            <a:r>
              <a:rPr lang="tr-TR" dirty="0" smtClean="0"/>
              <a:t>Sözgelimi, annenin dinlenmiş ve sakin olması halinde, 3 yaşındaki kızının müzik aletleriyle ses çıkarması ona ilginç gelip ‘uygun bir davranış’ olarak kabul görürken, annenin yorgun ve uykusuz olması halinde aynı davranış ‘uygun olmayan davranış’  grubuna girerek kabul görmeyebilir.</a:t>
            </a:r>
            <a:endParaRPr lang="tr-TR" dirty="0"/>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23489" t="23628" r="23668" b="11825"/>
          <a:stretch/>
        </p:blipFill>
        <p:spPr>
          <a:xfrm>
            <a:off x="3806690" y="3789040"/>
            <a:ext cx="3211287" cy="2944891"/>
          </a:xfrm>
          <a:prstGeom prst="rect">
            <a:avLst/>
          </a:prstGeom>
        </p:spPr>
      </p:pic>
    </p:spTree>
    <p:extLst>
      <p:ext uri="{BB962C8B-B14F-4D97-AF65-F5344CB8AC3E}">
        <p14:creationId xmlns:p14="http://schemas.microsoft.com/office/powerpoint/2010/main" val="658732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 y="-27384"/>
            <a:ext cx="9201416" cy="6858000"/>
          </a:xfrm>
          <a:prstGeom prst="rect">
            <a:avLst/>
          </a:prstGeom>
        </p:spPr>
      </p:pic>
      <p:sp>
        <p:nvSpPr>
          <p:cNvPr id="11" name="Başlık 1"/>
          <p:cNvSpPr txBox="1">
            <a:spLocks/>
          </p:cNvSpPr>
          <p:nvPr/>
        </p:nvSpPr>
        <p:spPr>
          <a:xfrm>
            <a:off x="2411760" y="247254"/>
            <a:ext cx="4536504"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b="1" dirty="0" smtClean="0"/>
              <a:t>Koruyucu tutum</a:t>
            </a:r>
            <a:endParaRPr lang="tr-TR" b="1" dirty="0"/>
          </a:p>
        </p:txBody>
      </p:sp>
      <p:sp>
        <p:nvSpPr>
          <p:cNvPr id="12" name="Oval 11"/>
          <p:cNvSpPr/>
          <p:nvPr/>
        </p:nvSpPr>
        <p:spPr>
          <a:xfrm>
            <a:off x="2195736" y="2232720"/>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Aşırı koruyucu, aşırı kontrollü ve özenli bir tutum sergilemektir</a:t>
            </a:r>
          </a:p>
        </p:txBody>
      </p:sp>
      <p:sp>
        <p:nvSpPr>
          <p:cNvPr id="13" name="Oval 12"/>
          <p:cNvSpPr/>
          <p:nvPr/>
        </p:nvSpPr>
        <p:spPr>
          <a:xfrm>
            <a:off x="5675930" y="2249488"/>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Aşırı bağımlı, güvensiz, içe dönük, duygusal kırıklıkları olan bir çocuk olur.</a:t>
            </a:r>
          </a:p>
        </p:txBody>
      </p:sp>
    </p:spTree>
    <p:extLst>
      <p:ext uri="{BB962C8B-B14F-4D97-AF65-F5344CB8AC3E}">
        <p14:creationId xmlns:p14="http://schemas.microsoft.com/office/powerpoint/2010/main" val="244195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836712"/>
            <a:ext cx="4888227" cy="5184576"/>
          </a:xfrm>
        </p:spPr>
        <p:txBody>
          <a:bodyPr>
            <a:normAutofit lnSpcReduction="10000"/>
          </a:bodyPr>
          <a:lstStyle/>
          <a:p>
            <a:pPr indent="0">
              <a:buNone/>
            </a:pPr>
            <a:r>
              <a:rPr lang="tr-TR" dirty="0" smtClean="0"/>
              <a:t> Daha çok anne- çocuk ilişkisinde ortaya çıkan bu aşırı koruyuculuğun altında annenin duygusal yalnızlığı yatmaktadır. Anne çocuğuyla bütünleşir, kalkan olur ona yardım ettiğini sanır. </a:t>
            </a:r>
          </a:p>
          <a:p>
            <a:pPr indent="0">
              <a:buNone/>
            </a:pPr>
            <a:endParaRPr lang="tr-TR" dirty="0" smtClean="0"/>
          </a:p>
          <a:p>
            <a:pPr marL="285750" indent="-285750"/>
            <a:r>
              <a:rPr lang="tr-TR" dirty="0" smtClean="0"/>
              <a:t>7 yaşında okula gitmek istemediği  için uzmana başvuran bir ailenin tadı kötü diye çocuğun ilacı istememesi üzerine, annenin çocuğa ilaç vermemesi</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7937" t="19460" r="19726"/>
          <a:stretch/>
        </p:blipFill>
        <p:spPr>
          <a:xfrm>
            <a:off x="5355771" y="3068960"/>
            <a:ext cx="3788229" cy="3674608"/>
          </a:xfrm>
          <a:prstGeom prst="rect">
            <a:avLst/>
          </a:prstGeom>
        </p:spPr>
      </p:pic>
    </p:spTree>
    <p:extLst>
      <p:ext uri="{BB962C8B-B14F-4D97-AF65-F5344CB8AC3E}">
        <p14:creationId xmlns:p14="http://schemas.microsoft.com/office/powerpoint/2010/main" val="267005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 y="-27384"/>
            <a:ext cx="9201416" cy="6858000"/>
          </a:xfrm>
          <a:prstGeom prst="rect">
            <a:avLst/>
          </a:prstGeom>
        </p:spPr>
      </p:pic>
      <p:sp>
        <p:nvSpPr>
          <p:cNvPr id="7" name="Başlık 1"/>
          <p:cNvSpPr txBox="1">
            <a:spLocks/>
          </p:cNvSpPr>
          <p:nvPr/>
        </p:nvSpPr>
        <p:spPr>
          <a:xfrm>
            <a:off x="2228805" y="548680"/>
            <a:ext cx="6202747" cy="106613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b="1" dirty="0" smtClean="0">
                <a:latin typeface="Times New Roman" panose="02020603050405020304" pitchFamily="18" charset="0"/>
                <a:cs typeface="Times New Roman" panose="02020603050405020304" pitchFamily="18" charset="0"/>
              </a:rPr>
              <a:t>İlgisiz </a:t>
            </a:r>
            <a:r>
              <a:rPr lang="tr-TR" b="1" dirty="0" err="1" smtClean="0">
                <a:latin typeface="Times New Roman" panose="02020603050405020304" pitchFamily="18" charset="0"/>
                <a:cs typeface="Times New Roman" panose="02020603050405020304" pitchFamily="18" charset="0"/>
              </a:rPr>
              <a:t>kayitsiz</a:t>
            </a:r>
            <a:r>
              <a:rPr lang="tr-TR" b="1" dirty="0" smtClean="0">
                <a:latin typeface="Times New Roman" panose="02020603050405020304" pitchFamily="18" charset="0"/>
                <a:cs typeface="Times New Roman" panose="02020603050405020304" pitchFamily="18" charset="0"/>
              </a:rPr>
              <a:t> tutum</a:t>
            </a:r>
            <a:endParaRPr lang="tr-TR" b="1" dirty="0">
              <a:latin typeface="Times New Roman" panose="02020603050405020304" pitchFamily="18" charset="0"/>
              <a:cs typeface="Times New Roman" panose="02020603050405020304" pitchFamily="18" charset="0"/>
            </a:endParaRPr>
          </a:p>
        </p:txBody>
      </p:sp>
      <p:sp>
        <p:nvSpPr>
          <p:cNvPr id="8" name="Oval 7"/>
          <p:cNvSpPr/>
          <p:nvPr/>
        </p:nvSpPr>
        <p:spPr>
          <a:xfrm>
            <a:off x="2278088" y="233211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Çocuğu yalnız bırakma, görmezlikten gelme, dışlaması anlamına gelen bir tutum sergilemektir</a:t>
            </a:r>
          </a:p>
        </p:txBody>
      </p:sp>
      <p:sp>
        <p:nvSpPr>
          <p:cNvPr id="9" name="Oval 8"/>
          <p:cNvSpPr/>
          <p:nvPr/>
        </p:nvSpPr>
        <p:spPr>
          <a:xfrm>
            <a:off x="5806480" y="2348880"/>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Saldırgan, iletişimi zayıf olan bir çocuk olur.</a:t>
            </a:r>
          </a:p>
        </p:txBody>
      </p:sp>
    </p:spTree>
    <p:extLst>
      <p:ext uri="{BB962C8B-B14F-4D97-AF65-F5344CB8AC3E}">
        <p14:creationId xmlns:p14="http://schemas.microsoft.com/office/powerpoint/2010/main" val="3445519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25470"/>
          </a:xfrm>
        </p:spPr>
        <p:txBody>
          <a:bodyPr/>
          <a:lstStyle/>
          <a:p>
            <a:r>
              <a:rPr lang="tr-TR" dirty="0" smtClean="0"/>
              <a:t>                   İLGİSİZ TUTUM</a:t>
            </a:r>
            <a:endParaRPr lang="tr-TR" dirty="0"/>
          </a:p>
        </p:txBody>
      </p:sp>
      <p:sp>
        <p:nvSpPr>
          <p:cNvPr id="3" name="İçerik Yer Tutucusu 2"/>
          <p:cNvSpPr>
            <a:spLocks noGrp="1"/>
          </p:cNvSpPr>
          <p:nvPr>
            <p:ph sz="quarter" idx="1"/>
          </p:nvPr>
        </p:nvSpPr>
        <p:spPr/>
        <p:txBody>
          <a:bodyPr/>
          <a:lstStyle/>
          <a:p>
            <a:r>
              <a:rPr lang="tr-TR" dirty="0" smtClean="0"/>
              <a:t>Duygusal ihmale yol açan böyle bir ortamda anne- baba- çocuk üçgeni arasında iletişim kopukluğu gözlenir. Anne babanın ilgisizliği ile çocuğun öğretmenine, arkadaşlarına ve yakın çevresindeki eşyalara zarar verme ve suçluluk davranışı arasında yakın bir ilişki bulunmuştur.</a:t>
            </a:r>
            <a:endParaRPr lang="tr-TR" dirty="0"/>
          </a:p>
        </p:txBody>
      </p:sp>
      <p:sp>
        <p:nvSpPr>
          <p:cNvPr id="4" name="Gülen Yüz 3"/>
          <p:cNvSpPr/>
          <p:nvPr/>
        </p:nvSpPr>
        <p:spPr>
          <a:xfrm>
            <a:off x="6588224" y="4293096"/>
            <a:ext cx="2304256" cy="2376264"/>
          </a:xfrm>
          <a:prstGeom prst="smileyFace">
            <a:avLst>
              <a:gd name="adj" fmla="val -4653"/>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32921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 y="-27384"/>
            <a:ext cx="9201416" cy="6858000"/>
          </a:xfrm>
          <a:prstGeom prst="rect">
            <a:avLst/>
          </a:prstGeom>
        </p:spPr>
      </p:pic>
      <p:sp>
        <p:nvSpPr>
          <p:cNvPr id="8" name="Başlık 1"/>
          <p:cNvSpPr txBox="1">
            <a:spLocks/>
          </p:cNvSpPr>
          <p:nvPr/>
        </p:nvSpPr>
        <p:spPr>
          <a:xfrm>
            <a:off x="2195736" y="1052736"/>
            <a:ext cx="6584776" cy="9284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sz="2800" b="1" dirty="0" smtClean="0"/>
              <a:t>Güven verici, destekleyici ve hoşgörülü tutum</a:t>
            </a:r>
            <a:endParaRPr lang="tr-TR" sz="2800" b="1" dirty="0"/>
          </a:p>
        </p:txBody>
      </p:sp>
      <p:sp>
        <p:nvSpPr>
          <p:cNvPr id="9" name="Oval 8"/>
          <p:cNvSpPr/>
          <p:nvPr/>
        </p:nvSpPr>
        <p:spPr>
          <a:xfrm>
            <a:off x="2195736" y="2260104"/>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Anne-babanın hoşgörü sahibi olduğu, sorumlulukların var olduğu, destekleyici bir tutum sergilemektir</a:t>
            </a:r>
          </a:p>
        </p:txBody>
      </p:sp>
      <p:sp>
        <p:nvSpPr>
          <p:cNvPr id="10" name="Oval 9"/>
          <p:cNvSpPr/>
          <p:nvPr/>
        </p:nvSpPr>
        <p:spPr>
          <a:xfrm>
            <a:off x="5724128" y="227687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Kendine ve çevresine saygılı, girişimci, yaratıcı, sınırlarını ve sorumluluklarını bilen bir çocuk olur.</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91" y="260648"/>
            <a:ext cx="1323975" cy="1819275"/>
          </a:xfrm>
          <a:prstGeom prst="rect">
            <a:avLst/>
          </a:prstGeom>
        </p:spPr>
      </p:pic>
    </p:spTree>
    <p:extLst>
      <p:ext uri="{BB962C8B-B14F-4D97-AF65-F5344CB8AC3E}">
        <p14:creationId xmlns:p14="http://schemas.microsoft.com/office/powerpoint/2010/main" val="957392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txBox="1">
            <a:spLocks/>
          </p:cNvSpPr>
          <p:nvPr/>
        </p:nvSpPr>
        <p:spPr>
          <a:xfrm>
            <a:off x="1187624" y="620688"/>
            <a:ext cx="6660232"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indent="0" algn="ctr">
              <a:buFont typeface="Wingdings"/>
              <a:buNone/>
            </a:pPr>
            <a:r>
              <a:rPr lang="tr-TR" b="1" dirty="0" smtClean="0"/>
              <a:t>Sütü döken çocuğa annenin;  ‘elinden kaydı galiba hadi gel beraber temizleyelim, bardağı elini kuruladıktan sonra tutabilirsin, yetişemediğin zaman benden yardım isteyebilir yada bir tabure kullanabilirsin’ gibi tepkide ve önermelerde bulunan anne çocuğa hata yapılabilinir  olduğunu bunu telafi edebileceğini ve  bir daha aynı hatayı yapmaması için neler yapacağını da öğretmiş oldu.</a:t>
            </a:r>
            <a:endParaRPr lang="tr-TR" b="1"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3205">
            <a:off x="559743" y="4371028"/>
            <a:ext cx="2781277" cy="1881832"/>
          </a:xfrm>
          <a:prstGeom prst="rect">
            <a:avLst/>
          </a:prstGeom>
        </p:spPr>
      </p:pic>
    </p:spTree>
    <p:extLst>
      <p:ext uri="{BB962C8B-B14F-4D97-AF65-F5344CB8AC3E}">
        <p14:creationId xmlns:p14="http://schemas.microsoft.com/office/powerpoint/2010/main" val="1224635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827584" y="1621582"/>
            <a:ext cx="6696744" cy="561662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indent="0" algn="ctr">
              <a:buFont typeface="Wingdings"/>
              <a:buNone/>
            </a:pPr>
            <a:r>
              <a:rPr lang="tr-TR" dirty="0" smtClean="0"/>
              <a:t>       Anne baba tutumları çocuğun kişiliğinin oluşumunda ve karakterinin oluşmasında büyük önem taşır. Anne baba çocuk üçgeni sevgi temeline dayanmalıdır. Özdeşim modeli olan anne baba bilmelidir ki çocuğa nasıl bir davranış türü uygularsa benzer davranışı onda görecektir.</a:t>
            </a:r>
            <a:endParaRPr lang="tr-TR"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581128"/>
            <a:ext cx="1962150" cy="1504950"/>
          </a:xfrm>
          <a:prstGeom prst="rect">
            <a:avLst/>
          </a:prstGeom>
        </p:spPr>
      </p:pic>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16632"/>
            <a:ext cx="1962150" cy="1504950"/>
          </a:xfrm>
          <a:prstGeom prst="rect">
            <a:avLst/>
          </a:prstGeom>
        </p:spPr>
      </p:pic>
    </p:spTree>
    <p:extLst>
      <p:ext uri="{BB962C8B-B14F-4D97-AF65-F5344CB8AC3E}">
        <p14:creationId xmlns:p14="http://schemas.microsoft.com/office/powerpoint/2010/main" val="4757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 name="İçerik Yer Tutucusu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Dikdörtgen 4"/>
          <p:cNvSpPr/>
          <p:nvPr/>
        </p:nvSpPr>
        <p:spPr>
          <a:xfrm>
            <a:off x="1043608" y="476672"/>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
        <p:nvSpPr>
          <p:cNvPr id="6" name="Dikdörtgen 5"/>
          <p:cNvSpPr/>
          <p:nvPr/>
        </p:nvSpPr>
        <p:spPr>
          <a:xfrm>
            <a:off x="2627784" y="1340768"/>
            <a:ext cx="5472608" cy="4524315"/>
          </a:xfrm>
          <a:prstGeom prst="rect">
            <a:avLst/>
          </a:prstGeom>
        </p:spPr>
        <p:txBody>
          <a:bodyPr wrap="square">
            <a:spAutoFit/>
          </a:bodyPr>
          <a:lstStyle/>
          <a:p>
            <a:pPr marL="457200" indent="-457200">
              <a:buFont typeface="+mj-lt"/>
              <a:buAutoNum type="arabicPeriod"/>
            </a:pPr>
            <a:r>
              <a:rPr lang="tr-TR" altLang="tr-TR" sz="2400" dirty="0" smtClean="0">
                <a:solidFill>
                  <a:srgbClr val="7030A0"/>
                </a:solidFill>
                <a:latin typeface="Comic Sans MS" pitchFamily="66" charset="0"/>
              </a:rPr>
              <a:t>Ondan </a:t>
            </a:r>
            <a:r>
              <a:rPr lang="tr-TR" altLang="tr-TR" sz="2400" dirty="0">
                <a:solidFill>
                  <a:srgbClr val="7030A0"/>
                </a:solidFill>
                <a:latin typeface="Comic Sans MS" pitchFamily="66" charset="0"/>
              </a:rPr>
              <a:t>yapamayacağı şeyler istemeyin,</a:t>
            </a:r>
          </a:p>
          <a:p>
            <a:pPr marL="457200" indent="-457200">
              <a:buFont typeface="+mj-lt"/>
              <a:buAutoNum type="arabicPeriod"/>
            </a:pPr>
            <a:r>
              <a:rPr lang="tr-TR" altLang="tr-TR" sz="2400" dirty="0" smtClean="0">
                <a:solidFill>
                  <a:srgbClr val="7030A0"/>
                </a:solidFill>
                <a:latin typeface="Comic Sans MS" pitchFamily="66" charset="0"/>
              </a:rPr>
              <a:t>Yaşına </a:t>
            </a:r>
            <a:r>
              <a:rPr lang="tr-TR" altLang="tr-TR" sz="2400" dirty="0">
                <a:solidFill>
                  <a:srgbClr val="7030A0"/>
                </a:solidFill>
                <a:latin typeface="Comic Sans MS" pitchFamily="66" charset="0"/>
              </a:rPr>
              <a:t>uygun yapabileceği görev ve sorumluklar verin,</a:t>
            </a:r>
            <a:endParaRPr lang="tr-TR" altLang="tr-TR" sz="2400" i="1" dirty="0">
              <a:solidFill>
                <a:srgbClr val="7030A0"/>
              </a:solidFill>
              <a:latin typeface="Comic Sans MS" pitchFamily="66" charset="0"/>
            </a:endParaRPr>
          </a:p>
          <a:p>
            <a:pPr marL="457200" indent="-457200">
              <a:buFont typeface="+mj-lt"/>
              <a:buAutoNum type="arabicPeriod"/>
            </a:pPr>
            <a:r>
              <a:rPr lang="tr-TR" altLang="tr-TR" sz="2400" dirty="0" smtClean="0">
                <a:solidFill>
                  <a:srgbClr val="7030A0"/>
                </a:solidFill>
                <a:latin typeface="Comic Sans MS" pitchFamily="66" charset="0"/>
              </a:rPr>
              <a:t>Başarılı </a:t>
            </a:r>
            <a:r>
              <a:rPr lang="tr-TR" altLang="tr-TR" sz="2400" dirty="0">
                <a:solidFill>
                  <a:srgbClr val="7030A0"/>
                </a:solidFill>
                <a:latin typeface="Comic Sans MS" pitchFamily="66" charset="0"/>
              </a:rPr>
              <a:t>olmuş kişileri ona sevdirin ve </a:t>
            </a:r>
            <a:r>
              <a:rPr lang="tr-TR" altLang="tr-TR" sz="2400" dirty="0" smtClean="0">
                <a:solidFill>
                  <a:srgbClr val="7030A0"/>
                </a:solidFill>
                <a:latin typeface="Comic Sans MS" pitchFamily="66" charset="0"/>
              </a:rPr>
              <a:t>örnek </a:t>
            </a:r>
            <a:r>
              <a:rPr lang="tr-TR" altLang="tr-TR" sz="2400" dirty="0">
                <a:solidFill>
                  <a:srgbClr val="7030A0"/>
                </a:solidFill>
                <a:latin typeface="Comic Sans MS" pitchFamily="66" charset="0"/>
              </a:rPr>
              <a:t>gösterin,</a:t>
            </a:r>
          </a:p>
          <a:p>
            <a:pPr marL="457200" indent="-457200">
              <a:buFont typeface="+mj-lt"/>
              <a:buAutoNum type="arabicPeriod"/>
            </a:pPr>
            <a:r>
              <a:rPr lang="tr-TR" altLang="tr-TR" sz="2400" dirty="0" smtClean="0">
                <a:solidFill>
                  <a:srgbClr val="7030A0"/>
                </a:solidFill>
                <a:latin typeface="Comic Sans MS" pitchFamily="66" charset="0"/>
              </a:rPr>
              <a:t>Kendine </a:t>
            </a:r>
            <a:r>
              <a:rPr lang="tr-TR" altLang="tr-TR" sz="2400" dirty="0">
                <a:solidFill>
                  <a:srgbClr val="7030A0"/>
                </a:solidFill>
                <a:latin typeface="Comic Sans MS" pitchFamily="66" charset="0"/>
              </a:rPr>
              <a:t>güvenmesini sağlayın,</a:t>
            </a:r>
          </a:p>
          <a:p>
            <a:pPr marL="457200" indent="-457200">
              <a:buFont typeface="+mj-lt"/>
              <a:buAutoNum type="arabicPeriod"/>
            </a:pPr>
            <a:r>
              <a:rPr lang="tr-TR" altLang="tr-TR" sz="2400" dirty="0" smtClean="0">
                <a:solidFill>
                  <a:srgbClr val="7030A0"/>
                </a:solidFill>
                <a:latin typeface="Comic Sans MS" pitchFamily="66" charset="0"/>
              </a:rPr>
              <a:t>Okul </a:t>
            </a:r>
            <a:r>
              <a:rPr lang="tr-TR" altLang="tr-TR" sz="2400" dirty="0">
                <a:solidFill>
                  <a:srgbClr val="7030A0"/>
                </a:solidFill>
                <a:latin typeface="Comic Sans MS" pitchFamily="66" charset="0"/>
              </a:rPr>
              <a:t>arkadaşları ile iyi ilişkiler kurmasını sağlayın,</a:t>
            </a:r>
          </a:p>
          <a:p>
            <a:pPr marL="457200" indent="-457200">
              <a:buFont typeface="+mj-lt"/>
              <a:buAutoNum type="arabicPeriod"/>
            </a:pPr>
            <a:r>
              <a:rPr lang="tr-TR" altLang="tr-TR" sz="2400" dirty="0" smtClean="0">
                <a:solidFill>
                  <a:srgbClr val="7030A0"/>
                </a:solidFill>
                <a:latin typeface="Comic Sans MS" pitchFamily="66" charset="0"/>
              </a:rPr>
              <a:t>Gelişimine </a:t>
            </a:r>
            <a:r>
              <a:rPr lang="tr-TR" altLang="tr-TR" sz="2400" dirty="0">
                <a:solidFill>
                  <a:srgbClr val="7030A0"/>
                </a:solidFill>
                <a:latin typeface="Comic Sans MS" pitchFamily="66" charset="0"/>
              </a:rPr>
              <a:t>uygun görevler vererek sorumluluk duygusunu geliştirmeye çalışın.</a:t>
            </a:r>
          </a:p>
        </p:txBody>
      </p:sp>
    </p:spTree>
    <p:extLst>
      <p:ext uri="{BB962C8B-B14F-4D97-AF65-F5344CB8AC3E}">
        <p14:creationId xmlns:p14="http://schemas.microsoft.com/office/powerpoint/2010/main" val="164043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04248"/>
          </a:xfrm>
          <a:prstGeom prst="rect">
            <a:avLst/>
          </a:prstGeom>
        </p:spPr>
      </p:pic>
      <p:sp>
        <p:nvSpPr>
          <p:cNvPr id="6" name="İçerik Yer Tutucusu 2"/>
          <p:cNvSpPr txBox="1">
            <a:spLocks/>
          </p:cNvSpPr>
          <p:nvPr/>
        </p:nvSpPr>
        <p:spPr>
          <a:xfrm>
            <a:off x="4211960" y="764704"/>
            <a:ext cx="4248472" cy="5112568"/>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tr-TR" sz="1600" dirty="0" smtClean="0"/>
          </a:p>
          <a:p>
            <a:pPr marL="0" indent="0" algn="ctr">
              <a:buFont typeface="Wingdings 2"/>
              <a:buNone/>
            </a:pPr>
            <a:r>
              <a:rPr lang="tr-TR" sz="1600" dirty="0" smtClean="0"/>
              <a:t>BİR VARMIŞ BİR YOKMUŞ…</a:t>
            </a:r>
          </a:p>
          <a:p>
            <a:pPr marL="0" indent="0" algn="ctr">
              <a:buFont typeface="Wingdings 2"/>
              <a:buNone/>
            </a:pPr>
            <a:r>
              <a:rPr lang="tr-TR" sz="1600" dirty="0" smtClean="0"/>
              <a:t>BİR GÜLGONCASI VARMIŞ NARİN VE GÜZELMİŞ</a:t>
            </a:r>
          </a:p>
          <a:p>
            <a:pPr marL="0" indent="0" algn="ctr">
              <a:buFont typeface="Wingdings 2"/>
              <a:buNone/>
            </a:pPr>
            <a:r>
              <a:rPr lang="tr-TR" sz="1600" dirty="0" smtClean="0"/>
              <a:t>BİR GÜN BOYNU EĞİLMİŞ NE OLDU DEMİŞLER RÜZGAR ÇARPTI DEMİŞ</a:t>
            </a:r>
          </a:p>
          <a:p>
            <a:pPr marL="0" indent="0" algn="ctr">
              <a:buFont typeface="Wingdings 2"/>
              <a:buNone/>
            </a:pPr>
            <a:r>
              <a:rPr lang="tr-TR" sz="1600" dirty="0" smtClean="0"/>
              <a:t>BİR GÜN DALI KIRILMIŞ NE OLDU DEMİŞLER YAĞMUR VURDU DEMİŞ</a:t>
            </a:r>
          </a:p>
          <a:p>
            <a:pPr marL="0" indent="0" algn="ctr">
              <a:buFont typeface="Wingdings 2"/>
              <a:buNone/>
            </a:pPr>
            <a:r>
              <a:rPr lang="tr-TR" sz="1600" dirty="0" smtClean="0"/>
              <a:t>SOLMUŞ BİR GÜN NE OLDU DEMİŞLER KAR ALTINDA KALDIM DEMİŞ…</a:t>
            </a:r>
          </a:p>
          <a:p>
            <a:pPr marL="0" indent="0" algn="ctr">
              <a:buFont typeface="Wingdings 2"/>
              <a:buNone/>
            </a:pPr>
            <a:endParaRPr lang="tr-TR" sz="1600" dirty="0" smtClean="0"/>
          </a:p>
          <a:p>
            <a:pPr marL="0" indent="0" algn="ctr">
              <a:buFont typeface="Wingdings 2"/>
              <a:buNone/>
            </a:pPr>
            <a:endParaRPr lang="tr-TR" sz="1600" dirty="0" smtClean="0"/>
          </a:p>
          <a:p>
            <a:pPr marL="0" indent="0" algn="ctr">
              <a:buFont typeface="Wingdings 2"/>
              <a:buNone/>
            </a:pPr>
            <a:r>
              <a:rPr lang="tr-TR" sz="1600" b="1" dirty="0" smtClean="0"/>
              <a:t>ÇOCUKLARIMIZ BİRER GÜL GONCASI BİZLER ONLARIN BAŞINA GELEN DOĞAL AFETMİYİZ?</a:t>
            </a:r>
          </a:p>
          <a:p>
            <a:pPr marL="0" indent="0" algn="ctr">
              <a:buFont typeface="Wingdings 2"/>
              <a:buNone/>
            </a:pPr>
            <a:r>
              <a:rPr lang="tr-TR" sz="1600" b="1" dirty="0" smtClean="0"/>
              <a:t>DOĞAL EBEVEYN Mİ?</a:t>
            </a:r>
          </a:p>
          <a:p>
            <a:pPr marL="0" indent="0" algn="ctr">
              <a:buFont typeface="Wingdings 2"/>
              <a:buNone/>
            </a:pPr>
            <a:r>
              <a:rPr lang="tr-TR" sz="1600" dirty="0" smtClean="0"/>
              <a:t> </a:t>
            </a:r>
          </a:p>
          <a:p>
            <a:pPr marL="0" indent="0" algn="ctr">
              <a:buFont typeface="Wingdings 2"/>
              <a:buNone/>
            </a:pPr>
            <a:endParaRPr lang="tr-TR" sz="1600"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789445"/>
            <a:ext cx="1790700" cy="1905000"/>
          </a:xfrm>
          <a:prstGeom prst="rect">
            <a:avLst/>
          </a:prstGeom>
        </p:spPr>
      </p:pic>
    </p:spTree>
    <p:extLst>
      <p:ext uri="{BB962C8B-B14F-4D97-AF65-F5344CB8AC3E}">
        <p14:creationId xmlns:p14="http://schemas.microsoft.com/office/powerpoint/2010/main" val="849755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a:p>
        </p:txBody>
      </p:sp>
      <p:pic>
        <p:nvPicPr>
          <p:cNvPr id="6"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3"/>
          <p:cNvSpPr txBox="1">
            <a:spLocks noChangeArrowheads="1"/>
          </p:cNvSpPr>
          <p:nvPr/>
        </p:nvSpPr>
        <p:spPr>
          <a:xfrm>
            <a:off x="2699792" y="1124744"/>
            <a:ext cx="5904656" cy="496855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14350" indent="-514350">
              <a:buClr>
                <a:srgbClr val="7030A0"/>
              </a:buClr>
              <a:buFont typeface="+mj-lt"/>
              <a:buAutoNum type="arabicPeriod" startAt="7"/>
            </a:pPr>
            <a:r>
              <a:rPr lang="tr-TR" altLang="tr-TR" sz="2800" dirty="0" smtClean="0">
                <a:solidFill>
                  <a:srgbClr val="7030A0"/>
                </a:solidFill>
                <a:latin typeface="Comic Sans MS" pitchFamily="66" charset="0"/>
              </a:rPr>
              <a:t>Onunla </a:t>
            </a:r>
            <a:r>
              <a:rPr lang="tr-TR" altLang="tr-TR" sz="2800" dirty="0" smtClean="0">
                <a:solidFill>
                  <a:srgbClr val="7030A0"/>
                </a:solidFill>
                <a:latin typeface="Comic Sans MS" pitchFamily="66" charset="0"/>
              </a:rPr>
              <a:t>birlikte vakit geçirin,  kendini ifade etmesini sağlayın,</a:t>
            </a:r>
          </a:p>
          <a:p>
            <a:pPr marL="514350" indent="-514350">
              <a:buClr>
                <a:srgbClr val="7030A0"/>
              </a:buClr>
              <a:buFont typeface="+mj-lt"/>
              <a:buAutoNum type="arabicPeriod" startAt="7"/>
            </a:pPr>
            <a:r>
              <a:rPr lang="tr-TR" altLang="tr-TR" sz="2800" dirty="0" smtClean="0">
                <a:solidFill>
                  <a:srgbClr val="7030A0"/>
                </a:solidFill>
                <a:latin typeface="Comic Sans MS" pitchFamily="66" charset="0"/>
              </a:rPr>
              <a:t>Onun </a:t>
            </a:r>
            <a:r>
              <a:rPr lang="tr-TR" altLang="tr-TR" sz="2800" dirty="0" smtClean="0">
                <a:solidFill>
                  <a:srgbClr val="7030A0"/>
                </a:solidFill>
                <a:latin typeface="Comic Sans MS" pitchFamily="66" charset="0"/>
              </a:rPr>
              <a:t>okul başarılarını uygun bir şekilde ödüllendirin,</a:t>
            </a:r>
          </a:p>
          <a:p>
            <a:pPr marL="514350" indent="-514350">
              <a:buClr>
                <a:srgbClr val="7030A0"/>
              </a:buClr>
              <a:buFont typeface="+mj-lt"/>
              <a:buAutoNum type="arabicPeriod" startAt="7"/>
            </a:pPr>
            <a:r>
              <a:rPr lang="tr-TR" altLang="tr-TR" sz="2800" dirty="0" smtClean="0">
                <a:solidFill>
                  <a:srgbClr val="7030A0"/>
                </a:solidFill>
                <a:latin typeface="Comic Sans MS" pitchFamily="66" charset="0"/>
              </a:rPr>
              <a:t>Ona </a:t>
            </a:r>
            <a:r>
              <a:rPr lang="tr-TR" altLang="tr-TR" sz="2800" dirty="0" smtClean="0">
                <a:solidFill>
                  <a:srgbClr val="7030A0"/>
                </a:solidFill>
                <a:latin typeface="Comic Sans MS" pitchFamily="66" charset="0"/>
              </a:rPr>
              <a:t>her zaman cesaret verin ve konuşun,</a:t>
            </a:r>
          </a:p>
          <a:p>
            <a:pPr marL="514350" indent="-514350">
              <a:buClr>
                <a:srgbClr val="7030A0"/>
              </a:buClr>
              <a:buFont typeface="+mj-lt"/>
              <a:buAutoNum type="arabicPeriod" startAt="7"/>
            </a:pPr>
            <a:r>
              <a:rPr lang="tr-TR" altLang="tr-TR" sz="2800" dirty="0" smtClean="0">
                <a:solidFill>
                  <a:srgbClr val="7030A0"/>
                </a:solidFill>
                <a:latin typeface="Comic Sans MS" pitchFamily="66" charset="0"/>
              </a:rPr>
              <a:t>Huzurlu </a:t>
            </a:r>
            <a:r>
              <a:rPr lang="tr-TR" altLang="tr-TR" sz="2800" dirty="0" smtClean="0">
                <a:solidFill>
                  <a:srgbClr val="7030A0"/>
                </a:solidFill>
                <a:latin typeface="Comic Sans MS" pitchFamily="66" charset="0"/>
              </a:rPr>
              <a:t>ve sevgi dolu bir aile ortamı hazırlayın.</a:t>
            </a:r>
          </a:p>
          <a:p>
            <a:pPr marL="514350" indent="-514350">
              <a:buClr>
                <a:srgbClr val="7030A0"/>
              </a:buClr>
              <a:buFont typeface="+mj-lt"/>
              <a:buAutoNum type="arabicPeriod" startAt="7"/>
            </a:pPr>
            <a:r>
              <a:rPr lang="tr-TR" altLang="tr-TR" sz="2800" dirty="0" smtClean="0">
                <a:solidFill>
                  <a:srgbClr val="7030A0"/>
                </a:solidFill>
                <a:latin typeface="Comic Sans MS" pitchFamily="66" charset="0"/>
              </a:rPr>
              <a:t>Onun </a:t>
            </a:r>
            <a:r>
              <a:rPr lang="tr-TR" altLang="tr-TR" sz="2800" dirty="0" smtClean="0">
                <a:solidFill>
                  <a:srgbClr val="7030A0"/>
                </a:solidFill>
                <a:latin typeface="Comic Sans MS" pitchFamily="66" charset="0"/>
              </a:rPr>
              <a:t>kapasitesinden daha fazla      beklentilere girmeyin,</a:t>
            </a:r>
          </a:p>
          <a:p>
            <a:pPr marL="0" indent="0">
              <a:buFontTx/>
              <a:buNone/>
            </a:pPr>
            <a:r>
              <a:rPr lang="tr-TR" altLang="tr-TR" sz="2800" dirty="0" smtClean="0">
                <a:solidFill>
                  <a:srgbClr val="FF6600"/>
                </a:solidFill>
                <a:latin typeface="Comic Sans MS" pitchFamily="66" charset="0"/>
              </a:rPr>
              <a:t/>
            </a:r>
            <a:br>
              <a:rPr lang="tr-TR" altLang="tr-TR" sz="2800" dirty="0" smtClean="0">
                <a:solidFill>
                  <a:srgbClr val="FF6600"/>
                </a:solidFill>
                <a:latin typeface="Comic Sans MS" pitchFamily="66" charset="0"/>
              </a:rPr>
            </a:br>
            <a:endParaRPr lang="tr-TR" altLang="tr-TR" sz="2800" dirty="0" smtClean="0">
              <a:solidFill>
                <a:srgbClr val="FF6600"/>
              </a:solidFill>
              <a:latin typeface="Comic Sans MS" pitchFamily="66" charset="0"/>
            </a:endParaRPr>
          </a:p>
          <a:p>
            <a:pPr marL="0" indent="0"/>
            <a:endParaRPr lang="tr-TR" altLang="tr-TR" sz="2800" dirty="0" smtClean="0">
              <a:solidFill>
                <a:srgbClr val="FF6600"/>
              </a:solidFill>
              <a:latin typeface="Comic Sans MS" pitchFamily="66" charset="0"/>
            </a:endParaRPr>
          </a:p>
        </p:txBody>
      </p:sp>
      <p:sp>
        <p:nvSpPr>
          <p:cNvPr id="8" name="Dikdörtgen 7"/>
          <p:cNvSpPr/>
          <p:nvPr/>
        </p:nvSpPr>
        <p:spPr>
          <a:xfrm>
            <a:off x="1037793" y="260648"/>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Tree>
    <p:extLst>
      <p:ext uri="{BB962C8B-B14F-4D97-AF65-F5344CB8AC3E}">
        <p14:creationId xmlns:p14="http://schemas.microsoft.com/office/powerpoint/2010/main" val="3019022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6"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2555776" y="1447031"/>
            <a:ext cx="633670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2800" b="1">
                <a:solidFill>
                  <a:schemeClr val="tx1"/>
                </a:solidFill>
                <a:latin typeface="Tahoma" pitchFamily="34" charset="0"/>
              </a:defRPr>
            </a:lvl1pPr>
            <a:lvl2pPr marL="742950" indent="-285750">
              <a:spcBef>
                <a:spcPct val="20000"/>
              </a:spcBef>
              <a:buChar char="–"/>
              <a:defRPr sz="2400" b="1">
                <a:solidFill>
                  <a:schemeClr val="tx1"/>
                </a:solidFill>
                <a:latin typeface="Tahoma" pitchFamily="34" charset="0"/>
              </a:defRPr>
            </a:lvl2pPr>
            <a:lvl3pPr marL="1143000" indent="-228600">
              <a:spcBef>
                <a:spcPct val="20000"/>
              </a:spcBef>
              <a:buChar char="•"/>
              <a:defRPr sz="2000" b="1">
                <a:solidFill>
                  <a:schemeClr val="tx1"/>
                </a:solidFill>
                <a:latin typeface="Tahoma" pitchFamily="34" charset="0"/>
              </a:defRPr>
            </a:lvl3pPr>
            <a:lvl4pPr marL="1600200" indent="-228600">
              <a:spcBef>
                <a:spcPct val="20000"/>
              </a:spcBef>
              <a:buChar char="–"/>
              <a:defRPr sz="2000" b="1">
                <a:solidFill>
                  <a:schemeClr val="tx1"/>
                </a:solidFill>
                <a:latin typeface="Tahoma" pitchFamily="34" charset="0"/>
              </a:defRPr>
            </a:lvl4pPr>
            <a:lvl5pPr marL="2057400" indent="-228600">
              <a:spcBef>
                <a:spcPct val="20000"/>
              </a:spcBef>
              <a:buChar char="»"/>
              <a:defRPr sz="2000" b="1">
                <a:solidFill>
                  <a:schemeClr val="tx1"/>
                </a:solidFill>
                <a:latin typeface="Tahoma" pitchFamily="34" charset="0"/>
              </a:defRPr>
            </a:lvl5pPr>
            <a:lvl6pPr marL="2514600" indent="-228600" eaLnBrk="0" fontAlgn="base" hangingPunct="0">
              <a:spcBef>
                <a:spcPct val="20000"/>
              </a:spcBef>
              <a:spcAft>
                <a:spcPct val="0"/>
              </a:spcAft>
              <a:buChar char="»"/>
              <a:defRPr sz="2000" b="1">
                <a:solidFill>
                  <a:schemeClr val="tx1"/>
                </a:solidFill>
                <a:latin typeface="Tahoma" pitchFamily="34" charset="0"/>
              </a:defRPr>
            </a:lvl6pPr>
            <a:lvl7pPr marL="2971800" indent="-228600" eaLnBrk="0" fontAlgn="base" hangingPunct="0">
              <a:spcBef>
                <a:spcPct val="20000"/>
              </a:spcBef>
              <a:spcAft>
                <a:spcPct val="0"/>
              </a:spcAft>
              <a:buChar char="»"/>
              <a:defRPr sz="2000" b="1">
                <a:solidFill>
                  <a:schemeClr val="tx1"/>
                </a:solidFill>
                <a:latin typeface="Tahoma" pitchFamily="34" charset="0"/>
              </a:defRPr>
            </a:lvl7pPr>
            <a:lvl8pPr marL="3429000" indent="-228600" eaLnBrk="0" fontAlgn="base" hangingPunct="0">
              <a:spcBef>
                <a:spcPct val="20000"/>
              </a:spcBef>
              <a:spcAft>
                <a:spcPct val="0"/>
              </a:spcAft>
              <a:buChar char="»"/>
              <a:defRPr sz="2000" b="1">
                <a:solidFill>
                  <a:schemeClr val="tx1"/>
                </a:solidFill>
                <a:latin typeface="Tahoma" pitchFamily="34" charset="0"/>
              </a:defRPr>
            </a:lvl8pPr>
            <a:lvl9pPr marL="3886200" indent="-228600" eaLnBrk="0" fontAlgn="base" hangingPunct="0">
              <a:spcBef>
                <a:spcPct val="20000"/>
              </a:spcBef>
              <a:spcAft>
                <a:spcPct val="0"/>
              </a:spcAft>
              <a:buChar char="»"/>
              <a:defRPr sz="2000" b="1">
                <a:solidFill>
                  <a:schemeClr val="tx1"/>
                </a:solidFill>
                <a:latin typeface="Tahoma" pitchFamily="34" charset="0"/>
              </a:defRPr>
            </a:lvl9pPr>
          </a:lstStyle>
          <a:p>
            <a:pPr marL="457200" indent="-457200" eaLnBrk="1" hangingPunct="1">
              <a:buFont typeface="+mj-lt"/>
              <a:buAutoNum type="arabicPeriod" startAt="12"/>
            </a:pPr>
            <a:r>
              <a:rPr lang="tr-TR" altLang="tr-TR" sz="2400" b="0" dirty="0" smtClean="0">
                <a:solidFill>
                  <a:srgbClr val="7030A0"/>
                </a:solidFill>
                <a:latin typeface="Comic Sans MS" pitchFamily="66" charset="0"/>
              </a:rPr>
              <a:t>Uyku </a:t>
            </a:r>
            <a:r>
              <a:rPr lang="tr-TR" altLang="tr-TR" sz="2400" b="0" dirty="0">
                <a:solidFill>
                  <a:srgbClr val="7030A0"/>
                </a:solidFill>
                <a:latin typeface="Comic Sans MS" pitchFamily="66" charset="0"/>
              </a:rPr>
              <a:t>düzeninin bozulmamasını sağlayın,</a:t>
            </a:r>
          </a:p>
          <a:p>
            <a:pPr marL="457200" indent="-457200" eaLnBrk="1" hangingPunct="1">
              <a:buFont typeface="+mj-lt"/>
              <a:buAutoNum type="arabicPeriod" startAt="12"/>
            </a:pPr>
            <a:r>
              <a:rPr lang="tr-TR" altLang="tr-TR" sz="2400" b="0" dirty="0" smtClean="0">
                <a:solidFill>
                  <a:srgbClr val="7030A0"/>
                </a:solidFill>
                <a:latin typeface="Comic Sans MS" pitchFamily="66" charset="0"/>
              </a:rPr>
              <a:t>Ders </a:t>
            </a:r>
            <a:r>
              <a:rPr lang="tr-TR" altLang="tr-TR" sz="2400" b="0" dirty="0">
                <a:solidFill>
                  <a:srgbClr val="7030A0"/>
                </a:solidFill>
                <a:latin typeface="Comic Sans MS" pitchFamily="66" charset="0"/>
              </a:rPr>
              <a:t>çalışırken belli </a:t>
            </a:r>
            <a:r>
              <a:rPr lang="tr-TR" altLang="tr-TR" sz="2400" b="0" dirty="0" smtClean="0">
                <a:solidFill>
                  <a:srgbClr val="7030A0"/>
                </a:solidFill>
                <a:latin typeface="Comic Sans MS" pitchFamily="66" charset="0"/>
              </a:rPr>
              <a:t>aralıklarla </a:t>
            </a:r>
            <a:r>
              <a:rPr lang="tr-TR" altLang="tr-TR" sz="2400" b="0" dirty="0">
                <a:solidFill>
                  <a:srgbClr val="7030A0"/>
                </a:solidFill>
                <a:latin typeface="Comic Sans MS" pitchFamily="66" charset="0"/>
              </a:rPr>
              <a:t>dinlenmesini sağlayın,</a:t>
            </a:r>
          </a:p>
          <a:p>
            <a:pPr marL="457200" indent="-457200" eaLnBrk="1" hangingPunct="1">
              <a:buFont typeface="+mj-lt"/>
              <a:buAutoNum type="arabicPeriod" startAt="12"/>
            </a:pPr>
            <a:r>
              <a:rPr lang="tr-TR" altLang="tr-TR" sz="2400" b="0" dirty="0" smtClean="0">
                <a:solidFill>
                  <a:srgbClr val="7030A0"/>
                </a:solidFill>
                <a:latin typeface="Comic Sans MS" pitchFamily="66" charset="0"/>
              </a:rPr>
              <a:t>Yaşıtları </a:t>
            </a:r>
            <a:r>
              <a:rPr lang="tr-TR" altLang="tr-TR" sz="2400" b="0" dirty="0">
                <a:solidFill>
                  <a:srgbClr val="7030A0"/>
                </a:solidFill>
                <a:latin typeface="Comic Sans MS" pitchFamily="66" charset="0"/>
              </a:rPr>
              <a:t>ve başkaları ile onu kıyaslamayın,</a:t>
            </a:r>
          </a:p>
          <a:p>
            <a:pPr marL="457200" indent="-457200" eaLnBrk="1" hangingPunct="1">
              <a:buFont typeface="+mj-lt"/>
              <a:buAutoNum type="arabicPeriod" startAt="12"/>
            </a:pPr>
            <a:r>
              <a:rPr lang="tr-TR" altLang="tr-TR" sz="2400" b="0" dirty="0" smtClean="0">
                <a:solidFill>
                  <a:srgbClr val="7030A0"/>
                </a:solidFill>
                <a:latin typeface="Comic Sans MS" pitchFamily="66" charset="0"/>
              </a:rPr>
              <a:t>Çocuğunuz </a:t>
            </a:r>
            <a:r>
              <a:rPr lang="tr-TR" altLang="tr-TR" sz="2400" b="0" dirty="0">
                <a:solidFill>
                  <a:srgbClr val="7030A0"/>
                </a:solidFill>
                <a:latin typeface="Comic Sans MS" pitchFamily="66" charset="0"/>
              </a:rPr>
              <a:t>ile çok zaman geçirmeye  değil nitelikli zaman  geçirmeye önem verin. </a:t>
            </a:r>
          </a:p>
          <a:p>
            <a:pPr marL="457200" indent="-457200" eaLnBrk="1" hangingPunct="1">
              <a:buFont typeface="+mj-lt"/>
              <a:buAutoNum type="arabicPeriod" startAt="12"/>
            </a:pPr>
            <a:r>
              <a:rPr lang="tr-TR" altLang="tr-TR" sz="2400" b="0" dirty="0" smtClean="0">
                <a:solidFill>
                  <a:srgbClr val="7030A0"/>
                </a:solidFill>
                <a:latin typeface="Comic Sans MS" pitchFamily="66" charset="0"/>
              </a:rPr>
              <a:t>Sürekli </a:t>
            </a:r>
            <a:r>
              <a:rPr lang="tr-TR" altLang="tr-TR" sz="2400" b="0" dirty="0">
                <a:solidFill>
                  <a:srgbClr val="7030A0"/>
                </a:solidFill>
                <a:latin typeface="Comic Sans MS" pitchFamily="66" charset="0"/>
              </a:rPr>
              <a:t>ders çalışmasını </a:t>
            </a:r>
            <a:r>
              <a:rPr lang="tr-TR" altLang="tr-TR" sz="2400" b="0" dirty="0" smtClean="0">
                <a:solidFill>
                  <a:srgbClr val="7030A0"/>
                </a:solidFill>
                <a:latin typeface="Comic Sans MS" pitchFamily="66" charset="0"/>
              </a:rPr>
              <a:t>istemeyin</a:t>
            </a:r>
            <a:r>
              <a:rPr lang="tr-TR" altLang="tr-TR" sz="2400" b="0" dirty="0">
                <a:solidFill>
                  <a:srgbClr val="7030A0"/>
                </a:solidFill>
                <a:latin typeface="Comic Sans MS" pitchFamily="66" charset="0"/>
              </a:rPr>
              <a:t>,</a:t>
            </a:r>
          </a:p>
          <a:p>
            <a:pPr marL="457200" indent="-457200" eaLnBrk="1" hangingPunct="1">
              <a:buFont typeface="+mj-lt"/>
              <a:buAutoNum type="arabicPeriod" startAt="12"/>
            </a:pPr>
            <a:r>
              <a:rPr lang="tr-TR" altLang="tr-TR" sz="2400" b="0" dirty="0">
                <a:solidFill>
                  <a:srgbClr val="7030A0"/>
                </a:solidFill>
                <a:latin typeface="Comic Sans MS" pitchFamily="66" charset="0"/>
              </a:rPr>
              <a:t>Amaç belirlemesinde yardımcı olun. </a:t>
            </a:r>
            <a:br>
              <a:rPr lang="tr-TR" altLang="tr-TR" sz="2400" b="0" dirty="0">
                <a:solidFill>
                  <a:srgbClr val="7030A0"/>
                </a:solidFill>
                <a:latin typeface="Comic Sans MS" pitchFamily="66" charset="0"/>
              </a:rPr>
            </a:br>
            <a:endParaRPr lang="tr-TR" altLang="tr-TR" sz="2400" b="0" dirty="0">
              <a:solidFill>
                <a:srgbClr val="7030A0"/>
              </a:solidFill>
              <a:latin typeface="Comic Sans MS" pitchFamily="66" charset="0"/>
            </a:endParaRPr>
          </a:p>
          <a:p>
            <a:pPr>
              <a:spcBef>
                <a:spcPct val="50000"/>
              </a:spcBef>
              <a:buFontTx/>
              <a:buNone/>
            </a:pPr>
            <a:endParaRPr lang="tr-TR" altLang="tr-TR" sz="2400" b="0" dirty="0">
              <a:solidFill>
                <a:srgbClr val="FF6600"/>
              </a:solidFill>
              <a:latin typeface="Arial" charset="0"/>
            </a:endParaRPr>
          </a:p>
        </p:txBody>
      </p:sp>
      <p:sp>
        <p:nvSpPr>
          <p:cNvPr id="8" name="Dikdörtgen 7"/>
          <p:cNvSpPr/>
          <p:nvPr/>
        </p:nvSpPr>
        <p:spPr>
          <a:xfrm>
            <a:off x="1043608" y="476672"/>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Tree>
    <p:extLst>
      <p:ext uri="{BB962C8B-B14F-4D97-AF65-F5344CB8AC3E}">
        <p14:creationId xmlns:p14="http://schemas.microsoft.com/office/powerpoint/2010/main" val="426550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6"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Dikdörtgen 6"/>
          <p:cNvSpPr/>
          <p:nvPr/>
        </p:nvSpPr>
        <p:spPr>
          <a:xfrm>
            <a:off x="2508109" y="1268760"/>
            <a:ext cx="5616624" cy="4893647"/>
          </a:xfrm>
          <a:prstGeom prst="rect">
            <a:avLst/>
          </a:prstGeom>
        </p:spPr>
        <p:txBody>
          <a:bodyPr wrap="square">
            <a:spAutoFit/>
          </a:bodyPr>
          <a:lstStyle/>
          <a:p>
            <a:pPr marL="457200" indent="-457200">
              <a:buFont typeface="+mj-lt"/>
              <a:buAutoNum type="arabicPeriod" startAt="18"/>
            </a:pPr>
            <a:r>
              <a:rPr lang="tr-TR" altLang="tr-TR" sz="2400" dirty="0" smtClean="0">
                <a:solidFill>
                  <a:srgbClr val="7030A0"/>
                </a:solidFill>
                <a:latin typeface="Comic Sans MS" pitchFamily="66" charset="0"/>
              </a:rPr>
              <a:t>Yeteneğine </a:t>
            </a:r>
            <a:r>
              <a:rPr lang="tr-TR" altLang="tr-TR" sz="2400" dirty="0">
                <a:solidFill>
                  <a:srgbClr val="7030A0"/>
                </a:solidFill>
                <a:latin typeface="Comic Sans MS" pitchFamily="66" charset="0"/>
              </a:rPr>
              <a:t>uygun sosyal etkinliğe katılmasını sağlayın</a:t>
            </a:r>
            <a:r>
              <a:rPr lang="tr-TR" altLang="tr-TR" sz="2400" dirty="0" smtClean="0">
                <a:solidFill>
                  <a:srgbClr val="7030A0"/>
                </a:solidFill>
                <a:latin typeface="Comic Sans MS" pitchFamily="66" charset="0"/>
              </a:rPr>
              <a:t>.</a:t>
            </a:r>
          </a:p>
          <a:p>
            <a:pPr marL="457200" indent="-457200">
              <a:buFont typeface="+mj-lt"/>
              <a:buAutoNum type="arabicPeriod" startAt="18"/>
            </a:pPr>
            <a:r>
              <a:rPr lang="tr-TR" altLang="tr-TR" sz="2400" dirty="0" smtClean="0">
                <a:solidFill>
                  <a:srgbClr val="7030A0"/>
                </a:solidFill>
                <a:latin typeface="Comic Sans MS" pitchFamily="66" charset="0"/>
              </a:rPr>
              <a:t>Disiplin </a:t>
            </a:r>
            <a:r>
              <a:rPr lang="tr-TR" altLang="tr-TR" sz="2400" dirty="0">
                <a:solidFill>
                  <a:srgbClr val="7030A0"/>
                </a:solidFill>
                <a:latin typeface="Comic Sans MS" pitchFamily="66" charset="0"/>
              </a:rPr>
              <a:t>konusunda tutarlı ve kararlı bir tutum sergileyin</a:t>
            </a:r>
            <a:r>
              <a:rPr lang="tr-TR" altLang="tr-TR" sz="2400" dirty="0" smtClean="0">
                <a:solidFill>
                  <a:srgbClr val="7030A0"/>
                </a:solidFill>
                <a:latin typeface="Comic Sans MS" pitchFamily="66" charset="0"/>
              </a:rPr>
              <a:t>.</a:t>
            </a:r>
          </a:p>
          <a:p>
            <a:pPr marL="457200" indent="-457200">
              <a:buFont typeface="+mj-lt"/>
              <a:buAutoNum type="arabicPeriod" startAt="18"/>
            </a:pPr>
            <a:r>
              <a:rPr lang="tr-TR" altLang="tr-TR" sz="2400" dirty="0" smtClean="0">
                <a:solidFill>
                  <a:srgbClr val="7030A0"/>
                </a:solidFill>
                <a:latin typeface="Comic Sans MS" pitchFamily="66" charset="0"/>
              </a:rPr>
              <a:t> Kuralların </a:t>
            </a:r>
            <a:r>
              <a:rPr lang="tr-TR" altLang="tr-TR" sz="2400" dirty="0">
                <a:solidFill>
                  <a:srgbClr val="7030A0"/>
                </a:solidFill>
                <a:latin typeface="Comic Sans MS" pitchFamily="66" charset="0"/>
              </a:rPr>
              <a:t>gerekçelerini belirtin, uyulması  konusunda ebeveynler olarak aynı tutumu sergileyin</a:t>
            </a:r>
            <a:r>
              <a:rPr lang="tr-TR" altLang="tr-TR" sz="2400" dirty="0" smtClean="0">
                <a:solidFill>
                  <a:srgbClr val="7030A0"/>
                </a:solidFill>
                <a:latin typeface="Comic Sans MS" pitchFamily="66" charset="0"/>
              </a:rPr>
              <a:t>.</a:t>
            </a:r>
          </a:p>
          <a:p>
            <a:pPr marL="457200" indent="-457200">
              <a:buFont typeface="+mj-lt"/>
              <a:buAutoNum type="arabicPeriod" startAt="18"/>
            </a:pPr>
            <a:r>
              <a:rPr lang="tr-TR" altLang="tr-TR" sz="2400" dirty="0" smtClean="0">
                <a:solidFill>
                  <a:srgbClr val="7030A0"/>
                </a:solidFill>
                <a:latin typeface="Comic Sans MS" pitchFamily="66" charset="0"/>
              </a:rPr>
              <a:t>Çocuğunuzun </a:t>
            </a:r>
            <a:r>
              <a:rPr lang="tr-TR" altLang="tr-TR" sz="2400" dirty="0">
                <a:solidFill>
                  <a:srgbClr val="7030A0"/>
                </a:solidFill>
                <a:latin typeface="Comic Sans MS" pitchFamily="66" charset="0"/>
              </a:rPr>
              <a:t>fiziksel ve ruhsal açıdan zorlanmaları olup olmadığını izleyin</a:t>
            </a:r>
            <a:r>
              <a:rPr lang="tr-TR" altLang="tr-TR" sz="2400" dirty="0" smtClean="0">
                <a:solidFill>
                  <a:srgbClr val="7030A0"/>
                </a:solidFill>
                <a:latin typeface="Comic Sans MS" pitchFamily="66" charset="0"/>
              </a:rPr>
              <a:t>.</a:t>
            </a:r>
          </a:p>
          <a:p>
            <a:pPr marL="457200" indent="-457200">
              <a:buFont typeface="+mj-lt"/>
              <a:buAutoNum type="arabicPeriod" startAt="18"/>
            </a:pPr>
            <a:r>
              <a:rPr lang="tr-TR" altLang="tr-TR" sz="2400" dirty="0" smtClean="0">
                <a:solidFill>
                  <a:srgbClr val="7030A0"/>
                </a:solidFill>
                <a:latin typeface="Comic Sans MS" pitchFamily="66" charset="0"/>
              </a:rPr>
              <a:t>Çocuğunuza </a:t>
            </a:r>
            <a:r>
              <a:rPr lang="tr-TR" altLang="tr-TR" sz="2400" dirty="0">
                <a:solidFill>
                  <a:srgbClr val="7030A0"/>
                </a:solidFill>
                <a:latin typeface="Comic Sans MS" pitchFamily="66" charset="0"/>
              </a:rPr>
              <a:t>uygun, dikkatini dağıtmayacak bir </a:t>
            </a:r>
            <a:r>
              <a:rPr lang="tr-TR" altLang="tr-TR" sz="2400" dirty="0" smtClean="0">
                <a:solidFill>
                  <a:srgbClr val="7030A0"/>
                </a:solidFill>
                <a:latin typeface="Comic Sans MS" pitchFamily="66" charset="0"/>
              </a:rPr>
              <a:t>çalışma </a:t>
            </a:r>
            <a:r>
              <a:rPr lang="tr-TR" altLang="tr-TR" sz="2400" dirty="0">
                <a:solidFill>
                  <a:srgbClr val="7030A0"/>
                </a:solidFill>
                <a:latin typeface="Comic Sans MS" pitchFamily="66" charset="0"/>
              </a:rPr>
              <a:t>ortamı hazırlayın.</a:t>
            </a:r>
            <a:endParaRPr lang="tr-TR" sz="2400" dirty="0">
              <a:solidFill>
                <a:srgbClr val="7030A0"/>
              </a:solidFill>
            </a:endParaRPr>
          </a:p>
        </p:txBody>
      </p:sp>
      <p:sp>
        <p:nvSpPr>
          <p:cNvPr id="8" name="Dikdörtgen 7"/>
          <p:cNvSpPr/>
          <p:nvPr/>
        </p:nvSpPr>
        <p:spPr>
          <a:xfrm>
            <a:off x="1043608" y="476672"/>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Tree>
    <p:extLst>
      <p:ext uri="{BB962C8B-B14F-4D97-AF65-F5344CB8AC3E}">
        <p14:creationId xmlns:p14="http://schemas.microsoft.com/office/powerpoint/2010/main" val="234508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indent="0">
              <a:buNone/>
            </a:pPr>
            <a:r>
              <a:rPr lang="tr-TR" dirty="0" smtClean="0"/>
              <a:t>Kaynaklar:  </a:t>
            </a:r>
          </a:p>
          <a:p>
            <a:r>
              <a:rPr lang="tr-TR" dirty="0" smtClean="0"/>
              <a:t>Anne Baba Çocuk-Haluk YAVUZER</a:t>
            </a:r>
          </a:p>
          <a:p>
            <a:r>
              <a:rPr lang="tr-TR" dirty="0" smtClean="0"/>
              <a:t>Aile yaşam becerileri – Azize Nilgün CANEL</a:t>
            </a:r>
          </a:p>
          <a:p>
            <a:r>
              <a:rPr lang="tr-TR" dirty="0" smtClean="0"/>
              <a:t>Çalışan Anne ve Çocuk- Binnur YEŞİLYAPRAK</a:t>
            </a:r>
            <a:endParaRPr lang="tr-TR" dirty="0"/>
          </a:p>
        </p:txBody>
      </p:sp>
    </p:spTree>
    <p:extLst>
      <p:ext uri="{BB962C8B-B14F-4D97-AF65-F5344CB8AC3E}">
        <p14:creationId xmlns:p14="http://schemas.microsoft.com/office/powerpoint/2010/main" val="2330119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259632" y="1412776"/>
            <a:ext cx="6400800" cy="3744416"/>
          </a:xfrm>
        </p:spPr>
        <p:txBody>
          <a:bodyPr>
            <a:normAutofit/>
          </a:bodyPr>
          <a:lstStyle/>
          <a:p>
            <a:pPr marL="0" indent="0" algn="ctr">
              <a:buNone/>
            </a:pPr>
            <a:r>
              <a:rPr lang="tr-TR" sz="2400" dirty="0" smtClean="0"/>
              <a:t>Doğal ebeveyn; duygularındaki </a:t>
            </a:r>
            <a:r>
              <a:rPr lang="tr-TR" sz="2400" dirty="0"/>
              <a:t>özgürlüğü davranışlarında disipline dönüştürebilen, “kendisi olabilen” çocukların anne </a:t>
            </a:r>
            <a:r>
              <a:rPr lang="tr-TR" sz="2400" dirty="0" smtClean="0"/>
              <a:t>babalarıdır.</a:t>
            </a:r>
          </a:p>
          <a:p>
            <a:pPr marL="0" indent="0" algn="ctr">
              <a:buNone/>
            </a:pPr>
            <a:endParaRPr lang="tr-TR" sz="2400" dirty="0"/>
          </a:p>
          <a:p>
            <a:pPr marL="0" indent="0" algn="ctr">
              <a:buNone/>
            </a:pPr>
            <a:r>
              <a:rPr lang="tr-TR" sz="2400" dirty="0"/>
              <a:t>Ç</a:t>
            </a:r>
            <a:r>
              <a:rPr lang="tr-TR" sz="2400" dirty="0" smtClean="0"/>
              <a:t>ocukları </a:t>
            </a:r>
            <a:r>
              <a:rPr lang="tr-TR" dirty="0" smtClean="0"/>
              <a:t>ödül ve ceza </a:t>
            </a:r>
            <a:r>
              <a:rPr lang="tr-TR" sz="2400" dirty="0" smtClean="0"/>
              <a:t>kıskacına </a:t>
            </a:r>
            <a:r>
              <a:rPr lang="tr-TR" sz="2400" dirty="0"/>
              <a:t>almadan, onlara insan olmanın </a:t>
            </a:r>
            <a:r>
              <a:rPr lang="tr-TR" sz="2400" dirty="0" smtClean="0"/>
              <a:t>değerini yaşatacak anne baba tutumu içinde olmalıyız.</a:t>
            </a:r>
            <a:endParaRPr lang="tr-TR" sz="2400" dirty="0"/>
          </a:p>
        </p:txBody>
      </p:sp>
    </p:spTree>
    <p:extLst>
      <p:ext uri="{BB962C8B-B14F-4D97-AF65-F5344CB8AC3E}">
        <p14:creationId xmlns:p14="http://schemas.microsoft.com/office/powerpoint/2010/main" val="1026967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Anne Baba Tutumları</a:t>
            </a:r>
            <a:endParaRPr lang="tr-TR" dirty="0"/>
          </a:p>
        </p:txBody>
      </p:sp>
      <p:sp>
        <p:nvSpPr>
          <p:cNvPr id="3" name="İçerik Yer Tutucusu 2"/>
          <p:cNvSpPr>
            <a:spLocks noGrp="1"/>
          </p:cNvSpPr>
          <p:nvPr>
            <p:ph sz="quarter" idx="1"/>
          </p:nvPr>
        </p:nvSpPr>
        <p:spPr/>
        <p:txBody>
          <a:bodyPr/>
          <a:lstStyle/>
          <a:p>
            <a:r>
              <a:rPr lang="tr-TR" dirty="0" smtClean="0"/>
              <a:t>Baskıcı ve otoriter tutum</a:t>
            </a:r>
          </a:p>
          <a:p>
            <a:r>
              <a:rPr lang="tr-TR" dirty="0" smtClean="0"/>
              <a:t>Hoşgörülü tutum(çocuk merkezli aile)</a:t>
            </a:r>
          </a:p>
          <a:p>
            <a:r>
              <a:rPr lang="tr-TR" dirty="0" smtClean="0"/>
              <a:t>Dengesiz ve kararsız tutum</a:t>
            </a:r>
          </a:p>
          <a:p>
            <a:r>
              <a:rPr lang="tr-TR" dirty="0" smtClean="0"/>
              <a:t>Aşırı koruyucu tutum</a:t>
            </a:r>
          </a:p>
          <a:p>
            <a:r>
              <a:rPr lang="tr-TR" dirty="0" smtClean="0"/>
              <a:t>İlgisiz ve kayıtsız tutum</a:t>
            </a:r>
          </a:p>
          <a:p>
            <a:r>
              <a:rPr lang="tr-TR" dirty="0" smtClean="0"/>
              <a:t>Güven verici, destekleyici ve hoşgörülü tutum</a:t>
            </a:r>
            <a:endParaRPr lang="tr-TR" dirty="0"/>
          </a:p>
        </p:txBody>
      </p:sp>
    </p:spTree>
    <p:extLst>
      <p:ext uri="{BB962C8B-B14F-4D97-AF65-F5344CB8AC3E}">
        <p14:creationId xmlns:p14="http://schemas.microsoft.com/office/powerpoint/2010/main" val="1554237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5815" y="-24420"/>
            <a:ext cx="9221823" cy="6957392"/>
            <a:chOff x="0" y="0"/>
            <a:chExt cx="9221823" cy="6957392"/>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r="50000" b="-790"/>
            <a:stretch/>
          </p:blipFill>
          <p:spPr>
            <a:xfrm>
              <a:off x="0" y="0"/>
              <a:ext cx="2339752" cy="6957392"/>
            </a:xfrm>
            <a:prstGeom prst="rect">
              <a:avLst/>
            </a:prstGeom>
          </p:spPr>
        </p:pic>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45275"/>
            <a:stretch/>
          </p:blipFill>
          <p:spPr>
            <a:xfrm>
              <a:off x="2273559" y="0"/>
              <a:ext cx="6948264" cy="6858000"/>
            </a:xfrm>
            <a:prstGeom prst="rect">
              <a:avLst/>
            </a:prstGeom>
          </p:spPr>
        </p:pic>
      </p:grpSp>
      <p:sp>
        <p:nvSpPr>
          <p:cNvPr id="11" name="Oval 10"/>
          <p:cNvSpPr/>
          <p:nvPr/>
        </p:nvSpPr>
        <p:spPr>
          <a:xfrm>
            <a:off x="2483768" y="191683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Çocuğun kişiliğini hiçe sayarak,</a:t>
            </a:r>
          </a:p>
          <a:p>
            <a:pPr algn="ctr"/>
            <a:r>
              <a:rPr lang="tr-TR" dirty="0" smtClean="0">
                <a:solidFill>
                  <a:schemeClr val="tx1"/>
                </a:solidFill>
              </a:rPr>
              <a:t>Her kurala uymak zorunda olduğu,</a:t>
            </a:r>
          </a:p>
          <a:p>
            <a:pPr algn="ctr"/>
            <a:r>
              <a:rPr lang="tr-TR" dirty="0">
                <a:solidFill>
                  <a:schemeClr val="tx1"/>
                </a:solidFill>
              </a:rPr>
              <a:t>s</a:t>
            </a:r>
            <a:r>
              <a:rPr lang="tr-TR" dirty="0" smtClean="0">
                <a:solidFill>
                  <a:schemeClr val="tx1"/>
                </a:solidFill>
              </a:rPr>
              <a:t>uçlayan,</a:t>
            </a:r>
          </a:p>
          <a:p>
            <a:pPr algn="ctr"/>
            <a:r>
              <a:rPr lang="tr-TR" dirty="0">
                <a:solidFill>
                  <a:schemeClr val="tx1"/>
                </a:solidFill>
              </a:rPr>
              <a:t>c</a:t>
            </a:r>
            <a:r>
              <a:rPr lang="tr-TR" dirty="0" smtClean="0">
                <a:solidFill>
                  <a:schemeClr val="tx1"/>
                </a:solidFill>
              </a:rPr>
              <a:t>ezalandıran bir tutum sergilemektir</a:t>
            </a:r>
          </a:p>
        </p:txBody>
      </p:sp>
      <p:sp>
        <p:nvSpPr>
          <p:cNvPr id="12" name="Oval 11"/>
          <p:cNvSpPr/>
          <p:nvPr/>
        </p:nvSpPr>
        <p:spPr>
          <a:xfrm>
            <a:off x="5741876" y="191683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Sessiz, küskün, çekingen, kaygılı, kolayca ağlayabilen, saldırgan, aşırı isyankar veya aşırı boyun eğici bir çocuk olur.</a:t>
            </a:r>
            <a:endParaRPr lang="tr-TR" dirty="0">
              <a:solidFill>
                <a:schemeClr val="tx1"/>
              </a:solidFill>
            </a:endParaRPr>
          </a:p>
        </p:txBody>
      </p:sp>
      <p:sp>
        <p:nvSpPr>
          <p:cNvPr id="15" name="Başlık 1"/>
          <p:cNvSpPr>
            <a:spLocks noGrp="1"/>
          </p:cNvSpPr>
          <p:nvPr>
            <p:ph type="title"/>
          </p:nvPr>
        </p:nvSpPr>
        <p:spPr>
          <a:xfrm>
            <a:off x="2356520" y="188640"/>
            <a:ext cx="6607968" cy="1368152"/>
          </a:xfrm>
        </p:spPr>
        <p:txBody>
          <a:bodyPr>
            <a:normAutofit/>
          </a:bodyPr>
          <a:lstStyle/>
          <a:p>
            <a:r>
              <a:rPr lang="tr-TR" dirty="0" smtClean="0"/>
              <a:t>BASKICI VE OTORİTER TUTUM</a:t>
            </a:r>
            <a:endParaRPr lang="tr-TR" sz="2200" cap="none" dirty="0"/>
          </a:p>
        </p:txBody>
      </p:sp>
    </p:spTree>
    <p:extLst>
      <p:ext uri="{BB962C8B-B14F-4D97-AF65-F5344CB8AC3E}">
        <p14:creationId xmlns:p14="http://schemas.microsoft.com/office/powerpoint/2010/main" val="1440883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52736"/>
            <a:ext cx="7632848" cy="4728525"/>
          </a:xfrm>
          <a:prstGeom prst="rect">
            <a:avLst/>
          </a:prstGeom>
        </p:spPr>
      </p:pic>
      <p:sp>
        <p:nvSpPr>
          <p:cNvPr id="6" name="Başlık 1"/>
          <p:cNvSpPr txBox="1">
            <a:spLocks/>
          </p:cNvSpPr>
          <p:nvPr/>
        </p:nvSpPr>
        <p:spPr>
          <a:xfrm>
            <a:off x="683568" y="0"/>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latin typeface="Comic Sans MS" panose="030F0702030302020204" pitchFamily="66" charset="0"/>
              </a:rPr>
              <a:t>çocuğun  gördüğü….</a:t>
            </a:r>
            <a:endParaRPr lang="tr-TR" dirty="0">
              <a:latin typeface="Comic Sans MS" panose="030F0702030302020204" pitchFamily="66" charset="0"/>
            </a:endParaRPr>
          </a:p>
        </p:txBody>
      </p:sp>
    </p:spTree>
    <p:extLst>
      <p:ext uri="{BB962C8B-B14F-4D97-AF65-F5344CB8AC3E}">
        <p14:creationId xmlns:p14="http://schemas.microsoft.com/office/powerpoint/2010/main" val="2049390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868346"/>
          </a:xfrm>
        </p:spPr>
        <p:txBody>
          <a:bodyPr/>
          <a:lstStyle/>
          <a:p>
            <a:r>
              <a:rPr lang="tr-TR" dirty="0" smtClean="0"/>
              <a:t>          </a:t>
            </a:r>
            <a:r>
              <a:rPr lang="tr-TR" b="1" dirty="0" smtClean="0"/>
              <a:t>OLUMSUZ DAVRANIŞLAR</a:t>
            </a:r>
            <a:endParaRPr lang="tr-TR" b="1" dirty="0"/>
          </a:p>
        </p:txBody>
      </p:sp>
      <p:sp>
        <p:nvSpPr>
          <p:cNvPr id="3" name="İçerik Yer Tutucusu 2"/>
          <p:cNvSpPr>
            <a:spLocks noGrp="1"/>
          </p:cNvSpPr>
          <p:nvPr>
            <p:ph sz="quarter" idx="1"/>
          </p:nvPr>
        </p:nvSpPr>
        <p:spPr>
          <a:xfrm>
            <a:off x="467544" y="1340768"/>
            <a:ext cx="7467600" cy="4873752"/>
          </a:xfrm>
        </p:spPr>
        <p:txBody>
          <a:bodyPr>
            <a:normAutofit/>
          </a:bodyPr>
          <a:lstStyle/>
          <a:p>
            <a:pPr indent="0" algn="just">
              <a:buNone/>
            </a:pPr>
            <a:r>
              <a:rPr lang="tr-TR" b="1" dirty="0" smtClean="0"/>
              <a:t>Arkadaşlarına karşı saldırgan olduğu için ilişkileri kötü olan, okulda başarısız, aşırı çekingen, çalma, yalan söyleme, tik gibi uyum ve davranış bozuklukları olan bu çocuk, babası için şunları söylemektedir;</a:t>
            </a:r>
          </a:p>
          <a:p>
            <a:r>
              <a:rPr lang="tr-TR" dirty="0" smtClean="0"/>
              <a:t>‘Babam geldiğinde anneme kızar; neden kapıda karşılamadın, der. Çok sarhoş geldiğinde onu döver. Buna üzülüyorum, anneme acıyorum. Benim yazım kötüdür. Babam yazım iyi olmadığı için kızar. Rahat çalışamam babam görecek diye. Babam gelmeden önce yatarım. O kızar diye korkarım. Kötü yazı görünce yırtıyor.’</a:t>
            </a:r>
            <a:endParaRPr lang="tr-TR" dirty="0"/>
          </a:p>
        </p:txBody>
      </p:sp>
    </p:spTree>
    <p:extLst>
      <p:ext uri="{BB962C8B-B14F-4D97-AF65-F5344CB8AC3E}">
        <p14:creationId xmlns:p14="http://schemas.microsoft.com/office/powerpoint/2010/main" val="3189603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55" y="13455"/>
            <a:ext cx="9176657" cy="6920401"/>
          </a:xfrm>
        </p:spPr>
      </p:pic>
      <p:sp>
        <p:nvSpPr>
          <p:cNvPr id="11" name="Oval 10"/>
          <p:cNvSpPr/>
          <p:nvPr/>
        </p:nvSpPr>
        <p:spPr>
          <a:xfrm>
            <a:off x="2627784" y="2204864"/>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İsteklerin kayıtsız şartsız kabul edildiği, abartılmış sevginin olduğu, çocuğa sorumluluk duygusunun yaşatılmadığı bir tutum sergilemektir</a:t>
            </a:r>
          </a:p>
        </p:txBody>
      </p:sp>
      <p:sp>
        <p:nvSpPr>
          <p:cNvPr id="12" name="Oval 11"/>
          <p:cNvSpPr/>
          <p:nvPr/>
        </p:nvSpPr>
        <p:spPr>
          <a:xfrm>
            <a:off x="5940152" y="222163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Doyumsuz, sorumsuz, anne babaya hükmeden, saygı göstermeyen, toplum kurallarına uymayan bir çocuk olur.</a:t>
            </a:r>
          </a:p>
        </p:txBody>
      </p:sp>
      <p:sp>
        <p:nvSpPr>
          <p:cNvPr id="14" name="Başlık 1"/>
          <p:cNvSpPr txBox="1">
            <a:spLocks/>
          </p:cNvSpPr>
          <p:nvPr/>
        </p:nvSpPr>
        <p:spPr>
          <a:xfrm>
            <a:off x="2051720" y="418647"/>
            <a:ext cx="5364596" cy="1143000"/>
          </a:xfrm>
          <a:prstGeom prst="rect">
            <a:avLst/>
          </a:prstGeom>
        </p:spPr>
        <p:txBody>
          <a:bodyPr vert="horz" anchor="b">
            <a:normAutofit fontScale="92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t>AŞIRI HOŞGÖRÜLÜ TUTUM</a:t>
            </a:r>
          </a:p>
          <a:p>
            <a:r>
              <a:rPr lang="tr-TR" sz="2200" cap="none" dirty="0" smtClean="0"/>
              <a:t>           (Çocuk Merkezci Aile)</a:t>
            </a:r>
            <a:endParaRPr lang="tr-TR" sz="2200" cap="none" dirty="0"/>
          </a:p>
        </p:txBody>
      </p:sp>
    </p:spTree>
    <p:extLst>
      <p:ext uri="{BB962C8B-B14F-4D97-AF65-F5344CB8AC3E}">
        <p14:creationId xmlns:p14="http://schemas.microsoft.com/office/powerpoint/2010/main" val="84625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97160" y="908720"/>
            <a:ext cx="4906888" cy="4873752"/>
          </a:xfrm>
        </p:spPr>
        <p:txBody>
          <a:bodyPr/>
          <a:lstStyle/>
          <a:p>
            <a:r>
              <a:rPr lang="tr-TR" dirty="0" smtClean="0"/>
              <a:t>2,5 yaşındaki erkek çocuğu, kalabalık olan bir ailenin tek çocuğudur. Çocuğun her isteğine uyan 4 teyzesi her gün ona pahalı elektronik oyuncaklar taşımaktadır. Bir keresinde teyzelerinden birinin plastik oyuncak getirdiğini gören çocuk, oyuncağı alır ve camdan aşağı atar. Atarken de ‘ Bana böyle ucuz oyuncak getirmeyin!’ uyarısını yapar’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060848"/>
            <a:ext cx="3779912" cy="2709614"/>
          </a:xfrm>
          <a:prstGeom prst="rect">
            <a:avLst/>
          </a:prstGeom>
        </p:spPr>
      </p:pic>
    </p:spTree>
    <p:extLst>
      <p:ext uri="{BB962C8B-B14F-4D97-AF65-F5344CB8AC3E}">
        <p14:creationId xmlns:p14="http://schemas.microsoft.com/office/powerpoint/2010/main" val="3796689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872</TotalTime>
  <Words>932</Words>
  <Application>Microsoft Office PowerPoint</Application>
  <PresentationFormat>Ekran Gösterisi (4:3)</PresentationFormat>
  <Paragraphs>91</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Cumba</vt:lpstr>
      <vt:lpstr>PowerPoint Sunusu</vt:lpstr>
      <vt:lpstr>PowerPoint Sunusu</vt:lpstr>
      <vt:lpstr>PowerPoint Sunusu</vt:lpstr>
      <vt:lpstr>Anne Baba Tutumları</vt:lpstr>
      <vt:lpstr>BASKICI VE OTORİTER TUTUM</vt:lpstr>
      <vt:lpstr>PowerPoint Sunusu</vt:lpstr>
      <vt:lpstr>          OLUMSUZ DAVRANIŞLAR</vt:lpstr>
      <vt:lpstr>PowerPoint Sunusu</vt:lpstr>
      <vt:lpstr>PowerPoint Sunusu</vt:lpstr>
      <vt:lpstr>PowerPoint Sunusu</vt:lpstr>
      <vt:lpstr>                TUTARSIZ TUTUM</vt:lpstr>
      <vt:lpstr>PowerPoint Sunusu</vt:lpstr>
      <vt:lpstr>PowerPoint Sunusu</vt:lpstr>
      <vt:lpstr>PowerPoint Sunusu</vt:lpstr>
      <vt:lpstr>                   İLGİSİZ TUTUM</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wın8</dc:creator>
  <cp:lastModifiedBy>User</cp:lastModifiedBy>
  <cp:revision>46</cp:revision>
  <dcterms:created xsi:type="dcterms:W3CDTF">2017-10-05T09:33:14Z</dcterms:created>
  <dcterms:modified xsi:type="dcterms:W3CDTF">2021-10-13T08:14:59Z</dcterms:modified>
</cp:coreProperties>
</file>