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91" r:id="rId3"/>
    <p:sldId id="257" r:id="rId4"/>
    <p:sldId id="275" r:id="rId5"/>
    <p:sldId id="259" r:id="rId6"/>
    <p:sldId id="277" r:id="rId7"/>
    <p:sldId id="278" r:id="rId8"/>
    <p:sldId id="279" r:id="rId9"/>
    <p:sldId id="260" r:id="rId10"/>
    <p:sldId id="261" r:id="rId11"/>
    <p:sldId id="280" r:id="rId12"/>
    <p:sldId id="262" r:id="rId13"/>
    <p:sldId id="281" r:id="rId14"/>
    <p:sldId id="282" r:id="rId15"/>
    <p:sldId id="283" r:id="rId16"/>
    <p:sldId id="284" r:id="rId17"/>
    <p:sldId id="285" r:id="rId18"/>
    <p:sldId id="270" r:id="rId19"/>
  </p:sldIdLst>
  <p:sldSz cx="18288000" cy="10287000"/>
  <p:notesSz cx="6735763" cy="9866313"/>
  <p:embeddedFontLst>
    <p:embeddedFont>
      <p:font typeface="Footlight MT Light" panose="0204060206030A020304" pitchFamily="18" charset="0"/>
      <p:regular r:id="rId21"/>
    </p:embeddedFont>
    <p:embeddedFont>
      <p:font typeface="Calibri" panose="020F0502020204030204" pitchFamily="34" charset="0"/>
      <p:regular r:id="rId22"/>
      <p:bold r:id="rId23"/>
      <p:italic r:id="rId24"/>
      <p:boldItalic r:id="rId25"/>
    </p:embeddedFont>
    <p:embeddedFont>
      <p:font typeface="Forum" panose="020B0604020202020204" charset="0"/>
      <p:regular r:id="rId26"/>
    </p:embeddedFont>
    <p:embeddedFont>
      <p:font typeface="Overpass Light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54" d="100"/>
          <a:sy n="54" d="100"/>
        </p:scale>
        <p:origin x="168"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0EBA750-DF9F-4439-9BBC-015DDF9A3EA0}" type="datetimeFigureOut">
              <a:rPr lang="tr-TR" smtClean="0"/>
              <a:pPr/>
              <a:t>14.10.2021</a:t>
            </a:fld>
            <a:endParaRPr lang="tr-TR"/>
          </a:p>
        </p:txBody>
      </p:sp>
      <p:sp>
        <p:nvSpPr>
          <p:cNvPr id="4" name="3 Slayt Görüntüsü Yer Tutucusu"/>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B550936-B859-462F-B922-C1F4349047F3}" type="slidenum">
              <a:rPr lang="tr-TR" smtClean="0"/>
              <a:pPr/>
              <a:t>‹#›</a:t>
            </a:fld>
            <a:endParaRPr lang="tr-TR"/>
          </a:p>
        </p:txBody>
      </p:sp>
    </p:spTree>
    <p:extLst>
      <p:ext uri="{BB962C8B-B14F-4D97-AF65-F5344CB8AC3E}">
        <p14:creationId xmlns:p14="http://schemas.microsoft.com/office/powerpoint/2010/main" val="88013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B550936-B859-462F-B922-C1F4349047F3}"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B550936-B859-462F-B922-C1F4349047F3}" type="slidenum">
              <a:rPr lang="tr-TR" smtClean="0"/>
              <a:pPr/>
              <a:t>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1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3.png"/><Relationship Id="rId7"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12.jpg"/><Relationship Id="rId4" Type="http://schemas.openxmlformats.org/officeDocument/2006/relationships/image" Target="../media/image28.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6.gif"/><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21.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12.jpg"/><Relationship Id="rId4" Type="http://schemas.openxmlformats.org/officeDocument/2006/relationships/image" Target="../media/image35.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9430336">
            <a:off x="13993196" y="6551588"/>
            <a:ext cx="4742725" cy="5411824"/>
          </a:xfrm>
          <a:prstGeom prst="rect">
            <a:avLst/>
          </a:prstGeom>
        </p:spPr>
      </p:pic>
      <p:grpSp>
        <p:nvGrpSpPr>
          <p:cNvPr id="3" name="Group 3"/>
          <p:cNvGrpSpPr/>
          <p:nvPr/>
        </p:nvGrpSpPr>
        <p:grpSpPr>
          <a:xfrm>
            <a:off x="2857456" y="3161042"/>
            <a:ext cx="12542165" cy="5723402"/>
            <a:chOff x="-41232" y="238125"/>
            <a:chExt cx="16722886" cy="7631201"/>
          </a:xfrm>
        </p:grpSpPr>
        <p:sp>
          <p:nvSpPr>
            <p:cNvPr id="4" name="TextBox 4"/>
            <p:cNvSpPr txBox="1"/>
            <p:nvPr/>
          </p:nvSpPr>
          <p:spPr>
            <a:xfrm>
              <a:off x="0" y="238125"/>
              <a:ext cx="16681654" cy="4489178"/>
            </a:xfrm>
            <a:prstGeom prst="rect">
              <a:avLst/>
            </a:prstGeom>
          </p:spPr>
          <p:txBody>
            <a:bodyPr lIns="0" tIns="0" rIns="0" bIns="0" rtlCol="0" anchor="t">
              <a:spAutoFit/>
            </a:bodyPr>
            <a:lstStyle/>
            <a:p>
              <a:pPr algn="ctr">
                <a:lnSpc>
                  <a:spcPts val="13000"/>
                </a:lnSpc>
              </a:pPr>
              <a:r>
                <a:rPr lang="tr-TR" sz="13000" dirty="0" smtClean="0">
                  <a:solidFill>
                    <a:schemeClr val="accent3">
                      <a:lumMod val="50000"/>
                    </a:schemeClr>
                  </a:solidFill>
                  <a:latin typeface="Overpass Light Bold" charset="0"/>
                  <a:cs typeface="Overpass Light Bold" charset="0"/>
                </a:rPr>
                <a:t>ÖĞRENME STİLLERİ</a:t>
              </a:r>
              <a:endParaRPr lang="en-US" sz="13000" dirty="0">
                <a:solidFill>
                  <a:schemeClr val="accent3">
                    <a:lumMod val="50000"/>
                  </a:schemeClr>
                </a:solidFill>
                <a:latin typeface="Overpass Light Bold" charset="0"/>
                <a:cs typeface="Overpass Light Bold" charset="0"/>
              </a:endParaRPr>
            </a:p>
          </p:txBody>
        </p:sp>
        <p:sp>
          <p:nvSpPr>
            <p:cNvPr id="5" name="TextBox 5"/>
            <p:cNvSpPr txBox="1"/>
            <p:nvPr/>
          </p:nvSpPr>
          <p:spPr>
            <a:xfrm>
              <a:off x="-41232" y="7167681"/>
              <a:ext cx="16681654" cy="701645"/>
            </a:xfrm>
            <a:prstGeom prst="rect">
              <a:avLst/>
            </a:prstGeom>
          </p:spPr>
          <p:txBody>
            <a:bodyPr lIns="0" tIns="0" rIns="0" bIns="0" rtlCol="0" anchor="t">
              <a:spAutoFit/>
            </a:bodyPr>
            <a:lstStyle/>
            <a:p>
              <a:pPr algn="ctr">
                <a:lnSpc>
                  <a:spcPts val="4479"/>
                </a:lnSpc>
                <a:spcBef>
                  <a:spcPct val="0"/>
                </a:spcBef>
              </a:pPr>
              <a:endParaRPr lang="en-US" sz="3199" dirty="0">
                <a:solidFill>
                  <a:srgbClr val="002060"/>
                </a:solidFill>
                <a:latin typeface="Overpass Light"/>
              </a:endParaRPr>
            </a:p>
          </p:txBody>
        </p:sp>
      </p:grpSp>
      <p:pic>
        <p:nvPicPr>
          <p:cNvPr id="6" name="Picture 6"/>
          <p:cNvPicPr>
            <a:picLocks noChangeAspect="1"/>
          </p:cNvPicPr>
          <p:nvPr/>
        </p:nvPicPr>
        <p:blipFill>
          <a:blip r:embed="rId4"/>
          <a:srcRect/>
          <a:stretch>
            <a:fillRect/>
          </a:stretch>
        </p:blipFill>
        <p:spPr>
          <a:xfrm>
            <a:off x="873560" y="-2258700"/>
            <a:ext cx="4106193" cy="3800095"/>
          </a:xfrm>
          <a:prstGeom prst="rect">
            <a:avLst/>
          </a:prstGeom>
        </p:spPr>
      </p:pic>
      <p:pic>
        <p:nvPicPr>
          <p:cNvPr id="7" name="Picture 7"/>
          <p:cNvPicPr>
            <a:picLocks noChangeAspect="1"/>
          </p:cNvPicPr>
          <p:nvPr/>
        </p:nvPicPr>
        <p:blipFill>
          <a:blip r:embed="rId5"/>
          <a:srcRect/>
          <a:stretch>
            <a:fillRect/>
          </a:stretch>
        </p:blipFill>
        <p:spPr>
          <a:xfrm rot="-10800000">
            <a:off x="672205" y="7129787"/>
            <a:ext cx="2216174" cy="349531"/>
          </a:xfrm>
          <a:prstGeom prst="rect">
            <a:avLst/>
          </a:prstGeom>
        </p:spPr>
      </p:pic>
      <p:pic>
        <p:nvPicPr>
          <p:cNvPr id="8" name="Picture 8"/>
          <p:cNvPicPr>
            <a:picLocks noChangeAspect="1"/>
          </p:cNvPicPr>
          <p:nvPr/>
        </p:nvPicPr>
        <p:blipFill>
          <a:blip r:embed="rId6"/>
          <a:srcRect/>
          <a:stretch>
            <a:fillRect/>
          </a:stretch>
        </p:blipFill>
        <p:spPr>
          <a:xfrm>
            <a:off x="-283640" y="6170265"/>
            <a:ext cx="2104205" cy="4367218"/>
          </a:xfrm>
          <a:prstGeom prst="rect">
            <a:avLst/>
          </a:prstGeom>
        </p:spPr>
      </p:pic>
      <p:pic>
        <p:nvPicPr>
          <p:cNvPr id="9" name="Picture 9"/>
          <p:cNvPicPr>
            <a:picLocks noChangeAspect="1"/>
          </p:cNvPicPr>
          <p:nvPr/>
        </p:nvPicPr>
        <p:blipFill>
          <a:blip r:embed="rId7"/>
          <a:srcRect/>
          <a:stretch>
            <a:fillRect/>
          </a:stretch>
        </p:blipFill>
        <p:spPr>
          <a:xfrm rot="10569397">
            <a:off x="13052269" y="-698434"/>
            <a:ext cx="6624580" cy="3083441"/>
          </a:xfrm>
          <a:prstGeom prst="rect">
            <a:avLst/>
          </a:prstGeom>
        </p:spPr>
      </p:pic>
      <p:pic>
        <p:nvPicPr>
          <p:cNvPr id="10" name="Picture 10"/>
          <p:cNvPicPr>
            <a:picLocks noChangeAspect="1"/>
          </p:cNvPicPr>
          <p:nvPr/>
        </p:nvPicPr>
        <p:blipFill>
          <a:blip r:embed="rId8"/>
          <a:srcRect/>
          <a:stretch>
            <a:fillRect/>
          </a:stretch>
        </p:blipFill>
        <p:spPr>
          <a:xfrm>
            <a:off x="15237716" y="7289826"/>
            <a:ext cx="2021584" cy="2158974"/>
          </a:xfrm>
          <a:prstGeom prst="rect">
            <a:avLst/>
          </a:prstGeom>
        </p:spPr>
      </p:pic>
      <p:pic>
        <p:nvPicPr>
          <p:cNvPr id="11" name="Picture 11"/>
          <p:cNvPicPr>
            <a:picLocks noChangeAspect="1"/>
          </p:cNvPicPr>
          <p:nvPr/>
        </p:nvPicPr>
        <p:blipFill>
          <a:blip r:embed="rId9"/>
          <a:srcRect/>
          <a:stretch>
            <a:fillRect/>
          </a:stretch>
        </p:blipFill>
        <p:spPr>
          <a:xfrm>
            <a:off x="1452447" y="8508965"/>
            <a:ext cx="1067368" cy="1116069"/>
          </a:xfrm>
          <a:prstGeom prst="rect">
            <a:avLst/>
          </a:prstGeom>
        </p:spPr>
      </p:pic>
      <p:pic>
        <p:nvPicPr>
          <p:cNvPr id="12" name="Picture 12"/>
          <p:cNvPicPr>
            <a:picLocks noChangeAspect="1"/>
          </p:cNvPicPr>
          <p:nvPr/>
        </p:nvPicPr>
        <p:blipFill>
          <a:blip r:embed="rId10"/>
          <a:srcRect/>
          <a:stretch>
            <a:fillRect/>
          </a:stretch>
        </p:blipFill>
        <p:spPr>
          <a:xfrm>
            <a:off x="13614841" y="747629"/>
            <a:ext cx="1398994" cy="562141"/>
          </a:xfrm>
          <a:prstGeom prst="rect">
            <a:avLst/>
          </a:prstGeom>
        </p:spPr>
      </p:pic>
      <p:pic>
        <p:nvPicPr>
          <p:cNvPr id="13" name="Picture 13"/>
          <p:cNvPicPr>
            <a:picLocks noChangeAspect="1"/>
          </p:cNvPicPr>
          <p:nvPr/>
        </p:nvPicPr>
        <p:blipFill>
          <a:blip r:embed="rId11"/>
          <a:srcRect/>
          <a:stretch>
            <a:fillRect/>
          </a:stretch>
        </p:blipFill>
        <p:spPr>
          <a:xfrm>
            <a:off x="13735254" y="7966370"/>
            <a:ext cx="820810" cy="805887"/>
          </a:xfrm>
          <a:prstGeom prst="rect">
            <a:avLst/>
          </a:prstGeom>
        </p:spPr>
      </p:pic>
      <p:pic>
        <p:nvPicPr>
          <p:cNvPr id="14" name="Picture 14"/>
          <p:cNvPicPr>
            <a:picLocks noChangeAspect="1"/>
          </p:cNvPicPr>
          <p:nvPr/>
        </p:nvPicPr>
        <p:blipFill>
          <a:blip r:embed="rId12"/>
          <a:srcRect/>
          <a:stretch>
            <a:fillRect/>
          </a:stretch>
        </p:blipFill>
        <p:spPr>
          <a:xfrm>
            <a:off x="223476" y="-1119183"/>
            <a:ext cx="3525309" cy="3924939"/>
          </a:xfrm>
          <a:prstGeom prst="rect">
            <a:avLst/>
          </a:prstGeom>
        </p:spPr>
      </p:pic>
      <p:sp>
        <p:nvSpPr>
          <p:cNvPr id="15" name="TextBox 5"/>
          <p:cNvSpPr txBox="1"/>
          <p:nvPr/>
        </p:nvSpPr>
        <p:spPr>
          <a:xfrm>
            <a:off x="2643142" y="7000888"/>
            <a:ext cx="12511241" cy="530082"/>
          </a:xfrm>
          <a:prstGeom prst="rect">
            <a:avLst/>
          </a:prstGeom>
        </p:spPr>
        <p:txBody>
          <a:bodyPr lIns="0" tIns="0" rIns="0" bIns="0" rtlCol="0" anchor="t">
            <a:spAutoFit/>
          </a:bodyPr>
          <a:lstStyle/>
          <a:p>
            <a:pPr algn="ctr">
              <a:lnSpc>
                <a:spcPts val="4479"/>
              </a:lnSpc>
              <a:spcBef>
                <a:spcPct val="0"/>
              </a:spcBef>
            </a:pPr>
            <a:r>
              <a:rPr lang="tr-TR" sz="3199" dirty="0" smtClean="0">
                <a:solidFill>
                  <a:srgbClr val="C00000"/>
                </a:solidFill>
                <a:latin typeface="Overpass Light"/>
              </a:rPr>
              <a:t>-ÖĞRENCİ-</a:t>
            </a:r>
            <a:endParaRPr lang="en-US" sz="3199" dirty="0">
              <a:solidFill>
                <a:srgbClr val="C00000"/>
              </a:solidFill>
              <a:latin typeface="Overpass Light"/>
            </a:endParaRPr>
          </a:p>
        </p:txBody>
      </p:sp>
      <p:pic>
        <p:nvPicPr>
          <p:cNvPr id="22530" name="Picture 2" descr="C:\Users\win7\Downloads\Öğrenme Stilleri Makale\t-c-milli-egitim-bakanligi-logo.png"/>
          <p:cNvPicPr>
            <a:picLocks noChangeAspect="1" noChangeArrowheads="1"/>
          </p:cNvPicPr>
          <p:nvPr/>
        </p:nvPicPr>
        <p:blipFill>
          <a:blip r:embed="rId13" cstate="print"/>
          <a:srcRect/>
          <a:stretch>
            <a:fillRect/>
          </a:stretch>
        </p:blipFill>
        <p:spPr bwMode="auto">
          <a:xfrm>
            <a:off x="1403301" y="3117841"/>
            <a:ext cx="2844155" cy="2844155"/>
          </a:xfrm>
          <a:prstGeom prst="rect">
            <a:avLst/>
          </a:prstGeom>
          <a:noFill/>
        </p:spPr>
      </p:pic>
      <p:sp>
        <p:nvSpPr>
          <p:cNvPr id="18" name="TextBox 5"/>
          <p:cNvSpPr txBox="1"/>
          <p:nvPr/>
        </p:nvSpPr>
        <p:spPr>
          <a:xfrm>
            <a:off x="2643142" y="7715268"/>
            <a:ext cx="12511241" cy="530082"/>
          </a:xfrm>
          <a:prstGeom prst="rect">
            <a:avLst/>
          </a:prstGeom>
        </p:spPr>
        <p:txBody>
          <a:bodyPr lIns="0" tIns="0" rIns="0" bIns="0" rtlCol="0" anchor="t">
            <a:spAutoFit/>
          </a:bodyPr>
          <a:lstStyle/>
          <a:p>
            <a:pPr algn="ctr">
              <a:lnSpc>
                <a:spcPts val="4479"/>
              </a:lnSpc>
              <a:spcBef>
                <a:spcPct val="0"/>
              </a:spcBef>
            </a:pPr>
            <a:r>
              <a:rPr lang="tr-TR" sz="3199" dirty="0" smtClean="0">
                <a:solidFill>
                  <a:srgbClr val="00B050"/>
                </a:solidFill>
                <a:latin typeface="Overpass Light"/>
              </a:rPr>
              <a:t>-LİSE-</a:t>
            </a:r>
            <a:endParaRPr lang="en-US" sz="3199" dirty="0">
              <a:solidFill>
                <a:srgbClr val="00B050"/>
              </a:solidFill>
              <a:latin typeface="Overpass Light"/>
            </a:endParaRPr>
          </a:p>
        </p:txBody>
      </p:sp>
      <p:pic>
        <p:nvPicPr>
          <p:cNvPr id="16" name="Resim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977543" y="3058606"/>
            <a:ext cx="2907157" cy="2907157"/>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rot="-1001136">
            <a:off x="-654046" y="7461192"/>
            <a:ext cx="3365493" cy="3594215"/>
          </a:xfrm>
          <a:prstGeom prst="rect">
            <a:avLst/>
          </a:prstGeom>
        </p:spPr>
      </p:pic>
      <p:pic>
        <p:nvPicPr>
          <p:cNvPr id="4" name="Picture 4"/>
          <p:cNvPicPr>
            <a:picLocks noChangeAspect="1"/>
          </p:cNvPicPr>
          <p:nvPr/>
        </p:nvPicPr>
        <p:blipFill>
          <a:blip r:embed="rId3"/>
          <a:srcRect/>
          <a:stretch>
            <a:fillRect/>
          </a:stretch>
        </p:blipFill>
        <p:spPr>
          <a:xfrm>
            <a:off x="14721867" y="-1150478"/>
            <a:ext cx="4376304" cy="4637701"/>
          </a:xfrm>
          <a:prstGeom prst="rect">
            <a:avLst/>
          </a:prstGeom>
        </p:spPr>
      </p:pic>
      <p:pic>
        <p:nvPicPr>
          <p:cNvPr id="5" name="Picture 5"/>
          <p:cNvPicPr>
            <a:picLocks noChangeAspect="1"/>
          </p:cNvPicPr>
          <p:nvPr/>
        </p:nvPicPr>
        <p:blipFill>
          <a:blip r:embed="rId4"/>
          <a:srcRect/>
          <a:stretch>
            <a:fillRect/>
          </a:stretch>
        </p:blipFill>
        <p:spPr>
          <a:xfrm rot="3862535">
            <a:off x="13940604" y="1155140"/>
            <a:ext cx="2185202" cy="2493487"/>
          </a:xfrm>
          <a:prstGeom prst="rect">
            <a:avLst/>
          </a:prstGeom>
        </p:spPr>
      </p:pic>
      <p:pic>
        <p:nvPicPr>
          <p:cNvPr id="6" name="Picture 6"/>
          <p:cNvPicPr>
            <a:picLocks noChangeAspect="1"/>
          </p:cNvPicPr>
          <p:nvPr/>
        </p:nvPicPr>
        <p:blipFill>
          <a:blip r:embed="rId5"/>
          <a:srcRect/>
          <a:stretch>
            <a:fillRect/>
          </a:stretch>
        </p:blipFill>
        <p:spPr>
          <a:xfrm>
            <a:off x="1540015" y="8055716"/>
            <a:ext cx="2764314" cy="1583198"/>
          </a:xfrm>
          <a:prstGeom prst="rect">
            <a:avLst/>
          </a:prstGeom>
        </p:spPr>
      </p:pic>
      <p:sp>
        <p:nvSpPr>
          <p:cNvPr id="14" name="TextBox 6"/>
          <p:cNvSpPr txBox="1"/>
          <p:nvPr/>
        </p:nvSpPr>
        <p:spPr>
          <a:xfrm>
            <a:off x="2087216" y="2567582"/>
            <a:ext cx="13343328" cy="6322244"/>
          </a:xfrm>
          <a:prstGeom prst="rect">
            <a:avLst/>
          </a:prstGeom>
        </p:spPr>
        <p:txBody>
          <a:bodyPr wrap="square" lIns="0" tIns="0" rIns="0" bIns="0" rtlCol="0" anchor="t">
            <a:spAutoFit/>
          </a:bodyPr>
          <a:lstStyle/>
          <a:p>
            <a:pPr>
              <a:lnSpc>
                <a:spcPts val="2940"/>
              </a:lnSpc>
              <a:spcBef>
                <a:spcPct val="0"/>
              </a:spcBef>
            </a:pPr>
            <a:r>
              <a:rPr lang="tr-TR" sz="2800" dirty="0"/>
              <a:t>Olay ve kavramları birinin anlatması ile daha iyi anlarlar. Grup ve ikili çalışmalarda konuşma ve dinleme olanakları olduğu için iyi öğrenirler. </a:t>
            </a:r>
            <a:endParaRPr lang="tr-TR" sz="2800" dirty="0" smtClean="0"/>
          </a:p>
          <a:p>
            <a:pPr>
              <a:lnSpc>
                <a:spcPts val="2940"/>
              </a:lnSpc>
              <a:spcBef>
                <a:spcPct val="0"/>
              </a:spcBef>
            </a:pPr>
            <a:endParaRPr lang="tr-TR" sz="2800" dirty="0"/>
          </a:p>
          <a:p>
            <a:pPr>
              <a:lnSpc>
                <a:spcPts val="2940"/>
              </a:lnSpc>
              <a:spcBef>
                <a:spcPct val="0"/>
              </a:spcBef>
            </a:pPr>
            <a:r>
              <a:rPr lang="tr-TR" sz="2800" dirty="0"/>
              <a:t>İşitsel öğrenme stiline sahip kişilerin konsantre olabilmeleri için çevrelerinde başka konuşmalar duymamaları gerekir</a:t>
            </a:r>
            <a:r>
              <a:rPr lang="tr-TR" sz="2800" dirty="0" smtClean="0"/>
              <a:t>.</a:t>
            </a:r>
          </a:p>
          <a:p>
            <a:pPr>
              <a:lnSpc>
                <a:spcPts val="2940"/>
              </a:lnSpc>
              <a:spcBef>
                <a:spcPct val="0"/>
              </a:spcBef>
            </a:pPr>
            <a:endParaRPr lang="tr-TR" sz="2800" dirty="0" smtClean="0"/>
          </a:p>
          <a:p>
            <a:pPr>
              <a:lnSpc>
                <a:spcPts val="2940"/>
              </a:lnSpc>
              <a:spcBef>
                <a:spcPct val="0"/>
              </a:spcBef>
            </a:pPr>
            <a:r>
              <a:rPr lang="tr-TR" sz="2800" dirty="0" smtClean="0"/>
              <a:t> </a:t>
            </a:r>
            <a:r>
              <a:rPr lang="tr-TR" sz="2800" dirty="0"/>
              <a:t>Bu öğrenciler ders çalışmak için sessiz bir yere ihtiyaç duyabilirler. </a:t>
            </a:r>
            <a:endParaRPr lang="tr-TR" sz="2800" dirty="0" smtClean="0"/>
          </a:p>
          <a:p>
            <a:pPr>
              <a:lnSpc>
                <a:spcPts val="2940"/>
              </a:lnSpc>
              <a:spcBef>
                <a:spcPct val="0"/>
              </a:spcBef>
            </a:pPr>
            <a:endParaRPr lang="tr-TR" sz="2800" dirty="0"/>
          </a:p>
          <a:p>
            <a:pPr>
              <a:lnSpc>
                <a:spcPts val="2940"/>
              </a:lnSpc>
              <a:spcBef>
                <a:spcPct val="0"/>
              </a:spcBef>
            </a:pPr>
            <a:r>
              <a:rPr lang="tr-TR" sz="2800" dirty="0"/>
              <a:t>Yazılı ödevlerde büyük ihtimalle ekstra zamana gereksinim duyabilirler</a:t>
            </a:r>
            <a:r>
              <a:rPr lang="tr-TR" sz="2800" dirty="0" smtClean="0"/>
              <a:t>.</a:t>
            </a:r>
          </a:p>
          <a:p>
            <a:pPr>
              <a:lnSpc>
                <a:spcPts val="2940"/>
              </a:lnSpc>
              <a:spcBef>
                <a:spcPct val="0"/>
              </a:spcBef>
            </a:pPr>
            <a:endParaRPr lang="tr-TR" sz="2800" dirty="0"/>
          </a:p>
          <a:p>
            <a:pPr>
              <a:lnSpc>
                <a:spcPts val="2940"/>
              </a:lnSpc>
              <a:spcBef>
                <a:spcPct val="0"/>
              </a:spcBef>
            </a:pPr>
            <a:r>
              <a:rPr lang="tr-TR" sz="2800" dirty="0"/>
              <a:t>Mümkünse arkadaş grupları ile çalışmalı ya da bir çalışma arkadaşı bulmalı. </a:t>
            </a:r>
            <a:endParaRPr lang="tr-TR" sz="2800" dirty="0" smtClean="0"/>
          </a:p>
          <a:p>
            <a:pPr>
              <a:lnSpc>
                <a:spcPts val="2940"/>
              </a:lnSpc>
              <a:spcBef>
                <a:spcPct val="0"/>
              </a:spcBef>
            </a:pPr>
            <a:endParaRPr lang="tr-TR" sz="2800" dirty="0"/>
          </a:p>
          <a:p>
            <a:pPr>
              <a:lnSpc>
                <a:spcPts val="2940"/>
              </a:lnSpc>
              <a:spcBef>
                <a:spcPct val="0"/>
              </a:spcBef>
            </a:pPr>
            <a:r>
              <a:rPr lang="tr-TR" sz="2800" dirty="0"/>
              <a:t>Basamaklı bir şekilde öğrenmeleri gereken şeyleri basamaklı olarak yazıp yüksek ses ile söyleyerek şarkılara dönüştürebilir</a:t>
            </a:r>
            <a:r>
              <a:rPr lang="tr-TR" sz="2800" dirty="0" smtClean="0"/>
              <a:t>.</a:t>
            </a:r>
          </a:p>
          <a:p>
            <a:pPr>
              <a:lnSpc>
                <a:spcPts val="2940"/>
              </a:lnSpc>
              <a:spcBef>
                <a:spcPct val="0"/>
              </a:spcBef>
            </a:pPr>
            <a:endParaRPr lang="tr-TR" sz="2800" dirty="0"/>
          </a:p>
          <a:p>
            <a:pPr>
              <a:lnSpc>
                <a:spcPts val="2940"/>
              </a:lnSpc>
              <a:spcBef>
                <a:spcPct val="0"/>
              </a:spcBef>
            </a:pPr>
            <a:r>
              <a:rPr lang="tr-TR" sz="2800" dirty="0"/>
              <a:t>Önemli konular ve talimatları yüksek sesle okuyup tekrarlayabilir</a:t>
            </a:r>
          </a:p>
          <a:p>
            <a:pPr>
              <a:lnSpc>
                <a:spcPts val="2940"/>
              </a:lnSpc>
              <a:spcBef>
                <a:spcPct val="0"/>
              </a:spcBef>
            </a:pPr>
            <a:endParaRPr lang="tr-TR" sz="2400" dirty="0"/>
          </a:p>
        </p:txBody>
      </p:sp>
      <p:pic>
        <p:nvPicPr>
          <p:cNvPr id="15" name="Picture 12"/>
          <p:cNvPicPr>
            <a:picLocks noChangeAspect="1"/>
          </p:cNvPicPr>
          <p:nvPr/>
        </p:nvPicPr>
        <p:blipFill>
          <a:blip r:embed="rId6"/>
          <a:srcRect/>
          <a:stretch>
            <a:fillRect/>
          </a:stretch>
        </p:blipFill>
        <p:spPr>
          <a:xfrm>
            <a:off x="1285820" y="-1357358"/>
            <a:ext cx="3525309" cy="3924939"/>
          </a:xfrm>
          <a:prstGeom prst="rect">
            <a:avLst/>
          </a:prstGeom>
        </p:spPr>
      </p:pic>
      <p:pic>
        <p:nvPicPr>
          <p:cNvPr id="16" name="Picture 11"/>
          <p:cNvPicPr>
            <a:picLocks noChangeAspect="1"/>
          </p:cNvPicPr>
          <p:nvPr/>
        </p:nvPicPr>
        <p:blipFill>
          <a:blip r:embed="rId7"/>
          <a:srcRect/>
          <a:stretch>
            <a:fillRect/>
          </a:stretch>
        </p:blipFill>
        <p:spPr>
          <a:xfrm>
            <a:off x="3714712" y="1071534"/>
            <a:ext cx="1062558" cy="1337316"/>
          </a:xfrm>
          <a:prstGeom prst="rect">
            <a:avLst/>
          </a:prstGeom>
        </p:spPr>
      </p:pic>
      <p:pic>
        <p:nvPicPr>
          <p:cNvPr id="2" name="Resim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30544" y="7785277"/>
            <a:ext cx="2124075" cy="21240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blinds(horizontal)">
                                      <p:cBhvr>
                                        <p:cTn id="10" dur="500"/>
                                        <p:tgtEl>
                                          <p:spTgt spid="1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blinds(horizontal)">
                                      <p:cBhvr>
                                        <p:cTn id="13" dur="500"/>
                                        <p:tgtEl>
                                          <p:spTgt spid="1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6" end="6"/>
                                            </p:txEl>
                                          </p:spTgt>
                                        </p:tgtEl>
                                        <p:attrNameLst>
                                          <p:attrName>style.visibility</p:attrName>
                                        </p:attrNameLst>
                                      </p:cBhvr>
                                      <p:to>
                                        <p:strVal val="visible"/>
                                      </p:to>
                                    </p:set>
                                    <p:animEffect transition="in" filter="blinds(horizontal)">
                                      <p:cBhvr>
                                        <p:cTn id="16" dur="500"/>
                                        <p:tgtEl>
                                          <p:spTgt spid="14">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animEffect transition="in" filter="blinds(horizontal)">
                                      <p:cBhvr>
                                        <p:cTn id="19" dur="500"/>
                                        <p:tgtEl>
                                          <p:spTgt spid="14">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xEl>
                                              <p:pRg st="10" end="10"/>
                                            </p:txEl>
                                          </p:spTgt>
                                        </p:tgtEl>
                                        <p:attrNameLst>
                                          <p:attrName>style.visibility</p:attrName>
                                        </p:attrNameLst>
                                      </p:cBhvr>
                                      <p:to>
                                        <p:strVal val="visible"/>
                                      </p:to>
                                    </p:set>
                                    <p:animEffect transition="in" filter="blinds(horizontal)">
                                      <p:cBhvr>
                                        <p:cTn id="22" dur="500"/>
                                        <p:tgtEl>
                                          <p:spTgt spid="14">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xEl>
                                              <p:pRg st="12" end="12"/>
                                            </p:txEl>
                                          </p:spTgt>
                                        </p:tgtEl>
                                        <p:attrNameLst>
                                          <p:attrName>style.visibility</p:attrName>
                                        </p:attrNameLst>
                                      </p:cBhvr>
                                      <p:to>
                                        <p:strVal val="visible"/>
                                      </p:to>
                                    </p:set>
                                    <p:animEffect transition="in" filter="blinds(horizontal)">
                                      <p:cBhvr>
                                        <p:cTn id="25"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01414" y="1538654"/>
            <a:ext cx="2667855" cy="2468979"/>
          </a:xfrm>
          <a:prstGeom prst="rect">
            <a:avLst/>
          </a:prstGeom>
        </p:spPr>
      </p:pic>
      <p:sp>
        <p:nvSpPr>
          <p:cNvPr id="6" name="TextBox 6"/>
          <p:cNvSpPr txBox="1"/>
          <p:nvPr/>
        </p:nvSpPr>
        <p:spPr>
          <a:xfrm>
            <a:off x="3428960" y="4714872"/>
            <a:ext cx="12001584" cy="1142492"/>
          </a:xfrm>
          <a:prstGeom prst="rect">
            <a:avLst/>
          </a:prstGeom>
        </p:spPr>
        <p:txBody>
          <a:bodyPr wrap="square" lIns="0" tIns="0" rIns="0" bIns="0" rtlCol="0" anchor="t">
            <a:spAutoFit/>
          </a:bodyPr>
          <a:lstStyle/>
          <a:p>
            <a:pPr>
              <a:lnSpc>
                <a:spcPct val="120000"/>
              </a:lnSpc>
              <a:defRPr/>
            </a:pPr>
            <a:r>
              <a:rPr lang="tr-TR" sz="3200" dirty="0" smtClean="0">
                <a:cs typeface="Times New Roman" pitchFamily="18" charset="0"/>
              </a:rPr>
              <a:t> </a:t>
            </a:r>
            <a:endParaRPr lang="en-US" sz="3200" dirty="0" smtClean="0">
              <a:cs typeface="Times New Roman" pitchFamily="18" charset="0"/>
            </a:endParaRPr>
          </a:p>
          <a:p>
            <a:pPr marL="320040" indent="-320040">
              <a:lnSpc>
                <a:spcPct val="120000"/>
              </a:lnSpc>
              <a:defRPr/>
            </a:pPr>
            <a:endParaRPr lang="tr-TR" sz="3200" dirty="0" smtClean="0">
              <a:cs typeface="Times New Roman" pitchFamily="18" charset="0"/>
            </a:endParaRPr>
          </a:p>
        </p:txBody>
      </p:sp>
      <p:pic>
        <p:nvPicPr>
          <p:cNvPr id="13" name="Picture 13"/>
          <p:cNvPicPr>
            <a:picLocks noChangeAspect="1"/>
          </p:cNvPicPr>
          <p:nvPr/>
        </p:nvPicPr>
        <p:blipFill>
          <a:blip r:embed="rId3"/>
          <a:srcRect/>
          <a:stretch>
            <a:fillRect/>
          </a:stretch>
        </p:blipFill>
        <p:spPr>
          <a:xfrm>
            <a:off x="15123866" y="-2225445"/>
            <a:ext cx="4618570" cy="5142132"/>
          </a:xfrm>
          <a:prstGeom prst="rect">
            <a:avLst/>
          </a:prstGeom>
        </p:spPr>
      </p:pic>
      <p:pic>
        <p:nvPicPr>
          <p:cNvPr id="14" name="Picture 14"/>
          <p:cNvPicPr>
            <a:picLocks noChangeAspect="1"/>
          </p:cNvPicPr>
          <p:nvPr/>
        </p:nvPicPr>
        <p:blipFill>
          <a:blip r:embed="rId4"/>
          <a:srcRect/>
          <a:stretch>
            <a:fillRect/>
          </a:stretch>
        </p:blipFill>
        <p:spPr>
          <a:xfrm>
            <a:off x="16859653" y="610818"/>
            <a:ext cx="799294" cy="835764"/>
          </a:xfrm>
          <a:prstGeom prst="rect">
            <a:avLst/>
          </a:prstGeom>
        </p:spPr>
      </p:pic>
      <p:pic>
        <p:nvPicPr>
          <p:cNvPr id="15" name="Picture 15"/>
          <p:cNvPicPr>
            <a:picLocks noChangeAspect="1"/>
          </p:cNvPicPr>
          <p:nvPr/>
        </p:nvPicPr>
        <p:blipFill>
          <a:blip r:embed="rId5"/>
          <a:srcRect/>
          <a:stretch>
            <a:fillRect/>
          </a:stretch>
        </p:blipFill>
        <p:spPr>
          <a:xfrm rot="1240885">
            <a:off x="6462022" y="8987244"/>
            <a:ext cx="2601199" cy="2896071"/>
          </a:xfrm>
          <a:prstGeom prst="rect">
            <a:avLst/>
          </a:prstGeom>
        </p:spPr>
      </p:pic>
      <p:pic>
        <p:nvPicPr>
          <p:cNvPr id="16" name="Picture 16"/>
          <p:cNvPicPr>
            <a:picLocks noChangeAspect="1"/>
          </p:cNvPicPr>
          <p:nvPr/>
        </p:nvPicPr>
        <p:blipFill>
          <a:blip r:embed="rId6"/>
          <a:srcRect/>
          <a:stretch>
            <a:fillRect/>
          </a:stretch>
        </p:blipFill>
        <p:spPr>
          <a:xfrm rot="-5469238">
            <a:off x="8766664" y="8851794"/>
            <a:ext cx="1448298" cy="2243843"/>
          </a:xfrm>
          <a:prstGeom prst="rect">
            <a:avLst/>
          </a:prstGeom>
        </p:spPr>
      </p:pic>
      <p:pic>
        <p:nvPicPr>
          <p:cNvPr id="17" name="Picture 17"/>
          <p:cNvPicPr>
            <a:picLocks noChangeAspect="1"/>
          </p:cNvPicPr>
          <p:nvPr/>
        </p:nvPicPr>
        <p:blipFill>
          <a:blip r:embed="rId7"/>
          <a:srcRect/>
          <a:stretch>
            <a:fillRect/>
          </a:stretch>
        </p:blipFill>
        <p:spPr>
          <a:xfrm>
            <a:off x="894645" y="2385418"/>
            <a:ext cx="820810" cy="805887"/>
          </a:xfrm>
          <a:prstGeom prst="rect">
            <a:avLst/>
          </a:prstGeom>
        </p:spPr>
      </p:pic>
      <p:sp>
        <p:nvSpPr>
          <p:cNvPr id="19" name="18 Aşağı Ok"/>
          <p:cNvSpPr/>
          <p:nvPr/>
        </p:nvSpPr>
        <p:spPr>
          <a:xfrm rot="19844788">
            <a:off x="4071902" y="4000492"/>
            <a:ext cx="428628" cy="5715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pic>
        <p:nvPicPr>
          <p:cNvPr id="20" name="Picture 4"/>
          <p:cNvPicPr>
            <a:picLocks noChangeAspect="1"/>
          </p:cNvPicPr>
          <p:nvPr/>
        </p:nvPicPr>
        <p:blipFill>
          <a:blip r:embed="rId8"/>
          <a:srcRect/>
          <a:stretch>
            <a:fillRect/>
          </a:stretch>
        </p:blipFill>
        <p:spPr>
          <a:xfrm>
            <a:off x="13144528" y="1571600"/>
            <a:ext cx="2214578" cy="3239410"/>
          </a:xfrm>
          <a:prstGeom prst="rect">
            <a:avLst/>
          </a:prstGeom>
        </p:spPr>
      </p:pic>
      <p:pic>
        <p:nvPicPr>
          <p:cNvPr id="4" name="Resim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62904" y="7851122"/>
            <a:ext cx="2124075" cy="2124075"/>
          </a:xfrm>
          <a:prstGeom prst="rect">
            <a:avLst/>
          </a:prstGeom>
        </p:spPr>
      </p:pic>
      <p:sp>
        <p:nvSpPr>
          <p:cNvPr id="5" name="Dikdörtgen 4"/>
          <p:cNvSpPr/>
          <p:nvPr/>
        </p:nvSpPr>
        <p:spPr>
          <a:xfrm>
            <a:off x="2231232" y="2361654"/>
            <a:ext cx="5040560" cy="6986528"/>
          </a:xfrm>
          <a:prstGeom prst="rect">
            <a:avLst/>
          </a:prstGeom>
        </p:spPr>
        <p:txBody>
          <a:bodyPr wrap="square">
            <a:spAutoFit/>
          </a:bodyPr>
          <a:lstStyle/>
          <a:p>
            <a:r>
              <a:rPr lang="tr-TR" sz="2800" dirty="0"/>
              <a:t>Konuları tekrar ederken yüksek sesle okumalı</a:t>
            </a:r>
            <a:r>
              <a:rPr lang="tr-TR" sz="2800" dirty="0" smtClean="0"/>
              <a:t>.</a:t>
            </a:r>
          </a:p>
          <a:p>
            <a:r>
              <a:rPr lang="tr-TR" sz="2800" dirty="0" smtClean="0"/>
              <a:t> </a:t>
            </a:r>
            <a:endParaRPr lang="tr-TR" sz="2800" dirty="0"/>
          </a:p>
          <a:p>
            <a:r>
              <a:rPr lang="tr-TR" sz="2800" dirty="0"/>
              <a:t>Ses kayıt cihazı kullanabilir. </a:t>
            </a:r>
            <a:endParaRPr lang="tr-TR" sz="2800" dirty="0" smtClean="0"/>
          </a:p>
          <a:p>
            <a:endParaRPr lang="tr-TR" sz="2800" dirty="0"/>
          </a:p>
          <a:p>
            <a:r>
              <a:rPr lang="tr-TR" sz="2800" dirty="0"/>
              <a:t>Kaydettiklerini dinleyerek sınava hazırlanabilir. </a:t>
            </a:r>
            <a:endParaRPr lang="tr-TR" sz="2800" dirty="0" smtClean="0"/>
          </a:p>
          <a:p>
            <a:r>
              <a:rPr lang="tr-TR" sz="2800" dirty="0" smtClean="0"/>
              <a:t>Bellekte </a:t>
            </a:r>
            <a:r>
              <a:rPr lang="tr-TR" sz="2800" dirty="0"/>
              <a:t>tutulması gereken bilgiler (tarih, isimler, yer adları vb.) için çeşitli melodiler yapılması öğrenmeyi kolaylaştırır</a:t>
            </a:r>
            <a:r>
              <a:rPr lang="tr-TR" sz="2800" dirty="0" smtClean="0"/>
              <a:t>.</a:t>
            </a:r>
          </a:p>
          <a:p>
            <a:r>
              <a:rPr lang="tr-TR" sz="2800" dirty="0" smtClean="0"/>
              <a:t> </a:t>
            </a:r>
            <a:endParaRPr lang="tr-TR" sz="2800" dirty="0"/>
          </a:p>
          <a:p>
            <a:r>
              <a:rPr lang="tr-TR" sz="2800" dirty="0"/>
              <a:t>Bu melodilerin komik, saçma ya da çılgınca olması akılda kalmasına daha da faydalı olacaktır.</a:t>
            </a:r>
          </a:p>
        </p:txBody>
      </p:sp>
      <p:pic>
        <p:nvPicPr>
          <p:cNvPr id="7" name="Resim 6"/>
          <p:cNvPicPr>
            <a:picLocks noChangeAspect="1"/>
          </p:cNvPicPr>
          <p:nvPr/>
        </p:nvPicPr>
        <p:blipFill>
          <a:blip r:embed="rId10"/>
          <a:stretch>
            <a:fillRect/>
          </a:stretch>
        </p:blipFill>
        <p:spPr>
          <a:xfrm>
            <a:off x="8339160" y="3167541"/>
            <a:ext cx="4953310" cy="453055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Yuvarlatılmış Dikdörtgen"/>
          <p:cNvSpPr/>
          <p:nvPr/>
        </p:nvSpPr>
        <p:spPr>
          <a:xfrm>
            <a:off x="500002" y="3643302"/>
            <a:ext cx="4786346" cy="4286280"/>
          </a:xfrm>
          <a:prstGeom prst="round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pic>
        <p:nvPicPr>
          <p:cNvPr id="3" name="Picture 3"/>
          <p:cNvPicPr>
            <a:picLocks noChangeAspect="1"/>
          </p:cNvPicPr>
          <p:nvPr/>
        </p:nvPicPr>
        <p:blipFill>
          <a:blip r:embed="rId2"/>
          <a:srcRect/>
          <a:stretch>
            <a:fillRect/>
          </a:stretch>
        </p:blipFill>
        <p:spPr>
          <a:xfrm>
            <a:off x="15705939" y="913159"/>
            <a:ext cx="1553361" cy="1437565"/>
          </a:xfrm>
          <a:prstGeom prst="rect">
            <a:avLst/>
          </a:prstGeom>
        </p:spPr>
      </p:pic>
      <p:sp>
        <p:nvSpPr>
          <p:cNvPr id="4" name="TextBox 4"/>
          <p:cNvSpPr txBox="1"/>
          <p:nvPr/>
        </p:nvSpPr>
        <p:spPr>
          <a:xfrm>
            <a:off x="1028700" y="4038959"/>
            <a:ext cx="3949411" cy="3385542"/>
          </a:xfrm>
          <a:prstGeom prst="rect">
            <a:avLst/>
          </a:prstGeom>
        </p:spPr>
        <p:txBody>
          <a:bodyPr lIns="0" tIns="0" rIns="0" bIns="0" rtlCol="0" anchor="t">
            <a:spAutoFit/>
          </a:bodyPr>
          <a:lstStyle/>
          <a:p>
            <a:pPr>
              <a:lnSpc>
                <a:spcPts val="8800"/>
              </a:lnSpc>
            </a:pPr>
            <a:r>
              <a:rPr lang="tr-TR" sz="7200" dirty="0" err="1">
                <a:solidFill>
                  <a:srgbClr val="193C36"/>
                </a:solidFill>
                <a:cs typeface="Overpass Light Bold" charset="0"/>
              </a:rPr>
              <a:t>K</a:t>
            </a:r>
            <a:r>
              <a:rPr lang="tr-TR" sz="7200" dirty="0" err="1" smtClean="0">
                <a:solidFill>
                  <a:srgbClr val="193C36"/>
                </a:solidFill>
                <a:cs typeface="Overpass Light Bold" charset="0"/>
              </a:rPr>
              <a:t>inestetik</a:t>
            </a:r>
            <a:r>
              <a:rPr lang="tr-TR" sz="7200" dirty="0" smtClean="0">
                <a:solidFill>
                  <a:srgbClr val="193C36"/>
                </a:solidFill>
                <a:cs typeface="Overpass Light Bold" charset="0"/>
              </a:rPr>
              <a:t> Öğrenme</a:t>
            </a:r>
          </a:p>
          <a:p>
            <a:pPr>
              <a:lnSpc>
                <a:spcPts val="8800"/>
              </a:lnSpc>
            </a:pPr>
            <a:r>
              <a:rPr lang="tr-TR" sz="7200" dirty="0" smtClean="0">
                <a:solidFill>
                  <a:srgbClr val="193C36"/>
                </a:solidFill>
                <a:cs typeface="Overpass Light Bold" charset="0"/>
              </a:rPr>
              <a:t>Stili</a:t>
            </a:r>
            <a:endParaRPr lang="en-US" sz="7200" dirty="0">
              <a:solidFill>
                <a:srgbClr val="193C36"/>
              </a:solidFill>
              <a:cs typeface="Overpass Light Bold" charset="0"/>
            </a:endParaRPr>
          </a:p>
        </p:txBody>
      </p:sp>
      <p:pic>
        <p:nvPicPr>
          <p:cNvPr id="8" name="Picture 8"/>
          <p:cNvPicPr>
            <a:picLocks noChangeAspect="1"/>
          </p:cNvPicPr>
          <p:nvPr/>
        </p:nvPicPr>
        <p:blipFill>
          <a:blip r:embed="rId3"/>
          <a:srcRect/>
          <a:stretch>
            <a:fillRect/>
          </a:stretch>
        </p:blipFill>
        <p:spPr>
          <a:xfrm>
            <a:off x="928630" y="5000624"/>
            <a:ext cx="3781774" cy="268162"/>
          </a:xfrm>
          <a:prstGeom prst="rect">
            <a:avLst/>
          </a:prstGeom>
        </p:spPr>
      </p:pic>
      <p:pic>
        <p:nvPicPr>
          <p:cNvPr id="9" name="Picture 9"/>
          <p:cNvPicPr>
            <a:picLocks noChangeAspect="1"/>
          </p:cNvPicPr>
          <p:nvPr/>
        </p:nvPicPr>
        <p:blipFill>
          <a:blip r:embed="rId4"/>
          <a:srcRect/>
          <a:stretch>
            <a:fillRect/>
          </a:stretch>
        </p:blipFill>
        <p:spPr>
          <a:xfrm>
            <a:off x="-399073" y="-678919"/>
            <a:ext cx="2855546" cy="3669510"/>
          </a:xfrm>
          <a:prstGeom prst="rect">
            <a:avLst/>
          </a:prstGeom>
        </p:spPr>
      </p:pic>
      <p:pic>
        <p:nvPicPr>
          <p:cNvPr id="10" name="Picture 10"/>
          <p:cNvPicPr>
            <a:picLocks noChangeAspect="1"/>
          </p:cNvPicPr>
          <p:nvPr/>
        </p:nvPicPr>
        <p:blipFill>
          <a:blip r:embed="rId5"/>
          <a:srcRect/>
          <a:stretch>
            <a:fillRect/>
          </a:stretch>
        </p:blipFill>
        <p:spPr>
          <a:xfrm>
            <a:off x="2004696" y="1631941"/>
            <a:ext cx="1407342" cy="565495"/>
          </a:xfrm>
          <a:prstGeom prst="rect">
            <a:avLst/>
          </a:prstGeom>
        </p:spPr>
      </p:pic>
      <p:pic>
        <p:nvPicPr>
          <p:cNvPr id="11" name="Picture 11"/>
          <p:cNvPicPr>
            <a:picLocks noChangeAspect="1"/>
          </p:cNvPicPr>
          <p:nvPr/>
        </p:nvPicPr>
        <p:blipFill>
          <a:blip r:embed="rId6"/>
          <a:srcRect/>
          <a:stretch>
            <a:fillRect/>
          </a:stretch>
        </p:blipFill>
        <p:spPr>
          <a:xfrm>
            <a:off x="9581009" y="9680200"/>
            <a:ext cx="3119064" cy="606800"/>
          </a:xfrm>
          <a:prstGeom prst="rect">
            <a:avLst/>
          </a:prstGeom>
        </p:spPr>
      </p:pic>
      <p:sp>
        <p:nvSpPr>
          <p:cNvPr id="13" name="TextBox 6"/>
          <p:cNvSpPr txBox="1"/>
          <p:nvPr/>
        </p:nvSpPr>
        <p:spPr>
          <a:xfrm>
            <a:off x="5929290" y="4357682"/>
            <a:ext cx="11358642" cy="357790"/>
          </a:xfrm>
          <a:prstGeom prst="rect">
            <a:avLst/>
          </a:prstGeom>
        </p:spPr>
        <p:txBody>
          <a:bodyPr wrap="square" lIns="0" tIns="0" rIns="0" bIns="0" rtlCol="0" anchor="t">
            <a:spAutoFit/>
          </a:bodyPr>
          <a:lstStyle/>
          <a:p>
            <a:pPr>
              <a:lnSpc>
                <a:spcPts val="2940"/>
              </a:lnSpc>
              <a:spcBef>
                <a:spcPct val="0"/>
              </a:spcBef>
            </a:pPr>
            <a:r>
              <a:rPr lang="tr-TR" sz="2400" dirty="0" smtClean="0"/>
              <a:t> </a:t>
            </a:r>
            <a:endParaRPr lang="en-US" sz="2100" dirty="0">
              <a:solidFill>
                <a:srgbClr val="193C36"/>
              </a:solidFill>
              <a:latin typeface="Overpass Light Bold"/>
            </a:endParaRPr>
          </a:p>
        </p:txBody>
      </p:sp>
      <p:pic>
        <p:nvPicPr>
          <p:cNvPr id="15" name="Picture 3"/>
          <p:cNvPicPr>
            <a:picLocks noChangeAspect="1"/>
          </p:cNvPicPr>
          <p:nvPr/>
        </p:nvPicPr>
        <p:blipFill>
          <a:blip r:embed="rId7"/>
          <a:srcRect/>
          <a:stretch>
            <a:fillRect/>
          </a:stretch>
        </p:blipFill>
        <p:spPr>
          <a:xfrm rot="-560665">
            <a:off x="11764455" y="731907"/>
            <a:ext cx="2202822" cy="2772431"/>
          </a:xfrm>
          <a:prstGeom prst="rect">
            <a:avLst/>
          </a:prstGeom>
        </p:spPr>
      </p:pic>
      <p:pic>
        <p:nvPicPr>
          <p:cNvPr id="2" name="Resim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05939" y="7859525"/>
            <a:ext cx="2124075" cy="2124075"/>
          </a:xfrm>
          <a:prstGeom prst="rect">
            <a:avLst/>
          </a:prstGeom>
        </p:spPr>
      </p:pic>
      <p:pic>
        <p:nvPicPr>
          <p:cNvPr id="5" name="Resim 4"/>
          <p:cNvPicPr>
            <a:picLocks noChangeAspect="1"/>
          </p:cNvPicPr>
          <p:nvPr/>
        </p:nvPicPr>
        <p:blipFill>
          <a:blip r:embed="rId9"/>
          <a:stretch>
            <a:fillRect/>
          </a:stretch>
        </p:blipFill>
        <p:spPr>
          <a:xfrm>
            <a:off x="5957737" y="605580"/>
            <a:ext cx="4359018" cy="3609145"/>
          </a:xfrm>
          <a:prstGeom prst="rect">
            <a:avLst/>
          </a:prstGeom>
        </p:spPr>
      </p:pic>
      <p:sp>
        <p:nvSpPr>
          <p:cNvPr id="6" name="Dikdörtgen 5"/>
          <p:cNvSpPr/>
          <p:nvPr/>
        </p:nvSpPr>
        <p:spPr>
          <a:xfrm>
            <a:off x="6335688" y="4543336"/>
            <a:ext cx="7380312" cy="3970318"/>
          </a:xfrm>
          <a:prstGeom prst="rect">
            <a:avLst/>
          </a:prstGeom>
        </p:spPr>
        <p:txBody>
          <a:bodyPr wrap="square">
            <a:spAutoFit/>
          </a:bodyPr>
          <a:lstStyle/>
          <a:p>
            <a:r>
              <a:rPr lang="tr-TR" sz="2800" dirty="0"/>
              <a:t>Oldukça hareketli olurlar. Yerlerinde duramazlar ve sürekli hareket halindedirler. Tahtayı silmek, pencereyi açmak, kapıyı örtmek vb. onların görevi olsun isterler. </a:t>
            </a:r>
            <a:endParaRPr lang="tr-TR" sz="2800" dirty="0" smtClean="0"/>
          </a:p>
          <a:p>
            <a:endParaRPr lang="tr-TR" sz="2800" dirty="0"/>
          </a:p>
          <a:p>
            <a:r>
              <a:rPr lang="tr-TR" sz="2800" dirty="0"/>
              <a:t>Uzun müddet oturmaya zorlanırlarsa derste ne olup bittiğini de anlamaz hale gelebilirler. Bu hareketlilik uygun işlere yönlendirilmezse genelde problem yaşanır.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93080" y="1547268"/>
            <a:ext cx="2667855" cy="2468979"/>
          </a:xfrm>
          <a:prstGeom prst="rect">
            <a:avLst/>
          </a:prstGeom>
        </p:spPr>
      </p:pic>
      <p:sp>
        <p:nvSpPr>
          <p:cNvPr id="6" name="TextBox 6"/>
          <p:cNvSpPr txBox="1"/>
          <p:nvPr/>
        </p:nvSpPr>
        <p:spPr>
          <a:xfrm>
            <a:off x="3428960" y="4714872"/>
            <a:ext cx="12930278" cy="1181862"/>
          </a:xfrm>
          <a:prstGeom prst="rect">
            <a:avLst/>
          </a:prstGeom>
        </p:spPr>
        <p:txBody>
          <a:bodyPr wrap="square" lIns="0" tIns="0" rIns="0" bIns="0" rtlCol="0" anchor="t">
            <a:spAutoFit/>
          </a:bodyPr>
          <a:lstStyle/>
          <a:p>
            <a:pPr>
              <a:lnSpc>
                <a:spcPct val="120000"/>
              </a:lnSpc>
              <a:defRPr/>
            </a:pPr>
            <a:endParaRPr lang="tr-TR" sz="3200" dirty="0" smtClean="0">
              <a:cs typeface="Times New Roman" pitchFamily="18" charset="0"/>
            </a:endParaRPr>
          </a:p>
          <a:p>
            <a:pPr marL="320040" indent="-320040">
              <a:lnSpc>
                <a:spcPct val="120000"/>
              </a:lnSpc>
              <a:defRPr/>
            </a:pPr>
            <a:endParaRPr lang="tr-TR" sz="3200" dirty="0" smtClean="0">
              <a:cs typeface="Times New Roman" pitchFamily="18" charset="0"/>
            </a:endParaRPr>
          </a:p>
        </p:txBody>
      </p:sp>
      <p:pic>
        <p:nvPicPr>
          <p:cNvPr id="13" name="Picture 13"/>
          <p:cNvPicPr>
            <a:picLocks noChangeAspect="1"/>
          </p:cNvPicPr>
          <p:nvPr/>
        </p:nvPicPr>
        <p:blipFill>
          <a:blip r:embed="rId3"/>
          <a:srcRect/>
          <a:stretch>
            <a:fillRect/>
          </a:stretch>
        </p:blipFill>
        <p:spPr>
          <a:xfrm>
            <a:off x="15123866" y="-2225445"/>
            <a:ext cx="4618570" cy="5142132"/>
          </a:xfrm>
          <a:prstGeom prst="rect">
            <a:avLst/>
          </a:prstGeom>
        </p:spPr>
      </p:pic>
      <p:pic>
        <p:nvPicPr>
          <p:cNvPr id="14" name="Picture 14"/>
          <p:cNvPicPr>
            <a:picLocks noChangeAspect="1"/>
          </p:cNvPicPr>
          <p:nvPr/>
        </p:nvPicPr>
        <p:blipFill>
          <a:blip r:embed="rId4"/>
          <a:srcRect/>
          <a:stretch>
            <a:fillRect/>
          </a:stretch>
        </p:blipFill>
        <p:spPr>
          <a:xfrm>
            <a:off x="16859653" y="610818"/>
            <a:ext cx="799294" cy="835764"/>
          </a:xfrm>
          <a:prstGeom prst="rect">
            <a:avLst/>
          </a:prstGeom>
        </p:spPr>
      </p:pic>
      <p:pic>
        <p:nvPicPr>
          <p:cNvPr id="15" name="Picture 15"/>
          <p:cNvPicPr>
            <a:picLocks noChangeAspect="1"/>
          </p:cNvPicPr>
          <p:nvPr/>
        </p:nvPicPr>
        <p:blipFill>
          <a:blip r:embed="rId5"/>
          <a:srcRect/>
          <a:stretch>
            <a:fillRect/>
          </a:stretch>
        </p:blipFill>
        <p:spPr>
          <a:xfrm rot="1240885">
            <a:off x="6462022" y="8987244"/>
            <a:ext cx="2601199" cy="2896071"/>
          </a:xfrm>
          <a:prstGeom prst="rect">
            <a:avLst/>
          </a:prstGeom>
        </p:spPr>
      </p:pic>
      <p:pic>
        <p:nvPicPr>
          <p:cNvPr id="16" name="Picture 16"/>
          <p:cNvPicPr>
            <a:picLocks noChangeAspect="1"/>
          </p:cNvPicPr>
          <p:nvPr/>
        </p:nvPicPr>
        <p:blipFill>
          <a:blip r:embed="rId6"/>
          <a:srcRect/>
          <a:stretch>
            <a:fillRect/>
          </a:stretch>
        </p:blipFill>
        <p:spPr>
          <a:xfrm rot="-5469238">
            <a:off x="8766664" y="8851794"/>
            <a:ext cx="1448298" cy="2243843"/>
          </a:xfrm>
          <a:prstGeom prst="rect">
            <a:avLst/>
          </a:prstGeom>
        </p:spPr>
      </p:pic>
      <p:pic>
        <p:nvPicPr>
          <p:cNvPr id="17" name="Picture 17"/>
          <p:cNvPicPr>
            <a:picLocks noChangeAspect="1"/>
          </p:cNvPicPr>
          <p:nvPr/>
        </p:nvPicPr>
        <p:blipFill>
          <a:blip r:embed="rId7"/>
          <a:srcRect/>
          <a:stretch>
            <a:fillRect/>
          </a:stretch>
        </p:blipFill>
        <p:spPr>
          <a:xfrm>
            <a:off x="1927008" y="2110800"/>
            <a:ext cx="820810" cy="805887"/>
          </a:xfrm>
          <a:prstGeom prst="rect">
            <a:avLst/>
          </a:prstGeom>
        </p:spPr>
      </p:pic>
      <p:sp>
        <p:nvSpPr>
          <p:cNvPr id="19" name="18 Aşağı Ok"/>
          <p:cNvSpPr/>
          <p:nvPr/>
        </p:nvSpPr>
        <p:spPr>
          <a:xfrm rot="19844788">
            <a:off x="4071902" y="4000492"/>
            <a:ext cx="428628" cy="5715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0" name="19 Aşağı Ok"/>
          <p:cNvSpPr/>
          <p:nvPr/>
        </p:nvSpPr>
        <p:spPr>
          <a:xfrm>
            <a:off x="9041994" y="5354663"/>
            <a:ext cx="428628" cy="57150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pic>
        <p:nvPicPr>
          <p:cNvPr id="21" name="Picture 7" descr="C:\Users\Asus\Desktop\ÖĞRENME STİLLERİ\social-studies-pictures-s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73156" y="1857352"/>
            <a:ext cx="2071702" cy="2221076"/>
          </a:xfrm>
          <a:prstGeom prst="ellipse">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44858" y="7789351"/>
            <a:ext cx="2124075" cy="2124075"/>
          </a:xfrm>
          <a:prstGeom prst="rect">
            <a:avLst/>
          </a:prstGeom>
        </p:spPr>
      </p:pic>
      <p:sp>
        <p:nvSpPr>
          <p:cNvPr id="5" name="Dikdörtgen 4"/>
          <p:cNvSpPr/>
          <p:nvPr/>
        </p:nvSpPr>
        <p:spPr>
          <a:xfrm>
            <a:off x="4572000" y="4404836"/>
            <a:ext cx="9144000" cy="3970318"/>
          </a:xfrm>
          <a:prstGeom prst="rect">
            <a:avLst/>
          </a:prstGeom>
        </p:spPr>
        <p:txBody>
          <a:bodyPr>
            <a:spAutoFit/>
          </a:bodyPr>
          <a:lstStyle/>
          <a:p>
            <a:r>
              <a:rPr lang="tr-TR" sz="2800" dirty="0" err="1" smtClean="0"/>
              <a:t>Kinestetik</a:t>
            </a:r>
            <a:r>
              <a:rPr lang="tr-TR" sz="2800" dirty="0" smtClean="0"/>
              <a:t> stilde </a:t>
            </a:r>
            <a:r>
              <a:rPr lang="tr-TR" sz="2800" dirty="0"/>
              <a:t>öğrenen kişi dağınıklıktan rahatsız olmaz ve niçin bu kadar olay çıkardığınıza bir anlam veremez</a:t>
            </a:r>
            <a:r>
              <a:rPr lang="tr-TR" sz="2800" dirty="0" smtClean="0"/>
              <a:t>.</a:t>
            </a:r>
          </a:p>
          <a:p>
            <a:endParaRPr lang="tr-TR" sz="2800" dirty="0"/>
          </a:p>
          <a:p>
            <a:r>
              <a:rPr lang="tr-TR" sz="2800" dirty="0"/>
              <a:t>Evde gönüllerince davranabilecekleri kurtarılmış bölgelere gereksinim duyarlar. </a:t>
            </a:r>
            <a:endParaRPr lang="tr-TR" sz="2800" dirty="0" smtClean="0"/>
          </a:p>
          <a:p>
            <a:endParaRPr lang="tr-TR" sz="2800" dirty="0"/>
          </a:p>
          <a:p>
            <a:r>
              <a:rPr lang="tr-TR" sz="2800" dirty="0" err="1"/>
              <a:t>Kinestetik</a:t>
            </a:r>
            <a:r>
              <a:rPr lang="tr-TR" sz="2800" dirty="0"/>
              <a:t> stilde öğrenen kişilerde somut ve hareket belirten kısa anlatımlar daha etkili olur. Bu anlatımda vücut dilini bariz bir şekilde kullanmakta da yarar vardır.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5705939" y="913159"/>
            <a:ext cx="1553361" cy="1437565"/>
          </a:xfrm>
          <a:prstGeom prst="rect">
            <a:avLst/>
          </a:prstGeom>
        </p:spPr>
      </p:pic>
      <p:pic>
        <p:nvPicPr>
          <p:cNvPr id="8" name="Picture 8"/>
          <p:cNvPicPr>
            <a:picLocks noChangeAspect="1"/>
          </p:cNvPicPr>
          <p:nvPr/>
        </p:nvPicPr>
        <p:blipFill>
          <a:blip r:embed="rId3"/>
          <a:srcRect/>
          <a:stretch>
            <a:fillRect/>
          </a:stretch>
        </p:blipFill>
        <p:spPr>
          <a:xfrm>
            <a:off x="1000068" y="5000624"/>
            <a:ext cx="3781774" cy="268162"/>
          </a:xfrm>
          <a:prstGeom prst="rect">
            <a:avLst/>
          </a:prstGeom>
        </p:spPr>
      </p:pic>
      <p:pic>
        <p:nvPicPr>
          <p:cNvPr id="9" name="Picture 9"/>
          <p:cNvPicPr>
            <a:picLocks noChangeAspect="1"/>
          </p:cNvPicPr>
          <p:nvPr/>
        </p:nvPicPr>
        <p:blipFill>
          <a:blip r:embed="rId4"/>
          <a:srcRect/>
          <a:stretch>
            <a:fillRect/>
          </a:stretch>
        </p:blipFill>
        <p:spPr>
          <a:xfrm>
            <a:off x="-399073" y="-678919"/>
            <a:ext cx="2855546" cy="3669510"/>
          </a:xfrm>
          <a:prstGeom prst="rect">
            <a:avLst/>
          </a:prstGeom>
        </p:spPr>
      </p:pic>
      <p:pic>
        <p:nvPicPr>
          <p:cNvPr id="10" name="Picture 10"/>
          <p:cNvPicPr>
            <a:picLocks noChangeAspect="1"/>
          </p:cNvPicPr>
          <p:nvPr/>
        </p:nvPicPr>
        <p:blipFill>
          <a:blip r:embed="rId5"/>
          <a:srcRect/>
          <a:stretch>
            <a:fillRect/>
          </a:stretch>
        </p:blipFill>
        <p:spPr>
          <a:xfrm>
            <a:off x="2004696" y="1631941"/>
            <a:ext cx="1407342" cy="565495"/>
          </a:xfrm>
          <a:prstGeom prst="rect">
            <a:avLst/>
          </a:prstGeom>
        </p:spPr>
      </p:pic>
      <p:pic>
        <p:nvPicPr>
          <p:cNvPr id="11" name="Picture 11"/>
          <p:cNvPicPr>
            <a:picLocks noChangeAspect="1"/>
          </p:cNvPicPr>
          <p:nvPr/>
        </p:nvPicPr>
        <p:blipFill>
          <a:blip r:embed="rId6"/>
          <a:srcRect/>
          <a:stretch>
            <a:fillRect/>
          </a:stretch>
        </p:blipFill>
        <p:spPr>
          <a:xfrm>
            <a:off x="9581009" y="9680200"/>
            <a:ext cx="3119064" cy="606800"/>
          </a:xfrm>
          <a:prstGeom prst="rect">
            <a:avLst/>
          </a:prstGeom>
        </p:spPr>
      </p:pic>
      <p:sp>
        <p:nvSpPr>
          <p:cNvPr id="13" name="TextBox 6"/>
          <p:cNvSpPr txBox="1"/>
          <p:nvPr/>
        </p:nvSpPr>
        <p:spPr>
          <a:xfrm>
            <a:off x="5929290" y="4571996"/>
            <a:ext cx="11358642" cy="1012072"/>
          </a:xfrm>
          <a:prstGeom prst="rect">
            <a:avLst/>
          </a:prstGeom>
        </p:spPr>
        <p:txBody>
          <a:bodyPr wrap="square" lIns="0" tIns="0" rIns="0" bIns="0" rtlCol="0" anchor="t">
            <a:spAutoFit/>
          </a:bodyPr>
          <a:lstStyle/>
          <a:p>
            <a:pPr marL="320040" indent="-320040">
              <a:lnSpc>
                <a:spcPct val="130000"/>
              </a:lnSpc>
              <a:defRPr/>
            </a:pPr>
            <a:endParaRPr lang="tr-TR" sz="3200" dirty="0" smtClean="0"/>
          </a:p>
          <a:p>
            <a:pPr>
              <a:lnSpc>
                <a:spcPts val="2940"/>
              </a:lnSpc>
              <a:spcBef>
                <a:spcPct val="0"/>
              </a:spcBef>
            </a:pPr>
            <a:r>
              <a:rPr lang="tr-TR" sz="2400" dirty="0" smtClean="0"/>
              <a:t> </a:t>
            </a:r>
            <a:endParaRPr lang="en-US" sz="2100" dirty="0">
              <a:solidFill>
                <a:srgbClr val="193C36"/>
              </a:solidFill>
              <a:latin typeface="Overpass Light Bold"/>
            </a:endParaRPr>
          </a:p>
        </p:txBody>
      </p:sp>
      <p:pic>
        <p:nvPicPr>
          <p:cNvPr id="18" name="Picture 6"/>
          <p:cNvPicPr>
            <a:picLocks noChangeAspect="1"/>
          </p:cNvPicPr>
          <p:nvPr/>
        </p:nvPicPr>
        <p:blipFill>
          <a:blip r:embed="rId7"/>
          <a:srcRect/>
          <a:stretch>
            <a:fillRect/>
          </a:stretch>
        </p:blipFill>
        <p:spPr>
          <a:xfrm>
            <a:off x="11358578" y="1357286"/>
            <a:ext cx="1738871" cy="2071702"/>
          </a:xfrm>
          <a:prstGeom prst="rect">
            <a:avLst/>
          </a:prstGeom>
        </p:spPr>
      </p:pic>
      <p:pic>
        <p:nvPicPr>
          <p:cNvPr id="19" name="Picture 7"/>
          <p:cNvPicPr>
            <a:picLocks noChangeAspect="1"/>
          </p:cNvPicPr>
          <p:nvPr/>
        </p:nvPicPr>
        <p:blipFill>
          <a:blip r:embed="rId8"/>
          <a:srcRect/>
          <a:stretch>
            <a:fillRect/>
          </a:stretch>
        </p:blipFill>
        <p:spPr>
          <a:xfrm rot="-552741">
            <a:off x="15289874" y="4707820"/>
            <a:ext cx="1028959" cy="2787819"/>
          </a:xfrm>
          <a:prstGeom prst="rect">
            <a:avLst/>
          </a:prstGeom>
        </p:spPr>
      </p:pic>
      <p:pic>
        <p:nvPicPr>
          <p:cNvPr id="2" name="Resim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05939" y="7630341"/>
            <a:ext cx="2124075" cy="2124075"/>
          </a:xfrm>
          <a:prstGeom prst="rect">
            <a:avLst/>
          </a:prstGeom>
        </p:spPr>
      </p:pic>
      <p:sp>
        <p:nvSpPr>
          <p:cNvPr id="5" name="Dikdörtgen 4"/>
          <p:cNvSpPr/>
          <p:nvPr/>
        </p:nvSpPr>
        <p:spPr>
          <a:xfrm>
            <a:off x="1727176" y="3989338"/>
            <a:ext cx="11988824" cy="4832092"/>
          </a:xfrm>
          <a:prstGeom prst="rect">
            <a:avLst/>
          </a:prstGeom>
        </p:spPr>
        <p:txBody>
          <a:bodyPr wrap="square">
            <a:spAutoFit/>
          </a:bodyPr>
          <a:lstStyle/>
          <a:p>
            <a:r>
              <a:rPr lang="tr-TR" sz="2800" dirty="0" err="1" smtClean="0"/>
              <a:t>Kinestetik</a:t>
            </a:r>
            <a:r>
              <a:rPr lang="tr-TR" sz="2800" dirty="0" smtClean="0"/>
              <a:t> stilde </a:t>
            </a:r>
            <a:r>
              <a:rPr lang="tr-TR" sz="2800" dirty="0"/>
              <a:t>öğrenen kişiye uzun ve önemli olan bir konuyu anlatmak için, rahat hareket edebilecekleri yerleri seçilmelidir</a:t>
            </a:r>
            <a:r>
              <a:rPr lang="tr-TR" sz="2800" dirty="0" smtClean="0"/>
              <a:t>.</a:t>
            </a:r>
          </a:p>
          <a:p>
            <a:endParaRPr lang="tr-TR" sz="2800" dirty="0"/>
          </a:p>
          <a:p>
            <a:r>
              <a:rPr lang="tr-TR" sz="2800" dirty="0"/>
              <a:t>Ders çalışırken elindeki kalemi sürekli çeviriyorsa kalemi elinden alınmamalıdır. Düşündüğünüzün tersine kalem elindeyken daha iyi anlayabilir</a:t>
            </a:r>
            <a:r>
              <a:rPr lang="tr-TR" sz="2800" dirty="0" smtClean="0"/>
              <a:t>.</a:t>
            </a:r>
          </a:p>
          <a:p>
            <a:endParaRPr lang="tr-TR" sz="2800" dirty="0"/>
          </a:p>
          <a:p>
            <a:r>
              <a:rPr lang="tr-TR" sz="2800" dirty="0"/>
              <a:t> Öğrenebilmeleri için mutlaka ellerini kullanacakları, yaparak yaşayarak öğrenme dediğimiz yöntemlerin uygulanması gerekir. </a:t>
            </a:r>
            <a:endParaRPr lang="tr-TR" sz="2800" dirty="0" smtClean="0"/>
          </a:p>
          <a:p>
            <a:endParaRPr lang="tr-TR" sz="2800" dirty="0"/>
          </a:p>
          <a:p>
            <a:r>
              <a:rPr lang="tr-TR" sz="2800" dirty="0"/>
              <a:t>Müze, okul bahçesi veya </a:t>
            </a:r>
            <a:r>
              <a:rPr lang="tr-TR" sz="2800" dirty="0" err="1"/>
              <a:t>laboratuarda</a:t>
            </a:r>
            <a:r>
              <a:rPr lang="tr-TR" sz="2800" dirty="0"/>
              <a:t> dokunarak, ellerini kullanarak olayların içinde yaşayarak daha iyi öğrenirler.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63858" y="1943772"/>
            <a:ext cx="2667855" cy="2468979"/>
          </a:xfrm>
          <a:prstGeom prst="rect">
            <a:avLst/>
          </a:prstGeom>
        </p:spPr>
      </p:pic>
      <p:sp>
        <p:nvSpPr>
          <p:cNvPr id="3" name="TextBox 3"/>
          <p:cNvSpPr txBox="1"/>
          <p:nvPr/>
        </p:nvSpPr>
        <p:spPr>
          <a:xfrm>
            <a:off x="3413467" y="1991397"/>
            <a:ext cx="11461066" cy="1795363"/>
          </a:xfrm>
          <a:prstGeom prst="rect">
            <a:avLst/>
          </a:prstGeom>
        </p:spPr>
        <p:txBody>
          <a:bodyPr lIns="0" tIns="0" rIns="0" bIns="0" rtlCol="0" anchor="t">
            <a:spAutoFit/>
          </a:bodyPr>
          <a:lstStyle/>
          <a:p>
            <a:pPr algn="ctr">
              <a:lnSpc>
                <a:spcPts val="7040"/>
              </a:lnSpc>
            </a:pPr>
            <a:r>
              <a:rPr lang="tr-TR" sz="5400" b="1" dirty="0" err="1" smtClean="0">
                <a:solidFill>
                  <a:srgbClr val="002060"/>
                </a:solidFill>
              </a:rPr>
              <a:t>Kinestetik</a:t>
            </a:r>
            <a:r>
              <a:rPr lang="tr-TR" sz="5400" b="1" dirty="0" smtClean="0">
                <a:solidFill>
                  <a:srgbClr val="002060"/>
                </a:solidFill>
              </a:rPr>
              <a:t> </a:t>
            </a:r>
            <a:r>
              <a:rPr lang="tr-TR" sz="5400" b="1" dirty="0">
                <a:solidFill>
                  <a:srgbClr val="002060"/>
                </a:solidFill>
              </a:rPr>
              <a:t>ö</a:t>
            </a:r>
            <a:r>
              <a:rPr lang="tr-TR" sz="5400" b="1" dirty="0" smtClean="0">
                <a:solidFill>
                  <a:srgbClr val="002060"/>
                </a:solidFill>
              </a:rPr>
              <a:t>ğrenen kişiler  nasıl ders çalışmalı?</a:t>
            </a:r>
            <a:endParaRPr lang="en-US" sz="5400" dirty="0">
              <a:solidFill>
                <a:srgbClr val="002060"/>
              </a:solidFill>
              <a:latin typeface="Forum"/>
            </a:endParaRPr>
          </a:p>
        </p:txBody>
      </p:sp>
      <p:pic>
        <p:nvPicPr>
          <p:cNvPr id="13" name="Picture 13"/>
          <p:cNvPicPr>
            <a:picLocks noChangeAspect="1"/>
          </p:cNvPicPr>
          <p:nvPr/>
        </p:nvPicPr>
        <p:blipFill>
          <a:blip r:embed="rId3"/>
          <a:srcRect/>
          <a:stretch>
            <a:fillRect/>
          </a:stretch>
        </p:blipFill>
        <p:spPr>
          <a:xfrm>
            <a:off x="15123866" y="-2225445"/>
            <a:ext cx="4618570" cy="5142132"/>
          </a:xfrm>
          <a:prstGeom prst="rect">
            <a:avLst/>
          </a:prstGeom>
        </p:spPr>
      </p:pic>
      <p:pic>
        <p:nvPicPr>
          <p:cNvPr id="14" name="Picture 14"/>
          <p:cNvPicPr>
            <a:picLocks noChangeAspect="1"/>
          </p:cNvPicPr>
          <p:nvPr/>
        </p:nvPicPr>
        <p:blipFill>
          <a:blip r:embed="rId4"/>
          <a:srcRect/>
          <a:stretch>
            <a:fillRect/>
          </a:stretch>
        </p:blipFill>
        <p:spPr>
          <a:xfrm>
            <a:off x="16859653" y="610818"/>
            <a:ext cx="799294" cy="835764"/>
          </a:xfrm>
          <a:prstGeom prst="rect">
            <a:avLst/>
          </a:prstGeom>
        </p:spPr>
      </p:pic>
      <p:pic>
        <p:nvPicPr>
          <p:cNvPr id="15" name="Picture 15"/>
          <p:cNvPicPr>
            <a:picLocks noChangeAspect="1"/>
          </p:cNvPicPr>
          <p:nvPr/>
        </p:nvPicPr>
        <p:blipFill>
          <a:blip r:embed="rId5"/>
          <a:srcRect/>
          <a:stretch>
            <a:fillRect/>
          </a:stretch>
        </p:blipFill>
        <p:spPr>
          <a:xfrm rot="1240885">
            <a:off x="6462022" y="8987244"/>
            <a:ext cx="2601199" cy="2896071"/>
          </a:xfrm>
          <a:prstGeom prst="rect">
            <a:avLst/>
          </a:prstGeom>
        </p:spPr>
      </p:pic>
      <p:pic>
        <p:nvPicPr>
          <p:cNvPr id="16" name="Picture 16"/>
          <p:cNvPicPr>
            <a:picLocks noChangeAspect="1"/>
          </p:cNvPicPr>
          <p:nvPr/>
        </p:nvPicPr>
        <p:blipFill>
          <a:blip r:embed="rId6"/>
          <a:srcRect/>
          <a:stretch>
            <a:fillRect/>
          </a:stretch>
        </p:blipFill>
        <p:spPr>
          <a:xfrm rot="-5469238">
            <a:off x="8766664" y="8851794"/>
            <a:ext cx="1448298" cy="2243843"/>
          </a:xfrm>
          <a:prstGeom prst="rect">
            <a:avLst/>
          </a:prstGeom>
        </p:spPr>
      </p:pic>
      <p:pic>
        <p:nvPicPr>
          <p:cNvPr id="17" name="Picture 17"/>
          <p:cNvPicPr>
            <a:picLocks noChangeAspect="1"/>
          </p:cNvPicPr>
          <p:nvPr/>
        </p:nvPicPr>
        <p:blipFill>
          <a:blip r:embed="rId7"/>
          <a:srcRect/>
          <a:stretch>
            <a:fillRect/>
          </a:stretch>
        </p:blipFill>
        <p:spPr>
          <a:xfrm>
            <a:off x="1083187" y="2361654"/>
            <a:ext cx="820810" cy="805887"/>
          </a:xfrm>
          <a:prstGeom prst="rect">
            <a:avLst/>
          </a:prstGeom>
        </p:spPr>
      </p:pic>
      <p:sp>
        <p:nvSpPr>
          <p:cNvPr id="19" name="18 Aşağı Ok"/>
          <p:cNvSpPr/>
          <p:nvPr/>
        </p:nvSpPr>
        <p:spPr>
          <a:xfrm rot="19844788">
            <a:off x="4071902" y="4000492"/>
            <a:ext cx="428628" cy="5715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0" name="19 5-Nokta Yıldız"/>
          <p:cNvSpPr/>
          <p:nvPr/>
        </p:nvSpPr>
        <p:spPr>
          <a:xfrm>
            <a:off x="3643274" y="5929318"/>
            <a:ext cx="500066" cy="42862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42701" y="7681751"/>
            <a:ext cx="2124075" cy="2124075"/>
          </a:xfrm>
          <a:prstGeom prst="rect">
            <a:avLst/>
          </a:prstGeom>
        </p:spPr>
      </p:pic>
      <p:sp>
        <p:nvSpPr>
          <p:cNvPr id="5" name="Dikdörtgen 4"/>
          <p:cNvSpPr/>
          <p:nvPr/>
        </p:nvSpPr>
        <p:spPr>
          <a:xfrm>
            <a:off x="1655168" y="3644617"/>
            <a:ext cx="9793088" cy="6555641"/>
          </a:xfrm>
          <a:prstGeom prst="rect">
            <a:avLst/>
          </a:prstGeom>
        </p:spPr>
        <p:txBody>
          <a:bodyPr wrap="square">
            <a:spAutoFit/>
          </a:bodyPr>
          <a:lstStyle/>
          <a:p>
            <a:r>
              <a:rPr lang="tr-TR" sz="2800" dirty="0"/>
              <a:t>Derse konsantre olabilmek için ön sıralara oturabilir. </a:t>
            </a:r>
            <a:endParaRPr lang="tr-TR" sz="2800" dirty="0" smtClean="0"/>
          </a:p>
          <a:p>
            <a:endParaRPr lang="tr-TR" sz="2800" dirty="0"/>
          </a:p>
          <a:p>
            <a:r>
              <a:rPr lang="tr-TR" sz="2800" dirty="0"/>
              <a:t>Yazım kurallarını fazlaca göz önüne almadan sürekli olarak duyduklarını hatırlatacak kısa notlar tutabilir. </a:t>
            </a:r>
            <a:endParaRPr lang="tr-TR" sz="2800" dirty="0" smtClean="0"/>
          </a:p>
          <a:p>
            <a:endParaRPr lang="tr-TR" sz="2800" dirty="0"/>
          </a:p>
          <a:p>
            <a:r>
              <a:rPr lang="tr-TR" sz="2800" dirty="0"/>
              <a:t>Kavram haritası niteliğinde şema ya da çizimler yapabilir. </a:t>
            </a:r>
            <a:endParaRPr lang="tr-TR" sz="2800" dirty="0" smtClean="0"/>
          </a:p>
          <a:p>
            <a:endParaRPr lang="tr-TR" sz="2800" dirty="0"/>
          </a:p>
          <a:p>
            <a:r>
              <a:rPr lang="tr-TR" sz="2800" dirty="0"/>
              <a:t>Ders çalışırken öğrenmeyi kolaylaştırmak için elinde kitap ya da kartlarla ileri geri yürüyüp, yüksek sesle okuyabilir</a:t>
            </a:r>
            <a:r>
              <a:rPr lang="tr-TR" sz="2800" dirty="0" smtClean="0"/>
              <a:t>.</a:t>
            </a:r>
          </a:p>
          <a:p>
            <a:endParaRPr lang="tr-TR" sz="2800" dirty="0"/>
          </a:p>
          <a:p>
            <a:r>
              <a:rPr lang="tr-TR" sz="2800" dirty="0"/>
              <a:t>Çalışırken hareket etmesi sağlanabilir. </a:t>
            </a:r>
            <a:endParaRPr lang="tr-TR" sz="2800" dirty="0" smtClean="0"/>
          </a:p>
          <a:p>
            <a:endParaRPr lang="tr-TR" sz="2800" dirty="0"/>
          </a:p>
          <a:p>
            <a:r>
              <a:rPr lang="tr-TR" sz="2800" dirty="0"/>
              <a:t>Çalışırken kendi istediği yerde ve şekilde çalışmasına izin verilebilir</a:t>
            </a:r>
            <a:r>
              <a:rPr lang="tr-TR" sz="2800" dirty="0" smtClean="0"/>
              <a:t>.</a:t>
            </a:r>
            <a:endParaRPr lang="tr-TR" sz="2800" dirty="0"/>
          </a:p>
          <a:p>
            <a:r>
              <a:rPr lang="tr-TR" sz="2800" dirty="0"/>
              <a:t>Bir şeyler anlatacağı zaman ayağa kalkabilir ve tüm vücudunu kullanarak anlatabilme özgürlüğü olabilir. </a:t>
            </a:r>
          </a:p>
        </p:txBody>
      </p:sp>
      <p:pic>
        <p:nvPicPr>
          <p:cNvPr id="7" name="Resim 6"/>
          <p:cNvPicPr>
            <a:picLocks noChangeAspect="1"/>
          </p:cNvPicPr>
          <p:nvPr/>
        </p:nvPicPr>
        <p:blipFill>
          <a:blip r:embed="rId9"/>
          <a:stretch>
            <a:fillRect/>
          </a:stretch>
        </p:blipFill>
        <p:spPr>
          <a:xfrm>
            <a:off x="12512900" y="3253576"/>
            <a:ext cx="5029636" cy="37798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63858" y="1943772"/>
            <a:ext cx="2667855" cy="2468979"/>
          </a:xfrm>
          <a:prstGeom prst="rect">
            <a:avLst/>
          </a:prstGeom>
        </p:spPr>
      </p:pic>
      <p:pic>
        <p:nvPicPr>
          <p:cNvPr id="13" name="Picture 13"/>
          <p:cNvPicPr>
            <a:picLocks noChangeAspect="1"/>
          </p:cNvPicPr>
          <p:nvPr/>
        </p:nvPicPr>
        <p:blipFill>
          <a:blip r:embed="rId3"/>
          <a:srcRect/>
          <a:stretch>
            <a:fillRect/>
          </a:stretch>
        </p:blipFill>
        <p:spPr>
          <a:xfrm>
            <a:off x="15123866" y="-2225445"/>
            <a:ext cx="4618570" cy="5142132"/>
          </a:xfrm>
          <a:prstGeom prst="rect">
            <a:avLst/>
          </a:prstGeom>
        </p:spPr>
      </p:pic>
      <p:pic>
        <p:nvPicPr>
          <p:cNvPr id="14" name="Picture 14"/>
          <p:cNvPicPr>
            <a:picLocks noChangeAspect="1"/>
          </p:cNvPicPr>
          <p:nvPr/>
        </p:nvPicPr>
        <p:blipFill>
          <a:blip r:embed="rId4"/>
          <a:srcRect/>
          <a:stretch>
            <a:fillRect/>
          </a:stretch>
        </p:blipFill>
        <p:spPr>
          <a:xfrm>
            <a:off x="16859653" y="610818"/>
            <a:ext cx="799294" cy="835764"/>
          </a:xfrm>
          <a:prstGeom prst="rect">
            <a:avLst/>
          </a:prstGeom>
        </p:spPr>
      </p:pic>
      <p:pic>
        <p:nvPicPr>
          <p:cNvPr id="15" name="Picture 15"/>
          <p:cNvPicPr>
            <a:picLocks noChangeAspect="1"/>
          </p:cNvPicPr>
          <p:nvPr/>
        </p:nvPicPr>
        <p:blipFill>
          <a:blip r:embed="rId5"/>
          <a:srcRect/>
          <a:stretch>
            <a:fillRect/>
          </a:stretch>
        </p:blipFill>
        <p:spPr>
          <a:xfrm rot="1240885">
            <a:off x="6462022" y="8987244"/>
            <a:ext cx="2601199" cy="2896071"/>
          </a:xfrm>
          <a:prstGeom prst="rect">
            <a:avLst/>
          </a:prstGeom>
        </p:spPr>
      </p:pic>
      <p:pic>
        <p:nvPicPr>
          <p:cNvPr id="16" name="Picture 16"/>
          <p:cNvPicPr>
            <a:picLocks noChangeAspect="1"/>
          </p:cNvPicPr>
          <p:nvPr/>
        </p:nvPicPr>
        <p:blipFill>
          <a:blip r:embed="rId6"/>
          <a:srcRect/>
          <a:stretch>
            <a:fillRect/>
          </a:stretch>
        </p:blipFill>
        <p:spPr>
          <a:xfrm rot="-5469238">
            <a:off x="8766664" y="8851794"/>
            <a:ext cx="1448298" cy="2243843"/>
          </a:xfrm>
          <a:prstGeom prst="rect">
            <a:avLst/>
          </a:prstGeom>
        </p:spPr>
      </p:pic>
      <p:pic>
        <p:nvPicPr>
          <p:cNvPr id="17" name="Picture 17"/>
          <p:cNvPicPr>
            <a:picLocks noChangeAspect="1"/>
          </p:cNvPicPr>
          <p:nvPr/>
        </p:nvPicPr>
        <p:blipFill>
          <a:blip r:embed="rId7"/>
          <a:srcRect/>
          <a:stretch>
            <a:fillRect/>
          </a:stretch>
        </p:blipFill>
        <p:spPr>
          <a:xfrm>
            <a:off x="1083187" y="2361654"/>
            <a:ext cx="820810" cy="805887"/>
          </a:xfrm>
          <a:prstGeom prst="rect">
            <a:avLst/>
          </a:prstGeom>
        </p:spPr>
      </p:pic>
      <p:sp>
        <p:nvSpPr>
          <p:cNvPr id="19" name="18 Aşağı Ok"/>
          <p:cNvSpPr/>
          <p:nvPr/>
        </p:nvSpPr>
        <p:spPr>
          <a:xfrm rot="19844788">
            <a:off x="4071902" y="4000492"/>
            <a:ext cx="428628" cy="5715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34872" y="7759048"/>
            <a:ext cx="2124075" cy="2124075"/>
          </a:xfrm>
          <a:prstGeom prst="rect">
            <a:avLst/>
          </a:prstGeom>
        </p:spPr>
      </p:pic>
      <p:sp>
        <p:nvSpPr>
          <p:cNvPr id="5" name="Dikdörtgen 4"/>
          <p:cNvSpPr/>
          <p:nvPr/>
        </p:nvSpPr>
        <p:spPr>
          <a:xfrm>
            <a:off x="2303240" y="4681835"/>
            <a:ext cx="7187574" cy="3539430"/>
          </a:xfrm>
          <a:prstGeom prst="rect">
            <a:avLst/>
          </a:prstGeom>
        </p:spPr>
        <p:txBody>
          <a:bodyPr wrap="square">
            <a:spAutoFit/>
          </a:bodyPr>
          <a:lstStyle/>
          <a:p>
            <a:r>
              <a:rPr lang="tr-TR" sz="2800" dirty="0"/>
              <a:t>Ders dinlerken hareket etmelerine izin verilebilir</a:t>
            </a:r>
            <a:r>
              <a:rPr lang="tr-TR" sz="2800" dirty="0" smtClean="0"/>
              <a:t>.</a:t>
            </a:r>
          </a:p>
          <a:p>
            <a:endParaRPr lang="tr-TR" sz="2800" dirty="0" smtClean="0"/>
          </a:p>
          <a:p>
            <a:r>
              <a:rPr lang="tr-TR" sz="2800" dirty="0" smtClean="0"/>
              <a:t> </a:t>
            </a:r>
            <a:r>
              <a:rPr lang="tr-TR" sz="2800" dirty="0"/>
              <a:t>Dersi anlatan kişinin mimik, drama ve abartılı ağız hareketlerine odaklanmaları anlamalarına yardımcı olabilir. </a:t>
            </a:r>
            <a:endParaRPr lang="tr-TR" sz="2800" dirty="0" smtClean="0"/>
          </a:p>
          <a:p>
            <a:endParaRPr lang="tr-TR" sz="2800" dirty="0"/>
          </a:p>
          <a:p>
            <a:r>
              <a:rPr lang="tr-TR" sz="2800" dirty="0"/>
              <a:t>Maket ve benzeri materyalleri kullanmaları öğrenmelerini kolaylaştırabilir.</a:t>
            </a:r>
          </a:p>
        </p:txBody>
      </p:sp>
      <p:pic>
        <p:nvPicPr>
          <p:cNvPr id="7" name="Resim 6"/>
          <p:cNvPicPr>
            <a:picLocks noChangeAspect="1"/>
          </p:cNvPicPr>
          <p:nvPr/>
        </p:nvPicPr>
        <p:blipFill>
          <a:blip r:embed="rId9"/>
          <a:stretch>
            <a:fillRect/>
          </a:stretch>
        </p:blipFill>
        <p:spPr>
          <a:xfrm>
            <a:off x="10796413" y="4412751"/>
            <a:ext cx="4310246" cy="293852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5705939" y="913159"/>
            <a:ext cx="1553361" cy="1437565"/>
          </a:xfrm>
          <a:prstGeom prst="rect">
            <a:avLst/>
          </a:prstGeom>
        </p:spPr>
      </p:pic>
      <p:pic>
        <p:nvPicPr>
          <p:cNvPr id="8" name="Picture 8"/>
          <p:cNvPicPr>
            <a:picLocks noChangeAspect="1"/>
          </p:cNvPicPr>
          <p:nvPr/>
        </p:nvPicPr>
        <p:blipFill>
          <a:blip r:embed="rId3"/>
          <a:srcRect/>
          <a:stretch>
            <a:fillRect/>
          </a:stretch>
        </p:blipFill>
        <p:spPr>
          <a:xfrm>
            <a:off x="857192" y="5000624"/>
            <a:ext cx="3781774" cy="268162"/>
          </a:xfrm>
          <a:prstGeom prst="rect">
            <a:avLst/>
          </a:prstGeom>
        </p:spPr>
      </p:pic>
      <p:pic>
        <p:nvPicPr>
          <p:cNvPr id="9" name="Picture 9"/>
          <p:cNvPicPr>
            <a:picLocks noChangeAspect="1"/>
          </p:cNvPicPr>
          <p:nvPr/>
        </p:nvPicPr>
        <p:blipFill>
          <a:blip r:embed="rId4"/>
          <a:srcRect/>
          <a:stretch>
            <a:fillRect/>
          </a:stretch>
        </p:blipFill>
        <p:spPr>
          <a:xfrm>
            <a:off x="-399073" y="-678919"/>
            <a:ext cx="2855546" cy="3669510"/>
          </a:xfrm>
          <a:prstGeom prst="rect">
            <a:avLst/>
          </a:prstGeom>
        </p:spPr>
      </p:pic>
      <p:pic>
        <p:nvPicPr>
          <p:cNvPr id="10" name="Picture 10"/>
          <p:cNvPicPr>
            <a:picLocks noChangeAspect="1"/>
          </p:cNvPicPr>
          <p:nvPr/>
        </p:nvPicPr>
        <p:blipFill>
          <a:blip r:embed="rId5"/>
          <a:srcRect/>
          <a:stretch>
            <a:fillRect/>
          </a:stretch>
        </p:blipFill>
        <p:spPr>
          <a:xfrm>
            <a:off x="2004696" y="1631941"/>
            <a:ext cx="1407342" cy="565495"/>
          </a:xfrm>
          <a:prstGeom prst="rect">
            <a:avLst/>
          </a:prstGeom>
        </p:spPr>
      </p:pic>
      <p:pic>
        <p:nvPicPr>
          <p:cNvPr id="11" name="Picture 11"/>
          <p:cNvPicPr>
            <a:picLocks noChangeAspect="1"/>
          </p:cNvPicPr>
          <p:nvPr/>
        </p:nvPicPr>
        <p:blipFill>
          <a:blip r:embed="rId6"/>
          <a:srcRect/>
          <a:stretch>
            <a:fillRect/>
          </a:stretch>
        </p:blipFill>
        <p:spPr>
          <a:xfrm>
            <a:off x="9581009" y="9680200"/>
            <a:ext cx="3119064" cy="606800"/>
          </a:xfrm>
          <a:prstGeom prst="rect">
            <a:avLst/>
          </a:prstGeom>
        </p:spPr>
      </p:pic>
      <p:sp>
        <p:nvSpPr>
          <p:cNvPr id="13" name="TextBox 6"/>
          <p:cNvSpPr txBox="1"/>
          <p:nvPr/>
        </p:nvSpPr>
        <p:spPr>
          <a:xfrm>
            <a:off x="5929290" y="4429120"/>
            <a:ext cx="10644262" cy="1012072"/>
          </a:xfrm>
          <a:prstGeom prst="rect">
            <a:avLst/>
          </a:prstGeom>
        </p:spPr>
        <p:txBody>
          <a:bodyPr wrap="square" lIns="0" tIns="0" rIns="0" bIns="0" rtlCol="0" anchor="t">
            <a:spAutoFit/>
          </a:bodyPr>
          <a:lstStyle/>
          <a:p>
            <a:pPr marL="320040" indent="-320040">
              <a:lnSpc>
                <a:spcPct val="130000"/>
              </a:lnSpc>
              <a:defRPr/>
            </a:pPr>
            <a:endParaRPr lang="tr-TR" sz="3200" dirty="0" smtClean="0"/>
          </a:p>
          <a:p>
            <a:pPr>
              <a:lnSpc>
                <a:spcPts val="2940"/>
              </a:lnSpc>
              <a:spcBef>
                <a:spcPct val="0"/>
              </a:spcBef>
            </a:pPr>
            <a:r>
              <a:rPr lang="tr-TR" sz="2400" dirty="0" smtClean="0"/>
              <a:t> </a:t>
            </a:r>
            <a:endParaRPr lang="en-US" sz="2100" dirty="0">
              <a:solidFill>
                <a:srgbClr val="193C36"/>
              </a:solidFill>
              <a:latin typeface="Overpass Light Bold"/>
            </a:endParaRPr>
          </a:p>
        </p:txBody>
      </p:sp>
      <p:pic>
        <p:nvPicPr>
          <p:cNvPr id="14" name="Picture 5"/>
          <p:cNvPicPr>
            <a:picLocks noChangeAspect="1"/>
          </p:cNvPicPr>
          <p:nvPr/>
        </p:nvPicPr>
        <p:blipFill>
          <a:blip r:embed="rId7"/>
          <a:srcRect/>
          <a:stretch>
            <a:fillRect/>
          </a:stretch>
        </p:blipFill>
        <p:spPr>
          <a:xfrm>
            <a:off x="6786546" y="642906"/>
            <a:ext cx="6048000" cy="3003186"/>
          </a:xfrm>
          <a:prstGeom prst="rect">
            <a:avLst/>
          </a:prstGeom>
        </p:spPr>
      </p:pic>
      <p:pic>
        <p:nvPicPr>
          <p:cNvPr id="2" name="Resim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20581" y="7580030"/>
            <a:ext cx="2124075" cy="2124075"/>
          </a:xfrm>
          <a:prstGeom prst="rect">
            <a:avLst/>
          </a:prstGeom>
        </p:spPr>
      </p:pic>
      <p:sp>
        <p:nvSpPr>
          <p:cNvPr id="5" name="Dikdörtgen 4"/>
          <p:cNvSpPr/>
          <p:nvPr/>
        </p:nvSpPr>
        <p:spPr>
          <a:xfrm>
            <a:off x="1439144" y="4404836"/>
            <a:ext cx="6984776" cy="4832092"/>
          </a:xfrm>
          <a:prstGeom prst="rect">
            <a:avLst/>
          </a:prstGeom>
        </p:spPr>
        <p:txBody>
          <a:bodyPr wrap="square">
            <a:spAutoFit/>
          </a:bodyPr>
          <a:lstStyle/>
          <a:p>
            <a:r>
              <a:rPr lang="tr-TR" sz="2800" dirty="0"/>
              <a:t>Matematik çalışırken, bilgileri gündelik hayatları ile ilişkilendirebilecek şekilde somutlaştırmaları faydalı olabilir</a:t>
            </a:r>
            <a:r>
              <a:rPr lang="tr-TR" sz="2800" dirty="0" smtClean="0"/>
              <a:t>.</a:t>
            </a:r>
          </a:p>
          <a:p>
            <a:endParaRPr lang="tr-TR" sz="2800" dirty="0"/>
          </a:p>
          <a:p>
            <a:r>
              <a:rPr lang="tr-TR" sz="2800" dirty="0" err="1"/>
              <a:t>Kinestetik</a:t>
            </a:r>
            <a:r>
              <a:rPr lang="tr-TR" sz="2800" dirty="0"/>
              <a:t> olan öğrencilerin ders çalışırken sık sık ara vermesi gerekebilir. </a:t>
            </a:r>
            <a:endParaRPr lang="tr-TR" sz="2800" dirty="0" smtClean="0"/>
          </a:p>
          <a:p>
            <a:endParaRPr lang="tr-TR" sz="2800" dirty="0"/>
          </a:p>
          <a:p>
            <a:r>
              <a:rPr lang="tr-TR" sz="2800" dirty="0"/>
              <a:t>Laboratuvar çalışmaları için fazladan zaman ayırabilir, konu ile ilgili müze, tarihi yerler vb. yaşayarak öğrenebilecekleri mekanlara gidebilirler.</a:t>
            </a:r>
          </a:p>
        </p:txBody>
      </p:sp>
      <p:pic>
        <p:nvPicPr>
          <p:cNvPr id="6" name="Resim 5"/>
          <p:cNvPicPr>
            <a:picLocks noChangeAspect="1"/>
          </p:cNvPicPr>
          <p:nvPr/>
        </p:nvPicPr>
        <p:blipFill>
          <a:blip r:embed="rId9"/>
          <a:stretch>
            <a:fillRect/>
          </a:stretch>
        </p:blipFill>
        <p:spPr>
          <a:xfrm>
            <a:off x="9162443" y="3919365"/>
            <a:ext cx="6258138" cy="445579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a:stretch>
            <a:fillRect/>
          </a:stretch>
        </p:blipFill>
        <p:spPr>
          <a:xfrm>
            <a:off x="16640410" y="4186360"/>
            <a:ext cx="2443753" cy="5071940"/>
          </a:xfrm>
          <a:prstGeom prst="rect">
            <a:avLst/>
          </a:prstGeom>
        </p:spPr>
      </p:pic>
      <p:pic>
        <p:nvPicPr>
          <p:cNvPr id="11" name="Picture 11"/>
          <p:cNvPicPr>
            <a:picLocks noChangeAspect="1"/>
          </p:cNvPicPr>
          <p:nvPr/>
        </p:nvPicPr>
        <p:blipFill>
          <a:blip r:embed="rId3"/>
          <a:srcRect/>
          <a:stretch>
            <a:fillRect/>
          </a:stretch>
        </p:blipFill>
        <p:spPr>
          <a:xfrm>
            <a:off x="13708428" y="3266633"/>
            <a:ext cx="4041253" cy="4499371"/>
          </a:xfrm>
          <a:prstGeom prst="rect">
            <a:avLst/>
          </a:prstGeom>
        </p:spPr>
      </p:pic>
      <p:pic>
        <p:nvPicPr>
          <p:cNvPr id="12" name="Picture 12"/>
          <p:cNvPicPr>
            <a:picLocks noChangeAspect="1"/>
          </p:cNvPicPr>
          <p:nvPr/>
        </p:nvPicPr>
        <p:blipFill>
          <a:blip r:embed="rId4"/>
          <a:srcRect/>
          <a:stretch>
            <a:fillRect/>
          </a:stretch>
        </p:blipFill>
        <p:spPr>
          <a:xfrm>
            <a:off x="13708428" y="6489814"/>
            <a:ext cx="1013991" cy="1276190"/>
          </a:xfrm>
          <a:prstGeom prst="rect">
            <a:avLst/>
          </a:prstGeom>
        </p:spPr>
      </p:pic>
      <p:pic>
        <p:nvPicPr>
          <p:cNvPr id="13" name="Picture 13"/>
          <p:cNvPicPr>
            <a:picLocks noChangeAspect="1"/>
          </p:cNvPicPr>
          <p:nvPr/>
        </p:nvPicPr>
        <p:blipFill>
          <a:blip r:embed="rId5"/>
          <a:srcRect/>
          <a:stretch>
            <a:fillRect/>
          </a:stretch>
        </p:blipFill>
        <p:spPr>
          <a:xfrm>
            <a:off x="16131866" y="1298670"/>
            <a:ext cx="1407342" cy="565495"/>
          </a:xfrm>
          <a:prstGeom prst="rect">
            <a:avLst/>
          </a:prstGeom>
        </p:spPr>
      </p:pic>
      <p:pic>
        <p:nvPicPr>
          <p:cNvPr id="14" name="Picture 14"/>
          <p:cNvPicPr>
            <a:picLocks noChangeAspect="1"/>
          </p:cNvPicPr>
          <p:nvPr/>
        </p:nvPicPr>
        <p:blipFill>
          <a:blip r:embed="rId6"/>
          <a:srcRect/>
          <a:stretch>
            <a:fillRect/>
          </a:stretch>
        </p:blipFill>
        <p:spPr>
          <a:xfrm>
            <a:off x="-1724447" y="1298670"/>
            <a:ext cx="4896200" cy="4531210"/>
          </a:xfrm>
          <a:prstGeom prst="rect">
            <a:avLst/>
          </a:prstGeom>
        </p:spPr>
      </p:pic>
      <p:pic>
        <p:nvPicPr>
          <p:cNvPr id="15" name="Picture 15"/>
          <p:cNvPicPr>
            <a:picLocks noChangeAspect="1"/>
          </p:cNvPicPr>
          <p:nvPr/>
        </p:nvPicPr>
        <p:blipFill>
          <a:blip r:embed="rId7"/>
          <a:srcRect/>
          <a:stretch>
            <a:fillRect/>
          </a:stretch>
        </p:blipFill>
        <p:spPr>
          <a:xfrm rot="-10800000">
            <a:off x="2671979" y="7360981"/>
            <a:ext cx="2568018" cy="405023"/>
          </a:xfrm>
          <a:prstGeom prst="rect">
            <a:avLst/>
          </a:prstGeom>
        </p:spPr>
      </p:pic>
      <p:pic>
        <p:nvPicPr>
          <p:cNvPr id="16" name="Picture 16"/>
          <p:cNvPicPr>
            <a:picLocks noChangeAspect="1"/>
          </p:cNvPicPr>
          <p:nvPr/>
        </p:nvPicPr>
        <p:blipFill>
          <a:blip r:embed="rId8"/>
          <a:srcRect/>
          <a:stretch>
            <a:fillRect/>
          </a:stretch>
        </p:blipFill>
        <p:spPr>
          <a:xfrm>
            <a:off x="723653" y="4186360"/>
            <a:ext cx="3105336" cy="3990502"/>
          </a:xfrm>
          <a:prstGeom prst="rect">
            <a:avLst/>
          </a:prstGeom>
        </p:spPr>
      </p:pic>
      <p:pic>
        <p:nvPicPr>
          <p:cNvPr id="17" name="Picture 17"/>
          <p:cNvPicPr>
            <a:picLocks noChangeAspect="1"/>
          </p:cNvPicPr>
          <p:nvPr/>
        </p:nvPicPr>
        <p:blipFill>
          <a:blip r:embed="rId9"/>
          <a:srcRect/>
          <a:stretch>
            <a:fillRect/>
          </a:stretch>
        </p:blipFill>
        <p:spPr>
          <a:xfrm>
            <a:off x="3427017" y="2008154"/>
            <a:ext cx="617578" cy="659549"/>
          </a:xfrm>
          <a:prstGeom prst="rect">
            <a:avLst/>
          </a:prstGeom>
        </p:spPr>
      </p:pic>
      <p:sp>
        <p:nvSpPr>
          <p:cNvPr id="19" name="TextBox 2"/>
          <p:cNvSpPr txBox="1"/>
          <p:nvPr/>
        </p:nvSpPr>
        <p:spPr>
          <a:xfrm>
            <a:off x="3643274" y="4429120"/>
            <a:ext cx="11066719" cy="1155341"/>
          </a:xfrm>
          <a:prstGeom prst="rect">
            <a:avLst/>
          </a:prstGeom>
        </p:spPr>
        <p:txBody>
          <a:bodyPr lIns="0" tIns="0" rIns="0" bIns="0" rtlCol="0" anchor="t">
            <a:spAutoFit/>
          </a:bodyPr>
          <a:lstStyle/>
          <a:p>
            <a:pPr algn="ctr">
              <a:lnSpc>
                <a:spcPts val="8800"/>
              </a:lnSpc>
            </a:pPr>
            <a:r>
              <a:rPr lang="tr-TR" sz="8000" dirty="0" smtClean="0">
                <a:solidFill>
                  <a:srgbClr val="193C36"/>
                </a:solidFill>
                <a:latin typeface="Footlight MT Light" pitchFamily="18" charset="0"/>
              </a:rPr>
              <a:t>Teşekkür ederiz…</a:t>
            </a:r>
            <a:endParaRPr lang="en-US" sz="8000" dirty="0">
              <a:solidFill>
                <a:srgbClr val="193C36"/>
              </a:solidFill>
              <a:latin typeface="Footlight MT Light" pitchFamily="18" charset="0"/>
            </a:endParaRPr>
          </a:p>
        </p:txBody>
      </p:sp>
      <p:pic>
        <p:nvPicPr>
          <p:cNvPr id="2" name="Resim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5768" y="946116"/>
            <a:ext cx="3221707" cy="3221707"/>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756358" y="1111052"/>
            <a:ext cx="4264912" cy="4264912"/>
          </a:xfrm>
          <a:prstGeom prst="rect">
            <a:avLst/>
          </a:prstGeom>
        </p:spPr>
      </p:pic>
      <p:pic>
        <p:nvPicPr>
          <p:cNvPr id="3" name="Resim 2"/>
          <p:cNvPicPr>
            <a:picLocks noChangeAspect="1"/>
          </p:cNvPicPr>
          <p:nvPr/>
        </p:nvPicPr>
        <p:blipFill>
          <a:blip r:embed="rId3"/>
          <a:stretch>
            <a:fillRect/>
          </a:stretch>
        </p:blipFill>
        <p:spPr>
          <a:xfrm>
            <a:off x="2663280" y="4783460"/>
            <a:ext cx="4402612" cy="4402612"/>
          </a:xfrm>
          <a:prstGeom prst="rect">
            <a:avLst/>
          </a:prstGeom>
        </p:spPr>
      </p:pic>
      <p:pic>
        <p:nvPicPr>
          <p:cNvPr id="4" name="Resim 3"/>
          <p:cNvPicPr>
            <a:picLocks noChangeAspect="1"/>
          </p:cNvPicPr>
          <p:nvPr/>
        </p:nvPicPr>
        <p:blipFill>
          <a:blip r:embed="rId4"/>
          <a:stretch>
            <a:fillRect/>
          </a:stretch>
        </p:blipFill>
        <p:spPr>
          <a:xfrm>
            <a:off x="11376248" y="4812926"/>
            <a:ext cx="4104456" cy="4104456"/>
          </a:xfrm>
          <a:prstGeom prst="rect">
            <a:avLst/>
          </a:prstGeom>
        </p:spPr>
      </p:pic>
    </p:spTree>
    <p:extLst>
      <p:ext uri="{BB962C8B-B14F-4D97-AF65-F5344CB8AC3E}">
        <p14:creationId xmlns:p14="http://schemas.microsoft.com/office/powerpoint/2010/main" val="26164837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288348" y="3847356"/>
            <a:ext cx="10070625" cy="3231654"/>
          </a:xfrm>
          <a:prstGeom prst="rect">
            <a:avLst/>
          </a:prstGeom>
        </p:spPr>
        <p:txBody>
          <a:bodyPr wrap="square" lIns="0" tIns="0" rIns="0" bIns="0" rtlCol="0" anchor="t">
            <a:spAutoFit/>
          </a:bodyPr>
          <a:lstStyle/>
          <a:p>
            <a:pPr algn="ctr">
              <a:lnSpc>
                <a:spcPct val="150000"/>
              </a:lnSpc>
            </a:pPr>
            <a:r>
              <a:rPr lang="tr-TR" sz="2800" dirty="0">
                <a:cs typeface="Times New Roman" pitchFamily="18" charset="0"/>
              </a:rPr>
              <a:t>Öğrenme stilimizi bilmek, bizim öğrenme ortamlarından daha etkili yararlanmamıza yardımcı olur. Kendimize uygun metotlarla tam öğrenmeyi sağlayarak, daha hızlı, pratik ve uygun çalışma alışkanlıkları kazanmamızı, öğrenmeye karşı olumlu tutum geliştirmemizi ve kendimizi tanımamızı sağlar. </a:t>
            </a:r>
          </a:p>
        </p:txBody>
      </p:sp>
      <p:pic>
        <p:nvPicPr>
          <p:cNvPr id="11" name="Picture 11"/>
          <p:cNvPicPr>
            <a:picLocks noChangeAspect="1"/>
          </p:cNvPicPr>
          <p:nvPr/>
        </p:nvPicPr>
        <p:blipFill>
          <a:blip r:embed="rId3"/>
          <a:srcRect/>
          <a:stretch>
            <a:fillRect/>
          </a:stretch>
        </p:blipFill>
        <p:spPr>
          <a:xfrm>
            <a:off x="-428835" y="4187477"/>
            <a:ext cx="2541521" cy="5274856"/>
          </a:xfrm>
          <a:prstGeom prst="rect">
            <a:avLst/>
          </a:prstGeom>
        </p:spPr>
      </p:pic>
      <p:pic>
        <p:nvPicPr>
          <p:cNvPr id="12" name="Picture 12"/>
          <p:cNvPicPr>
            <a:picLocks noChangeAspect="1"/>
          </p:cNvPicPr>
          <p:nvPr/>
        </p:nvPicPr>
        <p:blipFill>
          <a:blip r:embed="rId4"/>
          <a:srcRect/>
          <a:stretch>
            <a:fillRect/>
          </a:stretch>
        </p:blipFill>
        <p:spPr>
          <a:xfrm rot="-2478610">
            <a:off x="-286574" y="2724175"/>
            <a:ext cx="3653489" cy="4168919"/>
          </a:xfrm>
          <a:prstGeom prst="rect">
            <a:avLst/>
          </a:prstGeom>
        </p:spPr>
      </p:pic>
      <p:pic>
        <p:nvPicPr>
          <p:cNvPr id="13" name="Picture 13"/>
          <p:cNvPicPr>
            <a:picLocks noChangeAspect="1"/>
          </p:cNvPicPr>
          <p:nvPr/>
        </p:nvPicPr>
        <p:blipFill>
          <a:blip r:embed="rId5"/>
          <a:srcRect/>
          <a:stretch>
            <a:fillRect/>
          </a:stretch>
        </p:blipFill>
        <p:spPr>
          <a:xfrm>
            <a:off x="1161217" y="1028700"/>
            <a:ext cx="1902939" cy="2016602"/>
          </a:xfrm>
          <a:prstGeom prst="rect">
            <a:avLst/>
          </a:prstGeom>
        </p:spPr>
      </p:pic>
      <p:pic>
        <p:nvPicPr>
          <p:cNvPr id="14" name="Picture 14"/>
          <p:cNvPicPr>
            <a:picLocks noChangeAspect="1"/>
          </p:cNvPicPr>
          <p:nvPr/>
        </p:nvPicPr>
        <p:blipFill>
          <a:blip r:embed="rId6"/>
          <a:srcRect/>
          <a:stretch>
            <a:fillRect/>
          </a:stretch>
        </p:blipFill>
        <p:spPr>
          <a:xfrm>
            <a:off x="14751965" y="2037001"/>
            <a:ext cx="2153299" cy="1992781"/>
          </a:xfrm>
          <a:prstGeom prst="rect">
            <a:avLst/>
          </a:prstGeom>
        </p:spPr>
      </p:pic>
      <p:pic>
        <p:nvPicPr>
          <p:cNvPr id="15" name="Picture 15"/>
          <p:cNvPicPr>
            <a:picLocks noChangeAspect="1"/>
          </p:cNvPicPr>
          <p:nvPr/>
        </p:nvPicPr>
        <p:blipFill>
          <a:blip r:embed="rId7"/>
          <a:srcRect/>
          <a:stretch>
            <a:fillRect/>
          </a:stretch>
        </p:blipFill>
        <p:spPr>
          <a:xfrm>
            <a:off x="14503365" y="2552075"/>
            <a:ext cx="924706" cy="966898"/>
          </a:xfrm>
          <a:prstGeom prst="rect">
            <a:avLst/>
          </a:prstGeom>
        </p:spPr>
      </p:pic>
      <p:pic>
        <p:nvPicPr>
          <p:cNvPr id="2" name="Resim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32652" y="7606771"/>
            <a:ext cx="2124075" cy="21240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KPSS Gerçeği İle Yaşayanların Hayatını Özetleyen 21 Komik Paylaşım -  onedi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KPSS Gerçeği İle Yaşayanların Hayatını Özetleyen 21 Komik Paylaşım -  onedi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Text Box 7"/>
          <p:cNvSpPr txBox="1">
            <a:spLocks noChangeArrowheads="1"/>
          </p:cNvSpPr>
          <p:nvPr/>
        </p:nvSpPr>
        <p:spPr bwMode="auto">
          <a:xfrm>
            <a:off x="3857588" y="2000228"/>
            <a:ext cx="8958820" cy="1107996"/>
          </a:xfrm>
          <a:prstGeom prst="rect">
            <a:avLst/>
          </a:prstGeom>
          <a:noFill/>
          <a:ln w="9525">
            <a:noFill/>
            <a:miter lim="800000"/>
            <a:headEnd/>
            <a:tailEnd/>
          </a:ln>
        </p:spPr>
        <p:txBody>
          <a:bodyPr wrap="square">
            <a:spAutoFit/>
          </a:bodyPr>
          <a:lstStyle/>
          <a:p>
            <a:pPr algn="ctr">
              <a:spcBef>
                <a:spcPct val="50000"/>
              </a:spcBef>
              <a:defRPr/>
            </a:pPr>
            <a:r>
              <a:rPr lang="tr-TR" sz="6600" b="1" dirty="0">
                <a:solidFill>
                  <a:srgbClr val="0070C0"/>
                </a:solidFill>
                <a:latin typeface="+mj-lt"/>
                <a:cs typeface="Arial" pitchFamily="34" charset="0"/>
              </a:rPr>
              <a:t>Görsel öğrenme stili</a:t>
            </a:r>
          </a:p>
        </p:txBody>
      </p:sp>
      <p:pic>
        <p:nvPicPr>
          <p:cNvPr id="8" name="Picture 2"/>
          <p:cNvPicPr>
            <a:picLocks noChangeAspect="1"/>
          </p:cNvPicPr>
          <p:nvPr/>
        </p:nvPicPr>
        <p:blipFill>
          <a:blip r:embed="rId2"/>
          <a:srcRect/>
          <a:stretch>
            <a:fillRect/>
          </a:stretch>
        </p:blipFill>
        <p:spPr>
          <a:xfrm>
            <a:off x="-763858" y="1943772"/>
            <a:ext cx="2667855" cy="2468979"/>
          </a:xfrm>
          <a:prstGeom prst="rect">
            <a:avLst/>
          </a:prstGeom>
        </p:spPr>
      </p:pic>
      <p:pic>
        <p:nvPicPr>
          <p:cNvPr id="9" name="Picture 17"/>
          <p:cNvPicPr>
            <a:picLocks noChangeAspect="1"/>
          </p:cNvPicPr>
          <p:nvPr/>
        </p:nvPicPr>
        <p:blipFill>
          <a:blip r:embed="rId3"/>
          <a:srcRect/>
          <a:stretch>
            <a:fillRect/>
          </a:stretch>
        </p:blipFill>
        <p:spPr>
          <a:xfrm>
            <a:off x="1083187" y="2361654"/>
            <a:ext cx="820810" cy="805887"/>
          </a:xfrm>
          <a:prstGeom prst="rect">
            <a:avLst/>
          </a:prstGeom>
        </p:spPr>
      </p:pic>
      <p:pic>
        <p:nvPicPr>
          <p:cNvPr id="10" name="Picture 13"/>
          <p:cNvPicPr>
            <a:picLocks noChangeAspect="1"/>
          </p:cNvPicPr>
          <p:nvPr/>
        </p:nvPicPr>
        <p:blipFill>
          <a:blip r:embed="rId4"/>
          <a:srcRect/>
          <a:stretch>
            <a:fillRect/>
          </a:stretch>
        </p:blipFill>
        <p:spPr>
          <a:xfrm>
            <a:off x="15123866" y="-2225445"/>
            <a:ext cx="4618570" cy="5142132"/>
          </a:xfrm>
          <a:prstGeom prst="rect">
            <a:avLst/>
          </a:prstGeom>
        </p:spPr>
      </p:pic>
      <p:pic>
        <p:nvPicPr>
          <p:cNvPr id="13" name="Picture 15"/>
          <p:cNvPicPr>
            <a:picLocks noChangeAspect="1"/>
          </p:cNvPicPr>
          <p:nvPr/>
        </p:nvPicPr>
        <p:blipFill>
          <a:blip r:embed="rId5"/>
          <a:srcRect/>
          <a:stretch>
            <a:fillRect/>
          </a:stretch>
        </p:blipFill>
        <p:spPr>
          <a:xfrm rot="1240885">
            <a:off x="6462022" y="8987244"/>
            <a:ext cx="2601199" cy="2896071"/>
          </a:xfrm>
          <a:prstGeom prst="rect">
            <a:avLst/>
          </a:prstGeom>
        </p:spPr>
      </p:pic>
      <p:pic>
        <p:nvPicPr>
          <p:cNvPr id="14" name="Picture 16"/>
          <p:cNvPicPr>
            <a:picLocks noChangeAspect="1"/>
          </p:cNvPicPr>
          <p:nvPr/>
        </p:nvPicPr>
        <p:blipFill>
          <a:blip r:embed="rId6"/>
          <a:srcRect/>
          <a:stretch>
            <a:fillRect/>
          </a:stretch>
        </p:blipFill>
        <p:spPr>
          <a:xfrm rot="-5469238">
            <a:off x="8766664" y="8851794"/>
            <a:ext cx="1448298" cy="2243843"/>
          </a:xfrm>
          <a:prstGeom prst="rect">
            <a:avLst/>
          </a:prstGeom>
        </p:spPr>
      </p:pic>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21851" y="7559184"/>
            <a:ext cx="2124075" cy="2124075"/>
          </a:xfrm>
          <a:prstGeom prst="rect">
            <a:avLst/>
          </a:prstGeom>
        </p:spPr>
      </p:pic>
      <p:pic>
        <p:nvPicPr>
          <p:cNvPr id="3" name="Resim 2"/>
          <p:cNvPicPr>
            <a:picLocks noChangeAspect="1"/>
          </p:cNvPicPr>
          <p:nvPr/>
        </p:nvPicPr>
        <p:blipFill>
          <a:blip r:embed="rId8"/>
          <a:stretch>
            <a:fillRect/>
          </a:stretch>
        </p:blipFill>
        <p:spPr>
          <a:xfrm>
            <a:off x="3503913" y="4775017"/>
            <a:ext cx="4273666" cy="2060627"/>
          </a:xfrm>
          <a:prstGeom prst="rect">
            <a:avLst/>
          </a:prstGeom>
        </p:spPr>
      </p:pic>
      <p:pic>
        <p:nvPicPr>
          <p:cNvPr id="4" name="Resim 3"/>
          <p:cNvPicPr>
            <a:picLocks noChangeAspect="1"/>
          </p:cNvPicPr>
          <p:nvPr/>
        </p:nvPicPr>
        <p:blipFill>
          <a:blip r:embed="rId9"/>
          <a:stretch>
            <a:fillRect/>
          </a:stretch>
        </p:blipFill>
        <p:spPr>
          <a:xfrm>
            <a:off x="10648795" y="4278149"/>
            <a:ext cx="3529890" cy="3054361"/>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63858" y="1943772"/>
            <a:ext cx="2667855" cy="2468979"/>
          </a:xfrm>
          <a:prstGeom prst="rect">
            <a:avLst/>
          </a:prstGeom>
        </p:spPr>
      </p:pic>
      <p:sp>
        <p:nvSpPr>
          <p:cNvPr id="6" name="TextBox 6"/>
          <p:cNvSpPr txBox="1"/>
          <p:nvPr/>
        </p:nvSpPr>
        <p:spPr>
          <a:xfrm>
            <a:off x="3428960" y="4143368"/>
            <a:ext cx="12001584" cy="357790"/>
          </a:xfrm>
          <a:prstGeom prst="rect">
            <a:avLst/>
          </a:prstGeom>
        </p:spPr>
        <p:txBody>
          <a:bodyPr wrap="square" lIns="0" tIns="0" rIns="0" bIns="0" rtlCol="0" anchor="t">
            <a:spAutoFit/>
          </a:bodyPr>
          <a:lstStyle/>
          <a:p>
            <a:pPr>
              <a:lnSpc>
                <a:spcPts val="2940"/>
              </a:lnSpc>
              <a:spcBef>
                <a:spcPct val="0"/>
              </a:spcBef>
            </a:pPr>
            <a:r>
              <a:rPr lang="tr-TR" sz="2400" dirty="0" smtClean="0"/>
              <a:t> </a:t>
            </a:r>
            <a:endParaRPr lang="en-US" sz="2100" dirty="0">
              <a:solidFill>
                <a:srgbClr val="193C36"/>
              </a:solidFill>
              <a:latin typeface="Overpass Light Bold"/>
            </a:endParaRPr>
          </a:p>
        </p:txBody>
      </p:sp>
      <p:pic>
        <p:nvPicPr>
          <p:cNvPr id="13" name="Picture 13"/>
          <p:cNvPicPr>
            <a:picLocks noChangeAspect="1"/>
          </p:cNvPicPr>
          <p:nvPr/>
        </p:nvPicPr>
        <p:blipFill>
          <a:blip r:embed="rId3"/>
          <a:srcRect/>
          <a:stretch>
            <a:fillRect/>
          </a:stretch>
        </p:blipFill>
        <p:spPr>
          <a:xfrm>
            <a:off x="15123866" y="-2225445"/>
            <a:ext cx="4618570" cy="5142132"/>
          </a:xfrm>
          <a:prstGeom prst="rect">
            <a:avLst/>
          </a:prstGeom>
        </p:spPr>
      </p:pic>
      <p:pic>
        <p:nvPicPr>
          <p:cNvPr id="14" name="Picture 14"/>
          <p:cNvPicPr>
            <a:picLocks noChangeAspect="1"/>
          </p:cNvPicPr>
          <p:nvPr/>
        </p:nvPicPr>
        <p:blipFill>
          <a:blip r:embed="rId4"/>
          <a:srcRect/>
          <a:stretch>
            <a:fillRect/>
          </a:stretch>
        </p:blipFill>
        <p:spPr>
          <a:xfrm>
            <a:off x="16859653" y="610818"/>
            <a:ext cx="799294" cy="835764"/>
          </a:xfrm>
          <a:prstGeom prst="rect">
            <a:avLst/>
          </a:prstGeom>
        </p:spPr>
      </p:pic>
      <p:pic>
        <p:nvPicPr>
          <p:cNvPr id="15" name="Picture 15"/>
          <p:cNvPicPr>
            <a:picLocks noChangeAspect="1"/>
          </p:cNvPicPr>
          <p:nvPr/>
        </p:nvPicPr>
        <p:blipFill>
          <a:blip r:embed="rId5"/>
          <a:srcRect/>
          <a:stretch>
            <a:fillRect/>
          </a:stretch>
        </p:blipFill>
        <p:spPr>
          <a:xfrm rot="1240885">
            <a:off x="6462022" y="8987244"/>
            <a:ext cx="2601199" cy="2896071"/>
          </a:xfrm>
          <a:prstGeom prst="rect">
            <a:avLst/>
          </a:prstGeom>
        </p:spPr>
      </p:pic>
      <p:pic>
        <p:nvPicPr>
          <p:cNvPr id="16" name="Picture 16"/>
          <p:cNvPicPr>
            <a:picLocks noChangeAspect="1"/>
          </p:cNvPicPr>
          <p:nvPr/>
        </p:nvPicPr>
        <p:blipFill>
          <a:blip r:embed="rId6"/>
          <a:srcRect/>
          <a:stretch>
            <a:fillRect/>
          </a:stretch>
        </p:blipFill>
        <p:spPr>
          <a:xfrm rot="-5469238">
            <a:off x="8766664" y="8851794"/>
            <a:ext cx="1448298" cy="2243843"/>
          </a:xfrm>
          <a:prstGeom prst="rect">
            <a:avLst/>
          </a:prstGeom>
        </p:spPr>
      </p:pic>
      <p:pic>
        <p:nvPicPr>
          <p:cNvPr id="17" name="Picture 17"/>
          <p:cNvPicPr>
            <a:picLocks noChangeAspect="1"/>
          </p:cNvPicPr>
          <p:nvPr/>
        </p:nvPicPr>
        <p:blipFill>
          <a:blip r:embed="rId7"/>
          <a:srcRect/>
          <a:stretch>
            <a:fillRect/>
          </a:stretch>
        </p:blipFill>
        <p:spPr>
          <a:xfrm>
            <a:off x="1083187" y="2361654"/>
            <a:ext cx="820810" cy="805887"/>
          </a:xfrm>
          <a:prstGeom prst="rect">
            <a:avLst/>
          </a:prstGeom>
        </p:spPr>
      </p:pic>
      <p:pic>
        <p:nvPicPr>
          <p:cNvPr id="4"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23866" y="7849640"/>
            <a:ext cx="2124075" cy="2124075"/>
          </a:xfrm>
          <a:prstGeom prst="rect">
            <a:avLst/>
          </a:prstGeom>
        </p:spPr>
      </p:pic>
      <p:sp>
        <p:nvSpPr>
          <p:cNvPr id="5" name="Dikdörtgen 4"/>
          <p:cNvSpPr/>
          <p:nvPr/>
        </p:nvSpPr>
        <p:spPr>
          <a:xfrm>
            <a:off x="2951312" y="2916687"/>
            <a:ext cx="10764688" cy="6124754"/>
          </a:xfrm>
          <a:prstGeom prst="rect">
            <a:avLst/>
          </a:prstGeom>
        </p:spPr>
        <p:txBody>
          <a:bodyPr wrap="square">
            <a:spAutoFit/>
          </a:bodyPr>
          <a:lstStyle/>
          <a:p>
            <a:r>
              <a:rPr lang="tr-TR" sz="2800" dirty="0"/>
              <a:t>Bu stile sahip kişiler özel yaşamlarında genellikle düzenli olup, karışıklık ve dağınıklıktan rahatsız olurlar. </a:t>
            </a:r>
            <a:endParaRPr lang="tr-TR" sz="2800" dirty="0" smtClean="0"/>
          </a:p>
          <a:p>
            <a:endParaRPr lang="tr-TR" sz="2800" dirty="0"/>
          </a:p>
          <a:p>
            <a:r>
              <a:rPr lang="tr-TR" sz="2800" dirty="0"/>
              <a:t>Dağınık bir masada çalışmakta zorlanırlar. Önce masayı kendilerine göre düzenlerler, daha sonra çalışmaya başlarlar</a:t>
            </a:r>
            <a:r>
              <a:rPr lang="tr-TR" sz="2800" dirty="0" smtClean="0"/>
              <a:t>.</a:t>
            </a:r>
          </a:p>
          <a:p>
            <a:endParaRPr lang="tr-TR" sz="2800" dirty="0"/>
          </a:p>
          <a:p>
            <a:r>
              <a:rPr lang="tr-TR" sz="2800" dirty="0"/>
              <a:t> Kalem, silgi gibi araçlar için masada kendilerine göre yerler belirler ve bu araç gereçleri hep aynı yerlerde </a:t>
            </a:r>
            <a:r>
              <a:rPr lang="tr-TR" sz="2800" dirty="0" err="1"/>
              <a:t>yerlerde</a:t>
            </a:r>
            <a:r>
              <a:rPr lang="tr-TR" sz="2800" dirty="0"/>
              <a:t> tutarlar</a:t>
            </a:r>
            <a:r>
              <a:rPr lang="tr-TR" sz="2800" dirty="0" smtClean="0"/>
              <a:t>.</a:t>
            </a:r>
          </a:p>
          <a:p>
            <a:endParaRPr lang="tr-TR" sz="2800" dirty="0"/>
          </a:p>
          <a:p>
            <a:r>
              <a:rPr lang="tr-TR" sz="2800" dirty="0"/>
              <a:t>Düz anlatım dediğimiz, okullarda öğretmenin ya da bir öğrencinin dersi anlatması yönteminden yeterince yararlanamayabilirler. Tam olarak anlamaları için dersin mutlaka görsel malzemeler ile desteklenmesi gerekir. Harita, poster, şema, grafik gibi görsel araçlardan kolay öğrenirler ve bu araçlardan öğrendiklerini kolay hatırlarlar.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63858" y="1943772"/>
            <a:ext cx="2667855" cy="2468979"/>
          </a:xfrm>
          <a:prstGeom prst="rect">
            <a:avLst/>
          </a:prstGeom>
        </p:spPr>
      </p:pic>
      <p:sp>
        <p:nvSpPr>
          <p:cNvPr id="6" name="TextBox 6"/>
          <p:cNvSpPr txBox="1"/>
          <p:nvPr/>
        </p:nvSpPr>
        <p:spPr>
          <a:xfrm>
            <a:off x="2807296" y="2916688"/>
            <a:ext cx="12694686" cy="5318379"/>
          </a:xfrm>
          <a:prstGeom prst="rect">
            <a:avLst/>
          </a:prstGeom>
        </p:spPr>
        <p:txBody>
          <a:bodyPr wrap="square" lIns="0" tIns="0" rIns="0" bIns="0" rtlCol="0" anchor="t">
            <a:spAutoFit/>
          </a:bodyPr>
          <a:lstStyle/>
          <a:p>
            <a:pPr marL="320040" indent="-320040">
              <a:lnSpc>
                <a:spcPct val="120000"/>
              </a:lnSpc>
              <a:buBlip>
                <a:blip r:embed="rId3"/>
              </a:buBlip>
              <a:defRPr/>
            </a:pPr>
            <a:r>
              <a:rPr lang="tr-TR" sz="3200" dirty="0">
                <a:cs typeface="Times New Roman" pitchFamily="18" charset="0"/>
              </a:rPr>
              <a:t>Öğrendikleri konuları gözlerinin önüne getirerek hatırlamaya çalışırlar. </a:t>
            </a:r>
          </a:p>
          <a:p>
            <a:pPr marL="320040" indent="-320040">
              <a:lnSpc>
                <a:spcPct val="120000"/>
              </a:lnSpc>
              <a:buBlip>
                <a:blip r:embed="rId3"/>
              </a:buBlip>
              <a:defRPr/>
            </a:pPr>
            <a:r>
              <a:rPr lang="tr-TR" sz="3200" dirty="0">
                <a:cs typeface="Times New Roman" pitchFamily="18" charset="0"/>
              </a:rPr>
              <a:t>Sözlü talimatları takip etmekte zorlanabilirler. Talimatlar ne kadar uzun olursa o kadar güçlük çekerler. O nedenle talimatların bir yere yazılmasını tercih ederler. Talimatların sistemli ve basamaklı olması onları rahatlatır. Özellikle numaralandırılması önemlidir. </a:t>
            </a:r>
          </a:p>
          <a:p>
            <a:pPr marL="320040" indent="-320040">
              <a:lnSpc>
                <a:spcPct val="120000"/>
              </a:lnSpc>
              <a:buBlip>
                <a:blip r:embed="rId3"/>
              </a:buBlip>
              <a:defRPr/>
            </a:pPr>
            <a:r>
              <a:rPr lang="tr-TR" sz="3200" dirty="0">
                <a:cs typeface="Times New Roman" pitchFamily="18" charset="0"/>
              </a:rPr>
              <a:t>Görsel stile sahip bir kişiye bir şeyi koltukta oturarak anlatmak yerine masa başında çizerek anlatmak daha yararlıdır. İstediğiniz bir şeyi kağıda yazıp ellerine vermeniz, söylemenizden daha iyi olabilir.</a:t>
            </a:r>
          </a:p>
          <a:p>
            <a:pPr marL="320040" indent="-320040">
              <a:lnSpc>
                <a:spcPct val="120000"/>
              </a:lnSpc>
              <a:defRPr/>
            </a:pPr>
            <a:endParaRPr lang="tr-TR" sz="3200" dirty="0" smtClean="0">
              <a:cs typeface="Times New Roman" pitchFamily="18" charset="0"/>
            </a:endParaRPr>
          </a:p>
        </p:txBody>
      </p:sp>
      <p:pic>
        <p:nvPicPr>
          <p:cNvPr id="13" name="Picture 13"/>
          <p:cNvPicPr>
            <a:picLocks noChangeAspect="1"/>
          </p:cNvPicPr>
          <p:nvPr/>
        </p:nvPicPr>
        <p:blipFill>
          <a:blip r:embed="rId4"/>
          <a:srcRect/>
          <a:stretch>
            <a:fillRect/>
          </a:stretch>
        </p:blipFill>
        <p:spPr>
          <a:xfrm>
            <a:off x="15123866" y="-2225445"/>
            <a:ext cx="4618570" cy="5142132"/>
          </a:xfrm>
          <a:prstGeom prst="rect">
            <a:avLst/>
          </a:prstGeom>
        </p:spPr>
      </p:pic>
      <p:pic>
        <p:nvPicPr>
          <p:cNvPr id="14" name="Picture 14"/>
          <p:cNvPicPr>
            <a:picLocks noChangeAspect="1"/>
          </p:cNvPicPr>
          <p:nvPr/>
        </p:nvPicPr>
        <p:blipFill>
          <a:blip r:embed="rId5"/>
          <a:srcRect/>
          <a:stretch>
            <a:fillRect/>
          </a:stretch>
        </p:blipFill>
        <p:spPr>
          <a:xfrm>
            <a:off x="16859653" y="610818"/>
            <a:ext cx="799294" cy="835764"/>
          </a:xfrm>
          <a:prstGeom prst="rect">
            <a:avLst/>
          </a:prstGeom>
        </p:spPr>
      </p:pic>
      <p:pic>
        <p:nvPicPr>
          <p:cNvPr id="15" name="Picture 15"/>
          <p:cNvPicPr>
            <a:picLocks noChangeAspect="1"/>
          </p:cNvPicPr>
          <p:nvPr/>
        </p:nvPicPr>
        <p:blipFill>
          <a:blip r:embed="rId6"/>
          <a:srcRect/>
          <a:stretch>
            <a:fillRect/>
          </a:stretch>
        </p:blipFill>
        <p:spPr>
          <a:xfrm rot="1240885">
            <a:off x="6462022" y="8987244"/>
            <a:ext cx="2601199" cy="2896071"/>
          </a:xfrm>
          <a:prstGeom prst="rect">
            <a:avLst/>
          </a:prstGeom>
        </p:spPr>
      </p:pic>
      <p:pic>
        <p:nvPicPr>
          <p:cNvPr id="16" name="Picture 16"/>
          <p:cNvPicPr>
            <a:picLocks noChangeAspect="1"/>
          </p:cNvPicPr>
          <p:nvPr/>
        </p:nvPicPr>
        <p:blipFill>
          <a:blip r:embed="rId7"/>
          <a:srcRect/>
          <a:stretch>
            <a:fillRect/>
          </a:stretch>
        </p:blipFill>
        <p:spPr>
          <a:xfrm rot="-5469238">
            <a:off x="8766664" y="8851794"/>
            <a:ext cx="1448298" cy="2243843"/>
          </a:xfrm>
          <a:prstGeom prst="rect">
            <a:avLst/>
          </a:prstGeom>
        </p:spPr>
      </p:pic>
      <p:pic>
        <p:nvPicPr>
          <p:cNvPr id="17" name="Picture 17"/>
          <p:cNvPicPr>
            <a:picLocks noChangeAspect="1"/>
          </p:cNvPicPr>
          <p:nvPr/>
        </p:nvPicPr>
        <p:blipFill>
          <a:blip r:embed="rId8"/>
          <a:srcRect/>
          <a:stretch>
            <a:fillRect/>
          </a:stretch>
        </p:blipFill>
        <p:spPr>
          <a:xfrm>
            <a:off x="1083187" y="2361654"/>
            <a:ext cx="820810" cy="805887"/>
          </a:xfrm>
          <a:prstGeom prst="rect">
            <a:avLst/>
          </a:prstGeom>
        </p:spPr>
      </p:pic>
      <p:pic>
        <p:nvPicPr>
          <p:cNvPr id="12" name="Picture 16"/>
          <p:cNvPicPr>
            <a:picLocks noChangeAspect="1"/>
          </p:cNvPicPr>
          <p:nvPr/>
        </p:nvPicPr>
        <p:blipFill>
          <a:blip r:embed="rId9"/>
          <a:srcRect/>
          <a:stretch>
            <a:fillRect/>
          </a:stretch>
        </p:blipFill>
        <p:spPr>
          <a:xfrm rot="-10710977">
            <a:off x="6651002" y="40278"/>
            <a:ext cx="3119064" cy="606800"/>
          </a:xfrm>
          <a:prstGeom prst="rect">
            <a:avLst/>
          </a:prstGeom>
        </p:spPr>
      </p:pic>
      <p:pic>
        <p:nvPicPr>
          <p:cNvPr id="4" name="Resim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16810" y="7849640"/>
            <a:ext cx="2124075" cy="21240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a:off x="5933972" y="1049741"/>
            <a:ext cx="1062558" cy="1337316"/>
          </a:xfrm>
          <a:prstGeom prst="rect">
            <a:avLst/>
          </a:prstGeom>
        </p:spPr>
      </p:pic>
      <p:pic>
        <p:nvPicPr>
          <p:cNvPr id="12" name="Picture 12"/>
          <p:cNvPicPr>
            <a:picLocks noChangeAspect="1"/>
          </p:cNvPicPr>
          <p:nvPr/>
        </p:nvPicPr>
        <p:blipFill>
          <a:blip r:embed="rId3"/>
          <a:srcRect/>
          <a:stretch>
            <a:fillRect/>
          </a:stretch>
        </p:blipFill>
        <p:spPr>
          <a:xfrm>
            <a:off x="3471222" y="-1537881"/>
            <a:ext cx="3525309" cy="3924939"/>
          </a:xfrm>
          <a:prstGeom prst="rect">
            <a:avLst/>
          </a:prstGeom>
        </p:spPr>
      </p:pic>
      <p:pic>
        <p:nvPicPr>
          <p:cNvPr id="13" name="Picture 13"/>
          <p:cNvPicPr>
            <a:picLocks noChangeAspect="1"/>
          </p:cNvPicPr>
          <p:nvPr/>
        </p:nvPicPr>
        <p:blipFill>
          <a:blip r:embed="rId4"/>
          <a:srcRect/>
          <a:stretch>
            <a:fillRect/>
          </a:stretch>
        </p:blipFill>
        <p:spPr>
          <a:xfrm>
            <a:off x="6167613" y="8307658"/>
            <a:ext cx="1618741" cy="950642"/>
          </a:xfrm>
          <a:prstGeom prst="rect">
            <a:avLst/>
          </a:prstGeom>
        </p:spPr>
      </p:pic>
      <p:pic>
        <p:nvPicPr>
          <p:cNvPr id="14" name="Picture 14"/>
          <p:cNvPicPr>
            <a:picLocks noChangeAspect="1"/>
          </p:cNvPicPr>
          <p:nvPr/>
        </p:nvPicPr>
        <p:blipFill>
          <a:blip r:embed="rId5"/>
          <a:srcRect/>
          <a:stretch>
            <a:fillRect/>
          </a:stretch>
        </p:blipFill>
        <p:spPr>
          <a:xfrm>
            <a:off x="5933972" y="8504858"/>
            <a:ext cx="832041" cy="334329"/>
          </a:xfrm>
          <a:prstGeom prst="rect">
            <a:avLst/>
          </a:prstGeom>
        </p:spPr>
      </p:pic>
      <p:pic>
        <p:nvPicPr>
          <p:cNvPr id="18" name="Picture 14"/>
          <p:cNvPicPr>
            <a:picLocks noChangeAspect="1"/>
          </p:cNvPicPr>
          <p:nvPr/>
        </p:nvPicPr>
        <p:blipFill>
          <a:blip r:embed="rId6"/>
          <a:srcRect/>
          <a:stretch>
            <a:fillRect/>
          </a:stretch>
        </p:blipFill>
        <p:spPr>
          <a:xfrm>
            <a:off x="15001916" y="571468"/>
            <a:ext cx="2153299" cy="1992781"/>
          </a:xfrm>
          <a:prstGeom prst="rect">
            <a:avLst/>
          </a:prstGeom>
        </p:spPr>
      </p:pic>
      <p:pic>
        <p:nvPicPr>
          <p:cNvPr id="19" name="Picture 15"/>
          <p:cNvPicPr>
            <a:picLocks noChangeAspect="1"/>
          </p:cNvPicPr>
          <p:nvPr/>
        </p:nvPicPr>
        <p:blipFill>
          <a:blip r:embed="rId7"/>
          <a:srcRect/>
          <a:stretch>
            <a:fillRect/>
          </a:stretch>
        </p:blipFill>
        <p:spPr>
          <a:xfrm>
            <a:off x="15001916" y="1071534"/>
            <a:ext cx="924706" cy="966898"/>
          </a:xfrm>
          <a:prstGeom prst="rect">
            <a:avLst/>
          </a:prstGeom>
        </p:spPr>
      </p:pic>
      <p:pic>
        <p:nvPicPr>
          <p:cNvPr id="4"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64680" y="7720941"/>
            <a:ext cx="2124075" cy="2124075"/>
          </a:xfrm>
          <a:prstGeom prst="rect">
            <a:avLst/>
          </a:prstGeom>
        </p:spPr>
      </p:pic>
      <p:sp>
        <p:nvSpPr>
          <p:cNvPr id="5" name="Dikdörtgen 4"/>
          <p:cNvSpPr/>
          <p:nvPr/>
        </p:nvSpPr>
        <p:spPr>
          <a:xfrm>
            <a:off x="4391472" y="3703340"/>
            <a:ext cx="9324528" cy="4401205"/>
          </a:xfrm>
          <a:prstGeom prst="rect">
            <a:avLst/>
          </a:prstGeom>
        </p:spPr>
        <p:txBody>
          <a:bodyPr wrap="square">
            <a:spAutoFit/>
          </a:bodyPr>
          <a:lstStyle/>
          <a:p>
            <a:r>
              <a:rPr lang="tr-TR" sz="2800" dirty="0"/>
              <a:t>Görsel stile sahip öğrencilerin çalışabilecekleri derli toplu, karışık ve kalabalık olmayan bir yere gereksinimleri vardır</a:t>
            </a:r>
            <a:r>
              <a:rPr lang="tr-TR" sz="2800" dirty="0" smtClean="0"/>
              <a:t>.</a:t>
            </a:r>
          </a:p>
          <a:p>
            <a:endParaRPr lang="tr-TR" sz="2800" dirty="0"/>
          </a:p>
          <a:p>
            <a:r>
              <a:rPr lang="tr-TR" sz="2800" dirty="0"/>
              <a:t>Ders kitabında ya da yazılı metinlerdeki resimlerden çalışmak bu öğrenciler için uygundur</a:t>
            </a:r>
            <a:r>
              <a:rPr lang="tr-TR" sz="2800" dirty="0" smtClean="0"/>
              <a:t>.</a:t>
            </a:r>
          </a:p>
          <a:p>
            <a:endParaRPr lang="tr-TR" sz="2800" dirty="0"/>
          </a:p>
          <a:p>
            <a:r>
              <a:rPr lang="tr-TR" sz="2800" dirty="0"/>
              <a:t>Anahtar noktalar için kartlar hazırlamalı. Kartların üzerine resim ve semboller çizmeli. Kart üzerinde çok önemli sözcüklerin üzerinden renkli kalemlerle çizmeli. Kartların az bilgi içermesi, kart resminin belleğe kolay yerleşmesini sağlar.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79286" y="4452476"/>
            <a:ext cx="4499999" cy="4805824"/>
          </a:xfrm>
          <a:prstGeom prst="rect">
            <a:avLst/>
          </a:prstGeom>
        </p:spPr>
      </p:pic>
      <p:pic>
        <p:nvPicPr>
          <p:cNvPr id="11" name="Picture 11"/>
          <p:cNvPicPr>
            <a:picLocks noChangeAspect="1"/>
          </p:cNvPicPr>
          <p:nvPr/>
        </p:nvPicPr>
        <p:blipFill>
          <a:blip r:embed="rId3"/>
          <a:srcRect/>
          <a:stretch>
            <a:fillRect/>
          </a:stretch>
        </p:blipFill>
        <p:spPr>
          <a:xfrm>
            <a:off x="5933972" y="1049741"/>
            <a:ext cx="1062558" cy="1337316"/>
          </a:xfrm>
          <a:prstGeom prst="rect">
            <a:avLst/>
          </a:prstGeom>
        </p:spPr>
      </p:pic>
      <p:pic>
        <p:nvPicPr>
          <p:cNvPr id="12" name="Picture 12"/>
          <p:cNvPicPr>
            <a:picLocks noChangeAspect="1"/>
          </p:cNvPicPr>
          <p:nvPr/>
        </p:nvPicPr>
        <p:blipFill>
          <a:blip r:embed="rId4"/>
          <a:srcRect/>
          <a:stretch>
            <a:fillRect/>
          </a:stretch>
        </p:blipFill>
        <p:spPr>
          <a:xfrm>
            <a:off x="3471222" y="-1537881"/>
            <a:ext cx="3525309" cy="3924939"/>
          </a:xfrm>
          <a:prstGeom prst="rect">
            <a:avLst/>
          </a:prstGeom>
        </p:spPr>
      </p:pic>
      <p:pic>
        <p:nvPicPr>
          <p:cNvPr id="13" name="Picture 13"/>
          <p:cNvPicPr>
            <a:picLocks noChangeAspect="1"/>
          </p:cNvPicPr>
          <p:nvPr/>
        </p:nvPicPr>
        <p:blipFill>
          <a:blip r:embed="rId5"/>
          <a:srcRect/>
          <a:stretch>
            <a:fillRect/>
          </a:stretch>
        </p:blipFill>
        <p:spPr>
          <a:xfrm>
            <a:off x="6167613" y="8307658"/>
            <a:ext cx="1618741" cy="950642"/>
          </a:xfrm>
          <a:prstGeom prst="rect">
            <a:avLst/>
          </a:prstGeom>
        </p:spPr>
      </p:pic>
      <p:pic>
        <p:nvPicPr>
          <p:cNvPr id="14" name="Picture 14"/>
          <p:cNvPicPr>
            <a:picLocks noChangeAspect="1"/>
          </p:cNvPicPr>
          <p:nvPr/>
        </p:nvPicPr>
        <p:blipFill>
          <a:blip r:embed="rId6"/>
          <a:srcRect/>
          <a:stretch>
            <a:fillRect/>
          </a:stretch>
        </p:blipFill>
        <p:spPr>
          <a:xfrm>
            <a:off x="5933972" y="8504858"/>
            <a:ext cx="832041" cy="334329"/>
          </a:xfrm>
          <a:prstGeom prst="rect">
            <a:avLst/>
          </a:prstGeom>
        </p:spPr>
      </p:pic>
      <p:pic>
        <p:nvPicPr>
          <p:cNvPr id="18" name="Picture 14"/>
          <p:cNvPicPr>
            <a:picLocks noChangeAspect="1"/>
          </p:cNvPicPr>
          <p:nvPr/>
        </p:nvPicPr>
        <p:blipFill>
          <a:blip r:embed="rId7"/>
          <a:srcRect/>
          <a:stretch>
            <a:fillRect/>
          </a:stretch>
        </p:blipFill>
        <p:spPr>
          <a:xfrm>
            <a:off x="15001916" y="571468"/>
            <a:ext cx="2153299" cy="1992781"/>
          </a:xfrm>
          <a:prstGeom prst="rect">
            <a:avLst/>
          </a:prstGeom>
        </p:spPr>
      </p:pic>
      <p:pic>
        <p:nvPicPr>
          <p:cNvPr id="19" name="Picture 15"/>
          <p:cNvPicPr>
            <a:picLocks noChangeAspect="1"/>
          </p:cNvPicPr>
          <p:nvPr/>
        </p:nvPicPr>
        <p:blipFill>
          <a:blip r:embed="rId8"/>
          <a:srcRect/>
          <a:stretch>
            <a:fillRect/>
          </a:stretch>
        </p:blipFill>
        <p:spPr>
          <a:xfrm>
            <a:off x="15001916" y="1071534"/>
            <a:ext cx="924706" cy="966898"/>
          </a:xfrm>
          <a:prstGeom prst="rect">
            <a:avLst/>
          </a:prstGeom>
        </p:spPr>
      </p:pic>
      <p:pic>
        <p:nvPicPr>
          <p:cNvPr id="4" name="Resim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64269" y="7720941"/>
            <a:ext cx="2124075" cy="2124075"/>
          </a:xfrm>
          <a:prstGeom prst="rect">
            <a:avLst/>
          </a:prstGeom>
        </p:spPr>
      </p:pic>
      <p:sp>
        <p:nvSpPr>
          <p:cNvPr id="5" name="Dikdörtgen 4"/>
          <p:cNvSpPr/>
          <p:nvPr/>
        </p:nvSpPr>
        <p:spPr>
          <a:xfrm>
            <a:off x="6766013" y="3055268"/>
            <a:ext cx="8235903" cy="3539430"/>
          </a:xfrm>
          <a:prstGeom prst="rect">
            <a:avLst/>
          </a:prstGeom>
        </p:spPr>
        <p:txBody>
          <a:bodyPr wrap="square">
            <a:spAutoFit/>
          </a:bodyPr>
          <a:lstStyle/>
          <a:p>
            <a:r>
              <a:rPr lang="tr-TR" sz="2800" dirty="0"/>
              <a:t> Görsel stile sahip öğrenciler ders anlatımı sırasında eğer not tutmuyorlarsa dersten kolayca uzaklaşacaklardır. </a:t>
            </a:r>
            <a:endParaRPr lang="tr-TR" sz="2800" dirty="0" smtClean="0"/>
          </a:p>
          <a:p>
            <a:endParaRPr lang="tr-TR" sz="2800" dirty="0"/>
          </a:p>
          <a:p>
            <a:r>
              <a:rPr lang="tr-TR" sz="2800" dirty="0"/>
              <a:t>Bu öğrenciler yazılı yönergelere gereksinim duyarlar. Yazarken renkli kalemler kullanmalı, okurken önemli konuların altını renkli kalemler veya fosforlu kalem ile çizmeli. Ders dinlerken mutlaka not almalı. </a:t>
            </a:r>
          </a:p>
        </p:txBody>
      </p:sp>
      <p:pic>
        <p:nvPicPr>
          <p:cNvPr id="7" name="Resim 6"/>
          <p:cNvPicPr>
            <a:picLocks noChangeAspect="1"/>
          </p:cNvPicPr>
          <p:nvPr/>
        </p:nvPicPr>
        <p:blipFill>
          <a:blip r:embed="rId10"/>
          <a:stretch>
            <a:fillRect/>
          </a:stretch>
        </p:blipFill>
        <p:spPr>
          <a:xfrm>
            <a:off x="63113" y="3055268"/>
            <a:ext cx="5759557" cy="3563363"/>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srcRect/>
          <a:stretch>
            <a:fillRect/>
          </a:stretch>
        </p:blipFill>
        <p:spPr>
          <a:xfrm rot="-5331694">
            <a:off x="7932471" y="8946635"/>
            <a:ext cx="1376429" cy="640665"/>
          </a:xfrm>
          <a:prstGeom prst="rect">
            <a:avLst/>
          </a:prstGeom>
        </p:spPr>
      </p:pic>
      <p:sp>
        <p:nvSpPr>
          <p:cNvPr id="2" name="TextBox 2"/>
          <p:cNvSpPr txBox="1"/>
          <p:nvPr/>
        </p:nvSpPr>
        <p:spPr>
          <a:xfrm>
            <a:off x="2928894" y="2143104"/>
            <a:ext cx="11615706" cy="1128514"/>
          </a:xfrm>
          <a:prstGeom prst="rect">
            <a:avLst/>
          </a:prstGeom>
        </p:spPr>
        <p:txBody>
          <a:bodyPr wrap="square" lIns="0" tIns="0" rIns="0" bIns="0" rtlCol="0" anchor="t">
            <a:spAutoFit/>
          </a:bodyPr>
          <a:lstStyle/>
          <a:p>
            <a:pPr algn="ctr">
              <a:lnSpc>
                <a:spcPts val="8800"/>
              </a:lnSpc>
            </a:pPr>
            <a:r>
              <a:rPr lang="tr-TR" sz="8000" dirty="0" smtClean="0">
                <a:solidFill>
                  <a:srgbClr val="193C36"/>
                </a:solidFill>
                <a:latin typeface="Overpass Light Bold" charset="0"/>
                <a:cs typeface="Overpass Light Bold" charset="0"/>
              </a:rPr>
              <a:t>İŞİTSELÖĞRENME STİLİ</a:t>
            </a:r>
            <a:endParaRPr lang="en-US" sz="8000" dirty="0">
              <a:solidFill>
                <a:srgbClr val="193C36"/>
              </a:solidFill>
              <a:latin typeface="Overpass Light Bold" charset="0"/>
              <a:cs typeface="Overpass Light Bold" charset="0"/>
            </a:endParaRPr>
          </a:p>
        </p:txBody>
      </p:sp>
      <p:pic>
        <p:nvPicPr>
          <p:cNvPr id="8" name="Picture 8"/>
          <p:cNvPicPr>
            <a:picLocks noChangeAspect="1"/>
          </p:cNvPicPr>
          <p:nvPr/>
        </p:nvPicPr>
        <p:blipFill>
          <a:blip r:embed="rId3"/>
          <a:srcRect/>
          <a:stretch>
            <a:fillRect/>
          </a:stretch>
        </p:blipFill>
        <p:spPr>
          <a:xfrm>
            <a:off x="16216362" y="857220"/>
            <a:ext cx="861046" cy="1570142"/>
          </a:xfrm>
          <a:prstGeom prst="rect">
            <a:avLst/>
          </a:prstGeom>
        </p:spPr>
      </p:pic>
      <p:pic>
        <p:nvPicPr>
          <p:cNvPr id="9" name="Picture 9"/>
          <p:cNvPicPr>
            <a:picLocks noChangeAspect="1"/>
          </p:cNvPicPr>
          <p:nvPr/>
        </p:nvPicPr>
        <p:blipFill>
          <a:blip r:embed="rId4"/>
          <a:srcRect/>
          <a:stretch>
            <a:fillRect/>
          </a:stretch>
        </p:blipFill>
        <p:spPr>
          <a:xfrm>
            <a:off x="714316" y="6215070"/>
            <a:ext cx="729502" cy="1388326"/>
          </a:xfrm>
          <a:prstGeom prst="rect">
            <a:avLst/>
          </a:prstGeom>
        </p:spPr>
      </p:pic>
      <p:pic>
        <p:nvPicPr>
          <p:cNvPr id="11" name="Picture 11"/>
          <p:cNvPicPr>
            <a:picLocks noChangeAspect="1"/>
          </p:cNvPicPr>
          <p:nvPr/>
        </p:nvPicPr>
        <p:blipFill>
          <a:blip r:embed="rId5"/>
          <a:srcRect/>
          <a:stretch>
            <a:fillRect/>
          </a:stretch>
        </p:blipFill>
        <p:spPr>
          <a:xfrm>
            <a:off x="857192" y="3571864"/>
            <a:ext cx="938738" cy="947351"/>
          </a:xfrm>
          <a:prstGeom prst="rect">
            <a:avLst/>
          </a:prstGeom>
        </p:spPr>
      </p:pic>
      <p:pic>
        <p:nvPicPr>
          <p:cNvPr id="12" name="Picture 12"/>
          <p:cNvPicPr>
            <a:picLocks noChangeAspect="1"/>
          </p:cNvPicPr>
          <p:nvPr/>
        </p:nvPicPr>
        <p:blipFill>
          <a:blip r:embed="rId6"/>
          <a:srcRect/>
          <a:stretch>
            <a:fillRect/>
          </a:stretch>
        </p:blipFill>
        <p:spPr>
          <a:xfrm>
            <a:off x="8858248" y="357154"/>
            <a:ext cx="1131256" cy="1198826"/>
          </a:xfrm>
          <a:prstGeom prst="rect">
            <a:avLst/>
          </a:prstGeom>
        </p:spPr>
      </p:pic>
      <p:pic>
        <p:nvPicPr>
          <p:cNvPr id="13" name="Picture 13"/>
          <p:cNvPicPr>
            <a:picLocks noChangeAspect="1"/>
          </p:cNvPicPr>
          <p:nvPr/>
        </p:nvPicPr>
        <p:blipFill>
          <a:blip r:embed="rId7"/>
          <a:srcRect/>
          <a:stretch>
            <a:fillRect/>
          </a:stretch>
        </p:blipFill>
        <p:spPr>
          <a:xfrm>
            <a:off x="-1989895" y="-1745815"/>
            <a:ext cx="4781008" cy="4424606"/>
          </a:xfrm>
          <a:prstGeom prst="rect">
            <a:avLst/>
          </a:prstGeom>
        </p:spPr>
      </p:pic>
      <p:pic>
        <p:nvPicPr>
          <p:cNvPr id="14" name="Picture 14"/>
          <p:cNvPicPr>
            <a:picLocks noChangeAspect="1"/>
          </p:cNvPicPr>
          <p:nvPr/>
        </p:nvPicPr>
        <p:blipFill>
          <a:blip r:embed="rId8"/>
          <a:srcRect/>
          <a:stretch>
            <a:fillRect/>
          </a:stretch>
        </p:blipFill>
        <p:spPr>
          <a:xfrm>
            <a:off x="1587656" y="1266800"/>
            <a:ext cx="1020006" cy="1066546"/>
          </a:xfrm>
          <a:prstGeom prst="rect">
            <a:avLst/>
          </a:prstGeom>
        </p:spPr>
      </p:pic>
      <p:pic>
        <p:nvPicPr>
          <p:cNvPr id="15" name="Picture 15"/>
          <p:cNvPicPr>
            <a:picLocks noChangeAspect="1"/>
          </p:cNvPicPr>
          <p:nvPr/>
        </p:nvPicPr>
        <p:blipFill>
          <a:blip r:embed="rId9"/>
          <a:srcRect/>
          <a:stretch>
            <a:fillRect/>
          </a:stretch>
        </p:blipFill>
        <p:spPr>
          <a:xfrm>
            <a:off x="10929950" y="9519928"/>
            <a:ext cx="3942892" cy="767072"/>
          </a:xfrm>
          <a:prstGeom prst="rect">
            <a:avLst/>
          </a:prstGeom>
        </p:spPr>
      </p:pic>
      <p:pic>
        <p:nvPicPr>
          <p:cNvPr id="18" name="Picture 12"/>
          <p:cNvPicPr>
            <a:picLocks noChangeAspect="1"/>
          </p:cNvPicPr>
          <p:nvPr/>
        </p:nvPicPr>
        <p:blipFill>
          <a:blip r:embed="rId6"/>
          <a:srcRect/>
          <a:stretch>
            <a:fillRect/>
          </a:stretch>
        </p:blipFill>
        <p:spPr>
          <a:xfrm>
            <a:off x="4214778" y="8572524"/>
            <a:ext cx="1131256" cy="1198826"/>
          </a:xfrm>
          <a:prstGeom prst="rect">
            <a:avLst/>
          </a:prstGeom>
        </p:spPr>
      </p:pic>
      <p:pic>
        <p:nvPicPr>
          <p:cNvPr id="3" name="Resim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97200" y="7726314"/>
            <a:ext cx="2124075" cy="2124075"/>
          </a:xfrm>
          <a:prstGeom prst="rect">
            <a:avLst/>
          </a:prstGeom>
        </p:spPr>
      </p:pic>
      <p:pic>
        <p:nvPicPr>
          <p:cNvPr id="4" name="Resim 3"/>
          <p:cNvPicPr>
            <a:picLocks noChangeAspect="1"/>
          </p:cNvPicPr>
          <p:nvPr/>
        </p:nvPicPr>
        <p:blipFill>
          <a:blip r:embed="rId11"/>
          <a:stretch>
            <a:fillRect/>
          </a:stretch>
        </p:blipFill>
        <p:spPr>
          <a:xfrm>
            <a:off x="13695528" y="3271618"/>
            <a:ext cx="4102964" cy="4102964"/>
          </a:xfrm>
          <a:prstGeom prst="rect">
            <a:avLst/>
          </a:prstGeom>
        </p:spPr>
      </p:pic>
      <p:sp>
        <p:nvSpPr>
          <p:cNvPr id="5" name="Dikdörtgen 4"/>
          <p:cNvSpPr/>
          <p:nvPr/>
        </p:nvSpPr>
        <p:spPr>
          <a:xfrm>
            <a:off x="1933711" y="3265915"/>
            <a:ext cx="11409705" cy="5693866"/>
          </a:xfrm>
          <a:prstGeom prst="rect">
            <a:avLst/>
          </a:prstGeom>
        </p:spPr>
        <p:txBody>
          <a:bodyPr wrap="square">
            <a:spAutoFit/>
          </a:bodyPr>
          <a:lstStyle/>
          <a:p>
            <a:r>
              <a:rPr lang="tr-TR" sz="2800" dirty="0"/>
              <a:t>Ses ve müziğe duyarlıdırlar. Sohbet etmeyi, birileri ile çalışmayı severler. </a:t>
            </a:r>
            <a:endParaRPr lang="tr-TR" sz="2800" dirty="0" smtClean="0"/>
          </a:p>
          <a:p>
            <a:endParaRPr lang="tr-TR" sz="2800" dirty="0" smtClean="0"/>
          </a:p>
          <a:p>
            <a:r>
              <a:rPr lang="tr-TR" sz="2800" dirty="0" smtClean="0"/>
              <a:t>Genellikle </a:t>
            </a:r>
            <a:r>
              <a:rPr lang="tr-TR" sz="2800" dirty="0"/>
              <a:t>ahenkli ve güzel konuşurlar. Yabancı dil öğreniminde (Konuşma ve dinleme becerilerinde) başarılıdırlar</a:t>
            </a:r>
            <a:r>
              <a:rPr lang="tr-TR" sz="2800" dirty="0" smtClean="0"/>
              <a:t>.</a:t>
            </a:r>
          </a:p>
          <a:p>
            <a:endParaRPr lang="tr-TR" sz="2800" dirty="0"/>
          </a:p>
          <a:p>
            <a:r>
              <a:rPr lang="tr-TR" sz="2800" dirty="0"/>
              <a:t> Hatırlamak istediklerini, birisi kendilerine anlatıyor ya da söylüyormuş gibi işiterek hatırlarlar. </a:t>
            </a:r>
            <a:endParaRPr lang="tr-TR" sz="2800" dirty="0" smtClean="0"/>
          </a:p>
          <a:p>
            <a:endParaRPr lang="tr-TR" sz="2800" dirty="0"/>
          </a:p>
          <a:p>
            <a:r>
              <a:rPr lang="tr-TR" sz="2800" dirty="0"/>
              <a:t>Göz ile okuma esnasında hiçbir şey anlamayabilirler; o nedenle en azından kendi kulağının duyabileceği bir ses ile okumalarına izin verilmelidir. </a:t>
            </a:r>
            <a:endParaRPr lang="tr-TR" sz="2800" dirty="0" smtClean="0"/>
          </a:p>
          <a:p>
            <a:endParaRPr lang="tr-TR" sz="2800" dirty="0"/>
          </a:p>
          <a:p>
            <a:r>
              <a:rPr lang="tr-TR" sz="2800" dirty="0"/>
              <a:t>İşittiklerini daha iyi anlarlar. Daha çok konuşarak, tartışarak öğrenirler. Bilgi alırken dinlemeyi, okumaya tercih ederler.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Öğrenme Stilleri - Lise - Öğretmen</Template>
  <TotalTime>72</TotalTime>
  <Words>916</Words>
  <Application>Microsoft Office PowerPoint</Application>
  <PresentationFormat>Özel</PresentationFormat>
  <Paragraphs>104</Paragraphs>
  <Slides>18</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Footlight MT Light</vt:lpstr>
      <vt:lpstr>Overpass Light</vt:lpstr>
      <vt:lpstr>Calibri</vt:lpstr>
      <vt:lpstr>Forum</vt:lpstr>
      <vt:lpstr>Times New Roman</vt:lpstr>
      <vt:lpstr>Arial</vt:lpstr>
      <vt:lpstr>Overpass Light Bold</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12</cp:revision>
  <dcterms:created xsi:type="dcterms:W3CDTF">2021-10-12T07:19:03Z</dcterms:created>
  <dcterms:modified xsi:type="dcterms:W3CDTF">2021-10-14T07:57:30Z</dcterms:modified>
  <dc:identifier>DAELDWsmElU</dc:identifier>
</cp:coreProperties>
</file>