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72" r:id="rId6"/>
    <p:sldId id="260" r:id="rId7"/>
    <p:sldId id="270" r:id="rId8"/>
    <p:sldId id="269" r:id="rId9"/>
    <p:sldId id="261" r:id="rId10"/>
    <p:sldId id="262" r:id="rId11"/>
    <p:sldId id="263" r:id="rId12"/>
    <p:sldId id="264" r:id="rId13"/>
    <p:sldId id="265" r:id="rId14"/>
    <p:sldId id="266" r:id="rId15"/>
    <p:sldId id="267" r:id="rId16"/>
    <p:sldId id="273" r:id="rId17"/>
    <p:sldId id="268" r:id="rId18"/>
    <p:sldId id="27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4" d="100"/>
          <a:sy n="114" d="100"/>
        </p:scale>
        <p:origin x="43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725065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21320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25326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FC4704C-3093-498B-B32C-BB24C8DD20A3}"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4844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FC4704C-3093-498B-B32C-BB24C8DD20A3}" type="datetimeFigureOut">
              <a:rPr lang="tr-TR" smtClean="0"/>
              <a:t>14.10.2021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94241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FC4704C-3093-498B-B32C-BB24C8DD20A3}" type="datetimeFigureOut">
              <a:rPr lang="tr-TR" smtClean="0"/>
              <a:t>14.10.2021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2370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FC4704C-3093-498B-B32C-BB24C8DD20A3}" type="datetimeFigureOut">
              <a:rPr lang="tr-TR" smtClean="0"/>
              <a:t>14.10.2021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34420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FC4704C-3093-498B-B32C-BB24C8DD20A3}" type="datetimeFigureOut">
              <a:rPr lang="tr-TR" smtClean="0"/>
              <a:t>14.10.2021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27162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FC4704C-3093-498B-B32C-BB24C8DD20A3}" type="datetimeFigureOut">
              <a:rPr lang="tr-TR" smtClean="0"/>
              <a:t>14.10.2021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183164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FC4704C-3093-498B-B32C-BB24C8DD20A3}" type="datetimeFigureOut">
              <a:rPr lang="tr-TR" smtClean="0"/>
              <a:t>14.10.2021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214171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FC4704C-3093-498B-B32C-BB24C8DD20A3}" type="datetimeFigureOut">
              <a:rPr lang="tr-TR" smtClean="0"/>
              <a:t>14.10.2021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00AE55-2E76-4BF3-B551-86770727788F}" type="slidenum">
              <a:rPr lang="tr-TR" smtClean="0"/>
              <a:t>‹#›</a:t>
            </a:fld>
            <a:endParaRPr lang="tr-TR"/>
          </a:p>
        </p:txBody>
      </p:sp>
    </p:spTree>
    <p:extLst>
      <p:ext uri="{BB962C8B-B14F-4D97-AF65-F5344CB8AC3E}">
        <p14:creationId xmlns:p14="http://schemas.microsoft.com/office/powerpoint/2010/main" val="3197029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4704C-3093-498B-B32C-BB24C8DD20A3}" type="datetimeFigureOut">
              <a:rPr lang="tr-TR" smtClean="0"/>
              <a:t>14.10.2021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AE55-2E76-4BF3-B551-86770727788F}" type="slidenum">
              <a:rPr lang="tr-TR" smtClean="0"/>
              <a:t>‹#›</a:t>
            </a:fld>
            <a:endParaRPr lang="tr-TR"/>
          </a:p>
        </p:txBody>
      </p:sp>
    </p:spTree>
    <p:extLst>
      <p:ext uri="{BB962C8B-B14F-4D97-AF65-F5344CB8AC3E}">
        <p14:creationId xmlns:p14="http://schemas.microsoft.com/office/powerpoint/2010/main" val="3659057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44384"/>
            <a:ext cx="9144000" cy="2241427"/>
          </a:xfrm>
        </p:spPr>
        <p:txBody>
          <a:bodyPr/>
          <a:lstStyle/>
          <a:p>
            <a:r>
              <a:rPr lang="tr-TR" dirty="0" smtClean="0"/>
              <a:t>SINAV </a:t>
            </a:r>
            <a:r>
              <a:rPr lang="tr-TR" dirty="0"/>
              <a:t>KAYGISI</a:t>
            </a:r>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056884"/>
            <a:ext cx="9143999" cy="3165785"/>
          </a:xfrm>
          <a:prstGeom prst="rect">
            <a:avLst/>
          </a:prstGeom>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5678" y="653143"/>
            <a:ext cx="2015537" cy="2137558"/>
          </a:xfrm>
          <a:prstGeom prst="rect">
            <a:avLst/>
          </a:prstGeom>
        </p:spPr>
      </p:pic>
    </p:spTree>
    <p:extLst>
      <p:ext uri="{BB962C8B-B14F-4D97-AF65-F5344CB8AC3E}">
        <p14:creationId xmlns:p14="http://schemas.microsoft.com/office/powerpoint/2010/main" val="235234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Sınav Kaygısının etkileri nelerdir?</a:t>
            </a:r>
            <a:endParaRPr lang="tr-TR" dirty="0"/>
          </a:p>
        </p:txBody>
      </p:sp>
      <p:sp>
        <p:nvSpPr>
          <p:cNvPr id="3" name="İçerik Yer Tutucusu 2"/>
          <p:cNvSpPr>
            <a:spLocks noGrp="1"/>
          </p:cNvSpPr>
          <p:nvPr>
            <p:ph idx="1"/>
          </p:nvPr>
        </p:nvSpPr>
        <p:spPr/>
        <p:txBody>
          <a:bodyPr>
            <a:normAutofit/>
          </a:bodyPr>
          <a:lstStyle/>
          <a:p>
            <a:pPr marL="0" indent="0">
              <a:buNone/>
            </a:pPr>
            <a:r>
              <a:rPr lang="tr-TR" sz="3200" b="1" dirty="0"/>
              <a:t/>
            </a:r>
            <a:br>
              <a:rPr lang="tr-TR" sz="3200" b="1" dirty="0"/>
            </a:br>
            <a:r>
              <a:rPr lang="tr-TR" sz="3200" dirty="0"/>
              <a:t>Öğrenilenleri aktaramama, okuduğunu anlamama, düşünceleri organize etmede zorluk, dikkatte azalma, sınavın içeriğine değil kendisine odaklanma, zihinsel becerilerde zayıflama , enerji azlığı, fiziksel rahatsızlıklar sınav kaygısının başlıca etkileridir. Sınav kaygısı gerçek dışı beklenti ve yorumlar içerdiğinden yanıltıcıdır. Öğrenciyi farkında olmadan kendi davranışını denetleyemez hale getirir…</a:t>
            </a:r>
          </a:p>
          <a:p>
            <a:endParaRPr lang="tr-TR" sz="3200" dirty="0"/>
          </a:p>
        </p:txBody>
      </p:sp>
    </p:spTree>
    <p:extLst>
      <p:ext uri="{BB962C8B-B14F-4D97-AF65-F5344CB8AC3E}">
        <p14:creationId xmlns:p14="http://schemas.microsoft.com/office/powerpoint/2010/main" val="1456203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Sınav Kaygısı neden oluşur ?</a:t>
            </a:r>
            <a:endParaRPr lang="tr-TR" dirty="0"/>
          </a:p>
        </p:txBody>
      </p:sp>
      <p:sp>
        <p:nvSpPr>
          <p:cNvPr id="3" name="İçerik Yer Tutucusu 2"/>
          <p:cNvSpPr>
            <a:spLocks noGrp="1"/>
          </p:cNvSpPr>
          <p:nvPr>
            <p:ph idx="1"/>
          </p:nvPr>
        </p:nvSpPr>
        <p:spPr/>
        <p:txBody>
          <a:bodyPr/>
          <a:lstStyle/>
          <a:p>
            <a:pPr marL="0" indent="0">
              <a:buNone/>
            </a:pPr>
            <a:r>
              <a:rPr lang="tr-TR" b="1" dirty="0"/>
              <a:t/>
            </a:r>
            <a:br>
              <a:rPr lang="tr-TR" b="1" dirty="0"/>
            </a:br>
            <a:r>
              <a:rPr lang="tr-TR" dirty="0"/>
              <a:t>Gerçekçi olmayan düşünce biçimlerine sahip olmak kaygını oluşmasında en önemli süreçlerdir. Bunaltıya eğilimli kişilik yapısı (mükemmeliyetçi, rekabetçi) olanlarda daha sık görülür. Sosyal çevrenin beklentileri ve baskısı da önemli bir etkendir.</a:t>
            </a:r>
          </a:p>
          <a:p>
            <a:endParaRPr lang="tr-TR" dirty="0"/>
          </a:p>
        </p:txBody>
      </p:sp>
    </p:spTree>
    <p:extLst>
      <p:ext uri="{BB962C8B-B14F-4D97-AF65-F5344CB8AC3E}">
        <p14:creationId xmlns:p14="http://schemas.microsoft.com/office/powerpoint/2010/main" val="3983564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Sınav kaygısının oluşmasında etkisi olan olumsuz otomatik düşünceler nelerdir?</a:t>
            </a:r>
            <a:br>
              <a:rPr lang="tr-TR" b="1" dirty="0"/>
            </a:br>
            <a:r>
              <a:rPr lang="tr-TR" dirty="0"/>
              <a:t>“Sınava hazır değilim”, “Bu bilgiler çok gereksiz ve saçma. Nerede ve ne zaman kullanacağım ki?” “Sınavlar niye yapılıyor , ne gerek var?” “Bu bilgiler gelecekte benim işime yaramaz” Sınava hazırlanmak için gerekli zamanım yok </a:t>
            </a:r>
            <a:r>
              <a:rPr lang="tr-TR" dirty="0" err="1"/>
              <a:t>ki!”“Bu</a:t>
            </a:r>
            <a:r>
              <a:rPr lang="tr-TR" dirty="0"/>
              <a:t> konuları anlayamıyorum , aptal olmalıyım” “Ben zaten bu konuları anlamıyorum” “Biliyorum, bu sınavda başarılı olamayacağım” “sınav kötü geçecek” “Çok fazla konu var , hangi birine hazırlanayım?” sıklıkla gözlene olumsuz otomatik düşüncelerdir.</a:t>
            </a:r>
          </a:p>
          <a:p>
            <a:endParaRPr lang="tr-TR" dirty="0"/>
          </a:p>
        </p:txBody>
      </p:sp>
    </p:spTree>
    <p:extLst>
      <p:ext uri="{BB962C8B-B14F-4D97-AF65-F5344CB8AC3E}">
        <p14:creationId xmlns:p14="http://schemas.microsoft.com/office/powerpoint/2010/main" val="131152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Alternatif düşünceler nelerdir?</a:t>
            </a:r>
            <a:br>
              <a:rPr lang="tr-TR" b="1" dirty="0"/>
            </a:br>
            <a:r>
              <a:rPr lang="tr-TR" dirty="0"/>
              <a:t>Yapmam gereken nedir?” “Yapabildiğimin en iyisini yapabilirim?” “Olabilecek en kötü şey </a:t>
            </a:r>
            <a:r>
              <a:rPr lang="tr-TR" dirty="0" err="1"/>
              <a:t>ne”“Dünyanın</a:t>
            </a:r>
            <a:r>
              <a:rPr lang="tr-TR" dirty="0"/>
              <a:t> sonu değil, telafisi var” Bunda başarısız olmam her zaman olacağım anlamına gelmez” “Yeterli zamanımın olmadığı doğru , ancak olan zamanımı en etkili şekilde nasıl kullanabilirim? “Tüm kaynakları çalışamasam bile , önemli bölümlere öncelik vererek sınava hazırlanabilirim, hiç olmazsa bu bölümlerden puan kazanırım” “Başarırsam hayatımın önemli bir dönüm noktasını aşacağım. Başarısız olmam tembel ve beceriksiz olduğumu göstermez. Daha fazla çalışmam gerektiği anlamına gelir” “zamanı kendi yararıma kullanmak benim elimde" kaygıyla başa çıkmak için geliştirilebilecek alternatif düşüncelerdir.</a:t>
            </a:r>
          </a:p>
          <a:p>
            <a:endParaRPr lang="tr-TR" dirty="0"/>
          </a:p>
        </p:txBody>
      </p:sp>
    </p:spTree>
    <p:extLst>
      <p:ext uri="{BB962C8B-B14F-4D97-AF65-F5344CB8AC3E}">
        <p14:creationId xmlns:p14="http://schemas.microsoft.com/office/powerpoint/2010/main" val="2208608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Sınav kaygısıyla başa çıkma yolları nelerdir?</a:t>
            </a:r>
            <a:br>
              <a:rPr lang="tr-TR" b="1" dirty="0"/>
            </a:br>
            <a:r>
              <a:rPr lang="tr-TR" dirty="0"/>
              <a:t>Düşünce ve inançları sorgulamak </a:t>
            </a:r>
            <a:r>
              <a:rPr lang="tr-TR" i="1" dirty="0"/>
              <a:t>(gerçekçi olmayan düşünme alışkanlıklarını farklı bir gözle yeniden değerlendirmek, </a:t>
            </a:r>
            <a:r>
              <a:rPr lang="tr-TR" dirty="0"/>
              <a:t>Nefes alma egzersizleri, Gevşeme egzersizleri, Kaygıyı bastırmaya değil, onu kabul etmeye ve tanımaya çalışmak, Düşünceleri durdurma tekniği, Dikkatini başka noktalara odaklama tekniği kullanılabilecek başa çıkma yollarıdır. Bunun dışında düşünceleri durdurma, Dikkatini başka noktalara </a:t>
            </a:r>
            <a:r>
              <a:rPr lang="tr-TR" dirty="0" smtClean="0"/>
              <a:t>odaklama</a:t>
            </a:r>
          </a:p>
          <a:p>
            <a:r>
              <a:rPr lang="tr-TR" dirty="0"/>
              <a:t> </a:t>
            </a:r>
            <a:r>
              <a:rPr lang="tr-TR" b="1" dirty="0"/>
              <a:t>Hangi inançların değişmesi amaçlanır?</a:t>
            </a:r>
            <a:br>
              <a:rPr lang="tr-TR" b="1" dirty="0"/>
            </a:br>
            <a:r>
              <a:rPr lang="tr-TR" dirty="0"/>
              <a:t>“Hayatta başarılı ve mutlu olabilmek için sınavı kazanmaktan başka yol yoktur, Mutlaka kazanmalıyım, kazanmazsam kimsenin yüzüne bakamam, Sınav benim kim olduğumu gösterir, yetersizim, hiçbir şey yapamayacağım” değişmesi amaçlanan başlıca inançlardır.</a:t>
            </a:r>
          </a:p>
          <a:p>
            <a:endParaRPr lang="tr-TR" dirty="0"/>
          </a:p>
          <a:p>
            <a:endParaRPr lang="tr-TR" dirty="0"/>
          </a:p>
        </p:txBody>
      </p:sp>
    </p:spTree>
    <p:extLst>
      <p:ext uri="{BB962C8B-B14F-4D97-AF65-F5344CB8AC3E}">
        <p14:creationId xmlns:p14="http://schemas.microsoft.com/office/powerpoint/2010/main" val="3701621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 </a:t>
            </a:r>
            <a:r>
              <a:rPr lang="tr-TR" b="1" dirty="0" err="1"/>
              <a:t>Anksiyete</a:t>
            </a:r>
            <a:r>
              <a:rPr lang="tr-TR" b="1" dirty="0"/>
              <a:t> yönetimi nedir?</a:t>
            </a:r>
            <a:br>
              <a:rPr lang="tr-TR" b="1" dirty="0"/>
            </a:br>
            <a:r>
              <a:rPr lang="tr-TR" dirty="0"/>
              <a:t>Öncelikle sınava yoğunlaşmayı ve sorulara odaklanmayı sağlayan, düşünceleri organize etmede, dikkati toplamada yardımcı olan, olumsuz düşünmeyi ve telaşa kapılmayı engelleyen, kontrol duygusunu geliştirerek başarıya yardım eder, gerçek performansı sergilemede önemli rol oynayan bir yaklaşımdır.</a:t>
            </a:r>
          </a:p>
          <a:p>
            <a:r>
              <a:rPr lang="tr-TR" dirty="0"/>
              <a:t> </a:t>
            </a:r>
            <a:r>
              <a:rPr lang="tr-TR" b="1" dirty="0"/>
              <a:t>Sınav öncesi neler yapılmalıdır?</a:t>
            </a:r>
            <a:br>
              <a:rPr lang="tr-TR" b="1" dirty="0"/>
            </a:br>
            <a:r>
              <a:rPr lang="tr-TR" dirty="0"/>
              <a:t>Çalışma alışkanlıklarını ve sınava ilişkin tutumları gözden geçirerek yeni bir zihinsel yapılanma yaratmaya çalışmak gerekir. Zamanı iyi kullanılmalıdır. Beslenme ve uykuya dikkat edilmelidir. Sınava yönelik çalışmaları son güne/geceye bırakmamak önemlidir. uygun yöntemlerle kaygının azaltılmasını sağlamak gerekir.</a:t>
            </a:r>
          </a:p>
          <a:p>
            <a:endParaRPr lang="tr-TR" dirty="0"/>
          </a:p>
        </p:txBody>
      </p:sp>
    </p:spTree>
    <p:extLst>
      <p:ext uri="{BB962C8B-B14F-4D97-AF65-F5344CB8AC3E}">
        <p14:creationId xmlns:p14="http://schemas.microsoft.com/office/powerpoint/2010/main" val="2212953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b="1" dirty="0"/>
              <a:t>Sınav esnasında neler yapılabilir?</a:t>
            </a:r>
            <a:br>
              <a:rPr lang="tr-TR" b="1" dirty="0"/>
            </a:br>
            <a:r>
              <a:rPr lang="tr-TR" dirty="0"/>
              <a:t>Olumsuz otomatik düşüncelere karşı alternatif açıklamalar getirme, kontrolün kendisinde olduğunu hatırlatma, Yanıtlayabileceği sorulardan başlama, kaygıyı azaltmaya yönelik teknikler kullanma (hızlı gevşeme, dikkat artırma teknikleri, kontrollü nefes alıştırması) sınav esnasında yapılabilecek bazı çalışmalardır.</a:t>
            </a:r>
          </a:p>
          <a:p>
            <a:r>
              <a:rPr lang="tr-TR" b="1" dirty="0"/>
              <a:t>Sınav sonrasında neler yapılabilir?</a:t>
            </a:r>
            <a:br>
              <a:rPr lang="tr-TR" b="1" dirty="0"/>
            </a:br>
            <a:r>
              <a:rPr lang="tr-TR" dirty="0"/>
              <a:t>Kendini ödüllendirme, Keyif veren etkinlikler, eksikler üzerine düşünme ve geleceğe yönelik yani planlama yapılabilecek aktivitelerdir.</a:t>
            </a:r>
          </a:p>
          <a:p>
            <a:endParaRPr lang="tr-TR" dirty="0"/>
          </a:p>
        </p:txBody>
      </p:sp>
    </p:spTree>
    <p:extLst>
      <p:ext uri="{BB962C8B-B14F-4D97-AF65-F5344CB8AC3E}">
        <p14:creationId xmlns:p14="http://schemas.microsoft.com/office/powerpoint/2010/main" val="343949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Psikiyatrik destek ne zaman gereklidir?</a:t>
            </a:r>
            <a:endParaRPr lang="tr-TR" dirty="0"/>
          </a:p>
        </p:txBody>
      </p:sp>
      <p:sp>
        <p:nvSpPr>
          <p:cNvPr id="3" name="İçerik Yer Tutucusu 2"/>
          <p:cNvSpPr>
            <a:spLocks noGrp="1"/>
          </p:cNvSpPr>
          <p:nvPr>
            <p:ph idx="1"/>
          </p:nvPr>
        </p:nvSpPr>
        <p:spPr/>
        <p:txBody>
          <a:bodyPr/>
          <a:lstStyle/>
          <a:p>
            <a:pPr marL="0" indent="0">
              <a:buNone/>
            </a:pPr>
            <a:r>
              <a:rPr lang="tr-TR" b="1" dirty="0"/>
              <a:t/>
            </a:r>
            <a:br>
              <a:rPr lang="tr-TR" b="1" dirty="0"/>
            </a:br>
            <a:r>
              <a:rPr lang="tr-TR" dirty="0"/>
              <a:t>Bir ruhsal bozukluk ortaya çıkmışsa (depresyon, </a:t>
            </a:r>
            <a:r>
              <a:rPr lang="tr-TR" dirty="0" err="1"/>
              <a:t>anksiyete</a:t>
            </a:r>
            <a:r>
              <a:rPr lang="tr-TR" dirty="0"/>
              <a:t> bozukluğu, uyku bozukluğu. vs. Ruhsal belirtilerden dolay işlevselliğinin bozulması, kaygıyla başa çıkmak için uygun olmayan yollar kullanma, davranış bozukluklarının görülmesi psikiyatrik destek gerektiğinin başlıca göstergeleridir</a:t>
            </a:r>
          </a:p>
          <a:p>
            <a:endParaRPr lang="tr-TR" dirty="0"/>
          </a:p>
        </p:txBody>
      </p:sp>
    </p:spTree>
    <p:extLst>
      <p:ext uri="{BB962C8B-B14F-4D97-AF65-F5344CB8AC3E}">
        <p14:creationId xmlns:p14="http://schemas.microsoft.com/office/powerpoint/2010/main" val="2533899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27272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5400" b="1" dirty="0" smtClean="0"/>
              <a:t>KAYGI NEDİR?</a:t>
            </a:r>
            <a:endParaRPr lang="tr-TR" sz="5400" b="1" dirty="0"/>
          </a:p>
        </p:txBody>
      </p:sp>
      <p:sp>
        <p:nvSpPr>
          <p:cNvPr id="3" name="İçerik Yer Tutucusu 2"/>
          <p:cNvSpPr>
            <a:spLocks noGrp="1"/>
          </p:cNvSpPr>
          <p:nvPr>
            <p:ph idx="1"/>
          </p:nvPr>
        </p:nvSpPr>
        <p:spPr/>
        <p:txBody>
          <a:bodyPr/>
          <a:lstStyle/>
          <a:p>
            <a:r>
              <a:rPr lang="tr-TR" sz="4400" dirty="0"/>
              <a:t>Sınav kaygısının anlayabilmek için genel olarak “kaygı nedir</a:t>
            </a:r>
            <a:r>
              <a:rPr lang="tr-TR" sz="4400" dirty="0" smtClean="0"/>
              <a:t>?</a:t>
            </a:r>
          </a:p>
          <a:p>
            <a:r>
              <a:rPr lang="tr-TR" sz="4400" dirty="0" smtClean="0"/>
              <a:t> </a:t>
            </a:r>
            <a:r>
              <a:rPr lang="tr-TR" sz="4400" dirty="0"/>
              <a:t>Nasıl oluşur? </a:t>
            </a:r>
            <a:endParaRPr lang="tr-TR" sz="4400" dirty="0" smtClean="0"/>
          </a:p>
          <a:p>
            <a:r>
              <a:rPr lang="tr-TR" sz="4400" dirty="0" smtClean="0"/>
              <a:t>Kaygının </a:t>
            </a:r>
            <a:r>
              <a:rPr lang="tr-TR" sz="4400" dirty="0"/>
              <a:t>hazırlayıcıları, belirtileri ve vücuttaki etkileri nelerdir?” gibi başlıkları anlamak gerekir</a:t>
            </a:r>
            <a:r>
              <a:rPr lang="tr-TR" sz="4400" dirty="0" smtClean="0"/>
              <a:t>.</a:t>
            </a:r>
          </a:p>
          <a:p>
            <a:endParaRPr lang="tr-TR" dirty="0"/>
          </a:p>
        </p:txBody>
      </p:sp>
    </p:spTree>
    <p:extLst>
      <p:ext uri="{BB962C8B-B14F-4D97-AF65-F5344CB8AC3E}">
        <p14:creationId xmlns:p14="http://schemas.microsoft.com/office/powerpoint/2010/main" val="2016073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KAYGI NEDİR?</a:t>
            </a:r>
            <a:endParaRPr lang="tr-TR" dirty="0"/>
          </a:p>
        </p:txBody>
      </p:sp>
      <p:sp>
        <p:nvSpPr>
          <p:cNvPr id="3" name="İçerik Yer Tutucusu 2"/>
          <p:cNvSpPr>
            <a:spLocks noGrp="1"/>
          </p:cNvSpPr>
          <p:nvPr>
            <p:ph idx="1"/>
          </p:nvPr>
        </p:nvSpPr>
        <p:spPr/>
        <p:txBody>
          <a:bodyPr/>
          <a:lstStyle/>
          <a:p>
            <a:r>
              <a:rPr lang="tr-TR" dirty="0"/>
              <a:t>Gelecekteki hayali veya gerçek bir tehdit karşısında organizmanın verdiği duygusal, bilişsel davranışsal ve somatik tepkilerin bütünü kaygı olarak tanımlanabilir. </a:t>
            </a:r>
            <a:endParaRPr lang="tr-TR" dirty="0" smtClean="0"/>
          </a:p>
          <a:p>
            <a:r>
              <a:rPr lang="tr-TR" dirty="0"/>
              <a:t>Bu durumun nesnesi belli ise ve şiddeti fazlaysa ve daha kısa süreliyse genellikle koku adını alır. Kaygıların ise nesnesi daha </a:t>
            </a:r>
            <a:r>
              <a:rPr lang="tr-TR" dirty="0" smtClean="0"/>
              <a:t>belirsizdir, </a:t>
            </a:r>
            <a:r>
              <a:rPr lang="tr-TR" dirty="0"/>
              <a:t>şiddeti daha azdır, ancak daha fazla süreklilik eğilimi gösterir. Dozunda olan kaygıların ve korkuların koruyucu ve yaşamsal önemi vardır. Belli dozdaki kaygılar, uyum yetisini, dikkati ve öğrenme becerilerini arttırır. Aşırı kaygı ve korku durumlarının organizmaya yarardan çok zararı vardır.</a:t>
            </a:r>
          </a:p>
        </p:txBody>
      </p:sp>
    </p:spTree>
    <p:extLst>
      <p:ext uri="{BB962C8B-B14F-4D97-AF65-F5344CB8AC3E}">
        <p14:creationId xmlns:p14="http://schemas.microsoft.com/office/powerpoint/2010/main" val="55408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6600" b="1" dirty="0"/>
              <a:t>Sınav Kaygısı</a:t>
            </a:r>
            <a:br>
              <a:rPr lang="tr-TR" sz="6600" b="1" dirty="0"/>
            </a:br>
            <a:endParaRPr lang="tr-TR" sz="6600" b="1" dirty="0"/>
          </a:p>
        </p:txBody>
      </p:sp>
      <p:sp>
        <p:nvSpPr>
          <p:cNvPr id="3" name="İçerik Yer Tutucusu 2"/>
          <p:cNvSpPr>
            <a:spLocks noGrp="1"/>
          </p:cNvSpPr>
          <p:nvPr>
            <p:ph idx="1"/>
          </p:nvPr>
        </p:nvSpPr>
        <p:spPr/>
        <p:txBody>
          <a:bodyPr>
            <a:normAutofit/>
          </a:bodyPr>
          <a:lstStyle/>
          <a:p>
            <a:r>
              <a:rPr lang="tr-TR" sz="4000" dirty="0"/>
              <a:t>Sınav kaygısı; öncesinde öğrenilen bilginin sınav sırasında etkili bir biçimde kullanılmasına engel olan ve başarının düşmesine yol açan yoğun kaygı olarak tanımlanır</a:t>
            </a:r>
            <a:r>
              <a:rPr lang="tr-TR" sz="4000" dirty="0" smtClean="0"/>
              <a:t>.</a:t>
            </a:r>
          </a:p>
          <a:p>
            <a:endParaRPr lang="tr-TR" sz="4000" dirty="0"/>
          </a:p>
        </p:txBody>
      </p:sp>
      <p:pic>
        <p:nvPicPr>
          <p:cNvPr id="4" name="Resim 3"/>
          <p:cNvPicPr>
            <a:picLocks noChangeAspect="1"/>
          </p:cNvPicPr>
          <p:nvPr/>
        </p:nvPicPr>
        <p:blipFill>
          <a:blip r:embed="rId2"/>
          <a:stretch>
            <a:fillRect/>
          </a:stretch>
        </p:blipFill>
        <p:spPr>
          <a:xfrm>
            <a:off x="6977677" y="3611225"/>
            <a:ext cx="4532943" cy="2972455"/>
          </a:xfrm>
          <a:prstGeom prst="rect">
            <a:avLst/>
          </a:prstGeom>
        </p:spPr>
      </p:pic>
    </p:spTree>
    <p:extLst>
      <p:ext uri="{BB962C8B-B14F-4D97-AF65-F5344CB8AC3E}">
        <p14:creationId xmlns:p14="http://schemas.microsoft.com/office/powerpoint/2010/main" val="66683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Sınav kaygısı neyle ilişkilidir? </a:t>
            </a:r>
            <a:endParaRPr lang="tr-TR" dirty="0"/>
          </a:p>
        </p:txBody>
      </p:sp>
      <p:sp>
        <p:nvSpPr>
          <p:cNvPr id="3" name="İçerik Yer Tutucusu 2"/>
          <p:cNvSpPr>
            <a:spLocks noGrp="1"/>
          </p:cNvSpPr>
          <p:nvPr>
            <p:ph idx="1"/>
          </p:nvPr>
        </p:nvSpPr>
        <p:spPr/>
        <p:txBody>
          <a:bodyPr/>
          <a:lstStyle/>
          <a:p>
            <a:r>
              <a:rPr lang="tr-TR" dirty="0" smtClean="0"/>
              <a:t>Bireyin </a:t>
            </a:r>
            <a:r>
              <a:rPr lang="tr-TR" dirty="0"/>
              <a:t>sınava yüklediği anlamlar, sınavla ilgili zihinde oluşturulan imaj, sınav sonrası duruma ilişkin atıflar ve sınav sonrası elde edilecek kazanımlara verilen önem sınav kaygısı oluşumu üzerinde etkilidir.</a:t>
            </a:r>
          </a:p>
          <a:p>
            <a:endParaRPr lang="tr-TR" dirty="0"/>
          </a:p>
          <a:p>
            <a:r>
              <a:rPr lang="tr-TR" dirty="0"/>
              <a:t>Aşırı olmayan, yeterli düzeyde olan kaygı, dikkati ve öğrenme becerilerini arttırır ve kişiyi motive eder. Sınav kaygısı, girilecek sınavın önemi ile örtüşüyorsa, uyanıklık oluşturuyorsa ve çalışmaya motive ediyorsa ve öğrendikçe azalıyorsa normaldir. Sınav kaygısının aşırı olduğu durumlarda öğrenme, dikkat ve başarı olumsuz etkilenir.</a:t>
            </a:r>
          </a:p>
          <a:p>
            <a:endParaRPr lang="tr-TR" dirty="0"/>
          </a:p>
        </p:txBody>
      </p:sp>
    </p:spTree>
    <p:extLst>
      <p:ext uri="{BB962C8B-B14F-4D97-AF65-F5344CB8AC3E}">
        <p14:creationId xmlns:p14="http://schemas.microsoft.com/office/powerpoint/2010/main" val="2630633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t>SINAV KAYGISININ BELİRTİLERİ NELERDİR?</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b="1" dirty="0"/>
              <a:t/>
            </a:r>
            <a:br>
              <a:rPr lang="tr-TR" sz="2400" b="1" dirty="0"/>
            </a:br>
            <a:r>
              <a:rPr lang="tr-TR" sz="2400" b="1" i="1" dirty="0"/>
              <a:t>Bilişsel belirtiler</a:t>
            </a:r>
            <a:endParaRPr lang="tr-TR" sz="2400" dirty="0"/>
          </a:p>
          <a:p>
            <a:r>
              <a:rPr lang="tr-TR" sz="2400" dirty="0"/>
              <a:t>Tekrarlayıcı bir şekilde başarısız olacağını, sınavda soruların çalıştığı yerlerden gelmeyeceğini, heyecandan hatırlayamayacağını, bir şeylerin ters gideceğini ve rezil olacağını düşünür. Düşünceleri</a:t>
            </a:r>
            <a:r>
              <a:rPr lang="tr-TR" sz="2400" b="1" dirty="0"/>
              <a:t> </a:t>
            </a:r>
            <a:r>
              <a:rPr lang="tr-TR" sz="2400" dirty="0"/>
              <a:t>organize edemememe, odaklanamama ve dikkatini sürdürememe, donakalma ve bildiklerini aktarmada güçlük gözlenebilir.</a:t>
            </a:r>
          </a:p>
          <a:p>
            <a:r>
              <a:rPr lang="tr-TR" sz="2400" b="1" i="1" dirty="0"/>
              <a:t>Duygusal belirtiler</a:t>
            </a:r>
            <a:endParaRPr lang="tr-TR" sz="2400" dirty="0"/>
          </a:p>
          <a:p>
            <a:r>
              <a:rPr lang="tr-TR" sz="2400" dirty="0"/>
              <a:t>Başaramama endişesi, aşırı heyecanlanma, motivasyonunu yitirme, moral bozukluğu, bunaltı, kaygı, suçluluk ve üzüntü şeklinde gözlenebilir.</a:t>
            </a:r>
          </a:p>
          <a:p>
            <a:pPr marL="0" indent="0">
              <a:buNone/>
            </a:pPr>
            <a:endParaRPr lang="tr-TR" dirty="0"/>
          </a:p>
        </p:txBody>
      </p:sp>
    </p:spTree>
    <p:extLst>
      <p:ext uri="{BB962C8B-B14F-4D97-AF65-F5344CB8AC3E}">
        <p14:creationId xmlns:p14="http://schemas.microsoft.com/office/powerpoint/2010/main" val="321809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993412"/>
          </a:xfrm>
        </p:spPr>
        <p:txBody>
          <a:bodyPr/>
          <a:lstStyle/>
          <a:p>
            <a:endParaRPr lang="tr-TR" dirty="0"/>
          </a:p>
        </p:txBody>
      </p:sp>
      <p:sp>
        <p:nvSpPr>
          <p:cNvPr id="3" name="İçerik Yer Tutucusu 2"/>
          <p:cNvSpPr>
            <a:spLocks noGrp="1"/>
          </p:cNvSpPr>
          <p:nvPr>
            <p:ph idx="1"/>
          </p:nvPr>
        </p:nvSpPr>
        <p:spPr/>
        <p:txBody>
          <a:bodyPr>
            <a:normAutofit lnSpcReduction="10000"/>
          </a:bodyPr>
          <a:lstStyle/>
          <a:p>
            <a:r>
              <a:rPr lang="tr-TR" b="1" i="1" dirty="0"/>
              <a:t>Bedensel belirtiler </a:t>
            </a:r>
            <a:endParaRPr lang="tr-TR" dirty="0"/>
          </a:p>
          <a:p>
            <a:r>
              <a:rPr lang="tr-TR" sz="2400" dirty="0"/>
              <a:t>Nabızda yükselme, kalp çarpıntısı, tansiyonun artması, baş dönmesi, terleme, yüzde kızarma, titreme, ağız kuruması, bulantı, ishal, sık idrara çıkma, yutkunma güçlüğü, ses kısıklığı, karın ağrısı, kas spazmları nedeniyle baş, omuz ve sırt ağrıları, yorgunluk, aşırı uykululuk ya da uykusuzluk belirtileri gözlenebilir.</a:t>
            </a:r>
          </a:p>
          <a:p>
            <a:r>
              <a:rPr lang="tr-TR" b="1" i="1" dirty="0"/>
              <a:t>Davranışsal belirtiler </a:t>
            </a:r>
            <a:endParaRPr lang="tr-TR" dirty="0"/>
          </a:p>
          <a:p>
            <a:r>
              <a:rPr lang="tr-TR" sz="2400" dirty="0"/>
              <a:t>Daha çok kaçınma belirtileri gözlenebilir. Sınavı, dersleri, ders başarısını konuşmaktan kaçınma, erken uykuya gitme, ders çalışmama veya çalışmanın çoğu kez ertelenmesi gözlenebilir. Bazen de tam tersine sınav, ders, başarılı olma gibi konular olması gerekenden çok daha fazla kaygılı bir şekilde ifade edilir. Çalıştığı yerlerden gelmeyeceğini söyler, başarısız olduğu alanları tekrar tekrar vurgular. “Sınavdan kalacağım, başarılı olamayacağım” şeklinde söylemler gözlenir.</a:t>
            </a:r>
          </a:p>
          <a:p>
            <a:endParaRPr lang="tr-TR" sz="2400" dirty="0"/>
          </a:p>
        </p:txBody>
      </p:sp>
    </p:spTree>
    <p:extLst>
      <p:ext uri="{BB962C8B-B14F-4D97-AF65-F5344CB8AC3E}">
        <p14:creationId xmlns:p14="http://schemas.microsoft.com/office/powerpoint/2010/main" val="2700627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SINAV KAYGISI NE ZAMAN AŞIRI VE ANORMALDİR?</a:t>
            </a:r>
            <a:endParaRPr lang="tr-TR" dirty="0"/>
          </a:p>
          <a:p>
            <a:pPr lvl="0"/>
            <a:r>
              <a:rPr lang="tr-TR" dirty="0"/>
              <a:t>Olağanın dışı fazla kaygı (ör. çalışmayı, dikkati sürdürmeyi, öğrenmeyi, sorun çözme becerilerini olumsuz etkileyecek düzeyde) var ise</a:t>
            </a:r>
          </a:p>
          <a:p>
            <a:pPr lvl="0"/>
            <a:r>
              <a:rPr lang="tr-TR" dirty="0"/>
              <a:t>Motivasyonunu ve çalışma yetisini olumsuz etkiliyorsa</a:t>
            </a:r>
          </a:p>
          <a:p>
            <a:pPr lvl="0"/>
            <a:r>
              <a:rPr lang="tr-TR" dirty="0"/>
              <a:t>Gayrete, çalışmaya ve öğrenmeye karşın zaman geçtikçe artıyorsa</a:t>
            </a:r>
          </a:p>
          <a:p>
            <a:pPr lvl="0"/>
            <a:r>
              <a:rPr lang="tr-TR" dirty="0"/>
              <a:t>Kalp çarpıntısı, konsantrasyon güçlüğü, çabuk yorulma, karın ağrısı, bulantı, ishal, sık idrara çıkma, uykuda bozulma gibi beden belirtileri varsa anormal olarak değerlendirilmelidir.</a:t>
            </a:r>
          </a:p>
          <a:p>
            <a:endParaRPr lang="tr-TR" dirty="0"/>
          </a:p>
        </p:txBody>
      </p:sp>
    </p:spTree>
    <p:extLst>
      <p:ext uri="{BB962C8B-B14F-4D97-AF65-F5344CB8AC3E}">
        <p14:creationId xmlns:p14="http://schemas.microsoft.com/office/powerpoint/2010/main" val="409064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t>Sınav kaygısı yaşandığı nasıl anlaşılır?</a:t>
            </a:r>
            <a:endParaRPr lang="tr-TR" sz="4800" dirty="0"/>
          </a:p>
        </p:txBody>
      </p:sp>
      <p:sp>
        <p:nvSpPr>
          <p:cNvPr id="3" name="İçerik Yer Tutucusu 2"/>
          <p:cNvSpPr>
            <a:spLocks noGrp="1"/>
          </p:cNvSpPr>
          <p:nvPr>
            <p:ph idx="1"/>
          </p:nvPr>
        </p:nvSpPr>
        <p:spPr/>
        <p:txBody>
          <a:bodyPr>
            <a:normAutofit fontScale="92500"/>
          </a:bodyPr>
          <a:lstStyle/>
          <a:p>
            <a:pPr marL="0" indent="0">
              <a:buNone/>
            </a:pPr>
            <a:r>
              <a:rPr lang="tr-TR" b="1" dirty="0"/>
              <a:t/>
            </a:r>
            <a:br>
              <a:rPr lang="tr-TR" b="1" dirty="0"/>
            </a:br>
            <a:r>
              <a:rPr lang="tr-TR" sz="3600" dirty="0"/>
              <a:t>Öğrencinin başarısında belirgin bir düşüş gözlenir. Ders çalışmayı erteleme, sınav ve hazırlığı hakkında konuşmayı reddetme vardır. Soru sorulmasından rahatsız olurlar. Dikkat dağınıklığı, odaklanamama, Fiziksel yakınmalarda dikkat çeken bir artış (karın ağrısı, mide bulantısı, terleme, uyku düzensizliği, iştahsızlık ya da tersine aşırı yeme, genel mutsuz bir ruh hali vb.), çok çalışılmasına karşın performans düşüklüğü kaygının varlığını gösterir.</a:t>
            </a:r>
          </a:p>
        </p:txBody>
      </p:sp>
    </p:spTree>
    <p:extLst>
      <p:ext uri="{BB962C8B-B14F-4D97-AF65-F5344CB8AC3E}">
        <p14:creationId xmlns:p14="http://schemas.microsoft.com/office/powerpoint/2010/main" val="26100349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364</Words>
  <Application>Microsoft Office PowerPoint</Application>
  <PresentationFormat>Geniş ekran</PresentationFormat>
  <Paragraphs>44</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SINAV KAYGISI</vt:lpstr>
      <vt:lpstr>KAYGI NEDİR?</vt:lpstr>
      <vt:lpstr>KAYGI NEDİR?</vt:lpstr>
      <vt:lpstr>Sınav Kaygısı </vt:lpstr>
      <vt:lpstr>Sınav kaygısı neyle ilişkilidir? </vt:lpstr>
      <vt:lpstr>SINAV KAYGISININ BELİRTİLERİ NELERDİR?</vt:lpstr>
      <vt:lpstr>PowerPoint Sunusu</vt:lpstr>
      <vt:lpstr>PowerPoint Sunusu</vt:lpstr>
      <vt:lpstr>Sınav kaygısı yaşandığı nasıl anlaşılır?</vt:lpstr>
      <vt:lpstr>Sınav Kaygısının etkileri nelerdir?</vt:lpstr>
      <vt:lpstr>Sınav Kaygısı neden oluşur ?</vt:lpstr>
      <vt:lpstr>PowerPoint Sunusu</vt:lpstr>
      <vt:lpstr>PowerPoint Sunusu</vt:lpstr>
      <vt:lpstr>PowerPoint Sunusu</vt:lpstr>
      <vt:lpstr>PowerPoint Sunusu</vt:lpstr>
      <vt:lpstr>PowerPoint Sunusu</vt:lpstr>
      <vt:lpstr>Psikiyatrik destek ne zaman gereklidir?</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SINAV KAYGISI</dc:title>
  <dc:creator>ronaldinho424</dc:creator>
  <cp:lastModifiedBy>ronaldinho424</cp:lastModifiedBy>
  <cp:revision>17</cp:revision>
  <dcterms:created xsi:type="dcterms:W3CDTF">2021-10-12T07:39:41Z</dcterms:created>
  <dcterms:modified xsi:type="dcterms:W3CDTF">2021-10-14T09:43:31Z</dcterms:modified>
</cp:coreProperties>
</file>