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275" r:id="rId9"/>
    <p:sldId id="361" r:id="rId10"/>
    <p:sldId id="364" r:id="rId11"/>
    <p:sldId id="365" r:id="rId12"/>
    <p:sldId id="360" r:id="rId13"/>
    <p:sldId id="362" r:id="rId14"/>
    <p:sldId id="366" r:id="rId15"/>
    <p:sldId id="278" r:id="rId16"/>
    <p:sldId id="368" r:id="rId17"/>
    <p:sldId id="369" r:id="rId18"/>
    <p:sldId id="370" r:id="rId19"/>
    <p:sldId id="371" r:id="rId20"/>
    <p:sldId id="374" r:id="rId21"/>
    <p:sldId id="372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rAngAx val="0"/>
    </c:view3D>
    <c:floor>
      <c:thickness val="0"/>
      <c:spPr>
        <a:solidFill>
          <a:schemeClr val="dk1">
            <a:tint val="20000"/>
          </a:schemeClr>
        </a:solidFill>
        <a:ln w="635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635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accent1"/>
              </a:solidFill>
              <a:ln w="635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</a:ln>
              <a:effectLst/>
              <a:sp3d contourW="6350">
                <a:contourClr>
                  <a:schemeClr val="accent1">
                    <a:shade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6350" cap="flat" cmpd="sng" algn="ctr">
                <a:solidFill>
                  <a:schemeClr val="accent3">
                    <a:shade val="50000"/>
                  </a:schemeClr>
                </a:solidFill>
                <a:prstDash val="solid"/>
                <a:round/>
              </a:ln>
              <a:effectLst/>
              <a:sp3d contourW="6350">
                <a:contourClr>
                  <a:schemeClr val="accent3">
                    <a:shade val="50000"/>
                  </a:schemeClr>
                </a:contourClr>
              </a:sp3d>
            </c:spPr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67" y="356366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66924"/>
              </p:ext>
            </p:extLst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557753"/>
              </p:ext>
            </p:extLst>
          </p:nvPr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97543"/>
              </p:ext>
            </p:extLst>
          </p:nvPr>
        </p:nvGraphicFramePr>
        <p:xfrm>
          <a:off x="207780" y="3378199"/>
          <a:ext cx="8936220" cy="25654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8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7581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DİL</a:t>
                      </a:r>
                      <a:r>
                        <a:rPr lang="tr-TR" baseline="0" dirty="0"/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523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81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35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81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14932"/>
              </p:ext>
            </p:extLst>
          </p:nvPr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5776135" y="4735530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1049215"/>
            <a:chOff x="0" y="2325809"/>
            <a:chExt cx="5794634" cy="765247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54" y="2444725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5789647" y="3151479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-1" y="3433699"/>
            <a:ext cx="5525589" cy="1168663"/>
            <a:chOff x="1" y="3325328"/>
            <a:chExt cx="4800600" cy="764951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3463" y="3505301"/>
              <a:ext cx="4200302" cy="42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www.rehberlikservisim.com</a:t>
            </a: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6" name="25 Grup"/>
          <p:cNvGrpSpPr/>
          <p:nvPr/>
        </p:nvGrpSpPr>
        <p:grpSpPr>
          <a:xfrm>
            <a:off x="147244" y="5118709"/>
            <a:ext cx="5082197" cy="1602767"/>
            <a:chOff x="1" y="3323076"/>
            <a:chExt cx="4800600" cy="1323439"/>
          </a:xfrm>
        </p:grpSpPr>
        <p:sp>
          <p:nvSpPr>
            <p:cNvPr id="37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190723" y="3323076"/>
              <a:ext cx="42003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400" b="1" dirty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Haziran Ayı</a:t>
            </a:r>
          </a:p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Cumartesi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>
                <a:solidFill>
                  <a:srgbClr val="002060"/>
                </a:solidFill>
              </a:rPr>
              <a:t>AYT ve YDT UYGULANIŞI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3000" b="1" dirty="0">
                <a:solidFill>
                  <a:srgbClr val="FF0000"/>
                </a:solidFill>
              </a:rPr>
              <a:t>AYT  … Haziranda  pazar sabahı 10:15</a:t>
            </a: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YDT  … Haziranda Pazar öğleden sonra 15:45</a:t>
            </a:r>
          </a:p>
          <a:p>
            <a:pPr marL="0" indent="0">
              <a:buNone/>
            </a:pPr>
            <a:endParaRPr lang="tr-TR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tr-TR" sz="3000" dirty="0"/>
              <a:t>TYT’de 150 ve üstü ham puan alan adaylar 2. aşama sınavında (AYT) puan hesaplama hakkına sahip olacaklardır. </a:t>
            </a:r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1418619"/>
            <a:ext cx="4205586" cy="703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Adana İl </a:t>
            </a:r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468880"/>
            <a:ext cx="4167962" cy="723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Başarılar Dileriz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6636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>
            <p:extLst>
              <p:ext uri="{D42A27DB-BD31-4B8C-83A1-F6EECF244321}">
                <p14:modId xmlns:p14="http://schemas.microsoft.com/office/powerpoint/2010/main" val="2864010435"/>
              </p:ext>
            </p:extLst>
          </p:nvPr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323" y="1077218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ASKER 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Polis Meslek Yüksekokulu ön başvurusunda 250-270 arası ham puan kullanılacaktır.  </a:t>
            </a:r>
            <a:r>
              <a:rPr lang="tr-TR" sz="2600" b="1" dirty="0">
                <a:solidFill>
                  <a:srgbClr val="002060"/>
                </a:solidFill>
              </a:rPr>
              <a:t>2022 PMYO başvurusunda 2021 TYT puanı kullanılmaz, 2022 TYT puanı istenir.</a:t>
            </a:r>
          </a:p>
          <a:p>
            <a:endParaRPr lang="tr-T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8395" y="934178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</TotalTime>
  <Words>951</Words>
  <Application>Microsoft Office PowerPoint</Application>
  <PresentationFormat>Ekran Gösterisi (4:3)</PresentationFormat>
  <Paragraphs>357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Adobe Heiti Std R</vt:lpstr>
      <vt:lpstr>Arial</vt:lpstr>
      <vt:lpstr>Arial Black</vt:lpstr>
      <vt:lpstr>Bebas Neue</vt:lpstr>
      <vt:lpstr>Calibri</vt:lpstr>
      <vt:lpstr>Calibri Light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ASKER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AYT ve YDT UYGULANIŞI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ronaldinho424</cp:lastModifiedBy>
  <cp:revision>123</cp:revision>
  <dcterms:created xsi:type="dcterms:W3CDTF">2015-11-06T18:34:53Z</dcterms:created>
  <dcterms:modified xsi:type="dcterms:W3CDTF">2021-10-12T07:00:55Z</dcterms:modified>
</cp:coreProperties>
</file>