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sldIdLst>
    <p:sldId id="256" r:id="rId2"/>
    <p:sldId id="290" r:id="rId3"/>
    <p:sldId id="257" r:id="rId4"/>
    <p:sldId id="258" r:id="rId5"/>
    <p:sldId id="260" r:id="rId6"/>
    <p:sldId id="261" r:id="rId7"/>
    <p:sldId id="259" r:id="rId8"/>
    <p:sldId id="262" r:id="rId9"/>
    <p:sldId id="263" r:id="rId10"/>
    <p:sldId id="264" r:id="rId11"/>
    <p:sldId id="265" r:id="rId12"/>
    <p:sldId id="266" r:id="rId13"/>
    <p:sldId id="267" r:id="rId14"/>
    <p:sldId id="268" r:id="rId15"/>
    <p:sldId id="269" r:id="rId16"/>
    <p:sldId id="291"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92" r:id="rId3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204" y="-1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14.10.2021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14.10.2021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14.10.2021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14.10.2021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14.10.2021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14.10.2021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14.10.2021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14.10.2021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14.10.2021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14.10.2021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14.10.2021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14.10.2021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000" b="1" i="1" dirty="0" smtClean="0">
                <a:latin typeface="Times New Roman" pitchFamily="18" charset="0"/>
                <a:cs typeface="Times New Roman" pitchFamily="18" charset="0"/>
              </a:rPr>
              <a:t>ÇOCUKLARDA ÖZGÜVEN </a:t>
            </a:r>
            <a:endParaRPr lang="tr-TR" sz="4000" b="1" i="1" dirty="0">
              <a:latin typeface="Times New Roman" pitchFamily="18" charset="0"/>
              <a:cs typeface="Times New Roman" pitchFamily="18" charset="0"/>
            </a:endParaRPr>
          </a:p>
        </p:txBody>
      </p:sp>
      <p:sp>
        <p:nvSpPr>
          <p:cNvPr id="5" name="4 Alt Başlık"/>
          <p:cNvSpPr>
            <a:spLocks noGrp="1"/>
          </p:cNvSpPr>
          <p:nvPr>
            <p:ph type="subTitle" idx="1"/>
          </p:nvPr>
        </p:nvSpPr>
        <p:spPr/>
        <p:txBody>
          <a:bodyPr/>
          <a:lstStyle/>
          <a:p>
            <a:r>
              <a:rPr lang="tr-TR" b="1" i="1" dirty="0" smtClean="0">
                <a:latin typeface="Times New Roman" pitchFamily="18" charset="0"/>
                <a:cs typeface="Times New Roman" pitchFamily="18" charset="0"/>
              </a:rPr>
              <a:t>VELİLERE ÖNERİLER</a:t>
            </a:r>
            <a:endParaRPr lang="tr-TR" b="1" i="1" dirty="0">
              <a:latin typeface="Times New Roman" pitchFamily="18" charset="0"/>
              <a:cs typeface="Times New Roman" pitchFamily="18" charset="0"/>
            </a:endParaRPr>
          </a:p>
        </p:txBody>
      </p:sp>
      <p:pic>
        <p:nvPicPr>
          <p:cNvPr id="4" name="Picture 2" descr="C:\Users\rhbrlk\Desktop\973d17e2-8f36-4a80-acbb-928476df16a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920" y="0"/>
            <a:ext cx="1403995" cy="140399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b="1" i="1" dirty="0" smtClean="0">
                <a:latin typeface="Times New Roman" pitchFamily="18" charset="0"/>
                <a:cs typeface="Times New Roman" pitchFamily="18" charset="0"/>
              </a:rPr>
              <a:t>Özgüven Olmadığında;</a:t>
            </a:r>
            <a:endParaRPr lang="tr-TR" sz="3600" i="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r>
              <a:rPr lang="tr-TR" dirty="0" smtClean="0"/>
              <a:t>Sürekli </a:t>
            </a:r>
            <a:r>
              <a:rPr lang="tr-TR" dirty="0"/>
              <a:t>başkalarının onayına ihtiyaç </a:t>
            </a:r>
            <a:r>
              <a:rPr lang="tr-TR" dirty="0" smtClean="0"/>
              <a:t>duyan</a:t>
            </a:r>
            <a:endParaRPr lang="tr-TR" b="1" dirty="0" smtClean="0"/>
          </a:p>
          <a:p>
            <a:r>
              <a:rPr lang="tr-TR" dirty="0" smtClean="0"/>
              <a:t>Sorumluluk </a:t>
            </a:r>
            <a:r>
              <a:rPr lang="tr-TR" dirty="0"/>
              <a:t>almaktan çekinen</a:t>
            </a:r>
            <a:r>
              <a:rPr lang="tr-TR" dirty="0" smtClean="0"/>
              <a:t>,</a:t>
            </a:r>
          </a:p>
          <a:p>
            <a:r>
              <a:rPr lang="tr-TR" dirty="0" smtClean="0"/>
              <a:t>Yapması </a:t>
            </a:r>
            <a:r>
              <a:rPr lang="tr-TR" dirty="0"/>
              <a:t>gereken işlerden kaçınan</a:t>
            </a:r>
            <a:r>
              <a:rPr lang="tr-TR" dirty="0" smtClean="0"/>
              <a:t>,</a:t>
            </a:r>
          </a:p>
          <a:p>
            <a:r>
              <a:rPr lang="tr-TR" dirty="0" smtClean="0"/>
              <a:t>Kendi </a:t>
            </a:r>
            <a:r>
              <a:rPr lang="tr-TR" dirty="0"/>
              <a:t>kararını veremeyen, kaçamıyorsa içinde bulunduğu durumu gerilim haline getiren </a:t>
            </a:r>
            <a:r>
              <a:rPr lang="tr-TR" dirty="0">
                <a:solidFill>
                  <a:srgbClr val="FF0000"/>
                </a:solidFill>
              </a:rPr>
              <a:t>BAĞIMLI </a:t>
            </a:r>
            <a:r>
              <a:rPr lang="tr-TR" dirty="0" smtClean="0"/>
              <a:t>kişiler olurlar.</a:t>
            </a:r>
            <a:endParaRPr lang="tr-TR" dirty="0"/>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738538"/>
          </a:xfrm>
        </p:spPr>
        <p:txBody>
          <a:bodyPr>
            <a:normAutofit/>
          </a:bodyPr>
          <a:lstStyle/>
          <a:p>
            <a:r>
              <a:rPr lang="tr-TR" sz="4000" b="1" i="1" dirty="0" smtClean="0">
                <a:latin typeface="Times New Roman" pitchFamily="18" charset="0"/>
                <a:cs typeface="Times New Roman" pitchFamily="18" charset="0"/>
              </a:rPr>
              <a:t>ÖZGÜVENİ YÜKSEK ÇOCUKLAR İÇİN AİLELER NE YAPABİLİR?</a:t>
            </a:r>
            <a:endParaRPr lang="tr-TR" sz="4000" b="1" i="1"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000" b="1" i="1" dirty="0">
                <a:latin typeface="Times New Roman" pitchFamily="18" charset="0"/>
                <a:cs typeface="Times New Roman" pitchFamily="18" charset="0"/>
              </a:rPr>
              <a:t>Şartsız Sevgi Göstermek</a:t>
            </a:r>
            <a:endParaRPr lang="tr-TR" sz="4000" i="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r>
              <a:rPr lang="tr-TR" sz="2400" dirty="0"/>
              <a:t>Çocuğunuz her ne yaparsa yapsın ona değer verdiğinizi ve kabul ettiğinizi bilmesini sağlayın.Ev ona göre içinde risk ve tehlikelerle dolu dünyadan döndüğü zaman, sevgi için, emniyetli bir yakıt alma istasyonu gibidir</a:t>
            </a:r>
            <a:r>
              <a:rPr lang="tr-TR" sz="2400" dirty="0" smtClean="0"/>
              <a:t>.</a:t>
            </a:r>
          </a:p>
          <a:p>
            <a:endParaRPr lang="tr-TR" sz="2400" dirty="0" smtClean="0"/>
          </a:p>
          <a:p>
            <a:r>
              <a:rPr lang="tr-TR" sz="2400" dirty="0" smtClean="0"/>
              <a:t>Mesajlarınız </a:t>
            </a:r>
            <a:r>
              <a:rPr lang="tr-TR" sz="2400" dirty="0"/>
              <a:t>"Seni seviyorum - odanın kirli olmasına rağmen, kız kardeşin kadar atletik olmamana rağmen, notlarının çok iyi olmamasına rağmen, yaptıklarından hoşlanmama rağmen - hala seni seviyorum" olmalıdır.</a:t>
            </a:r>
          </a:p>
          <a:p>
            <a:endParaRPr lang="tr-TR"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600" b="1" i="1" dirty="0" smtClean="0">
                <a:latin typeface="Times New Roman" pitchFamily="18" charset="0"/>
                <a:cs typeface="Times New Roman" pitchFamily="18" charset="0"/>
              </a:rPr>
              <a:t>Sinirli </a:t>
            </a:r>
            <a:r>
              <a:rPr lang="tr-TR" sz="3600" b="1" i="1" dirty="0">
                <a:latin typeface="Times New Roman" pitchFamily="18" charset="0"/>
                <a:cs typeface="Times New Roman" pitchFamily="18" charset="0"/>
              </a:rPr>
              <a:t>Olmanızdan Sorumlu Olduğunu (DOĞRU) İfade Etmek</a:t>
            </a:r>
            <a:endParaRPr lang="tr-TR" sz="3600" i="1"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r>
              <a:rPr lang="tr-TR" dirty="0"/>
              <a:t>4 yaşındaki çocuğunuz oyuncağını yatmakta olan kardeşinin beşiğine fırlattığı için sinirlisiniz</a:t>
            </a:r>
            <a:r>
              <a:rPr lang="tr-TR" dirty="0" smtClean="0"/>
              <a:t>.</a:t>
            </a:r>
          </a:p>
          <a:p>
            <a:endParaRPr lang="tr-TR" dirty="0" smtClean="0"/>
          </a:p>
          <a:p>
            <a:r>
              <a:rPr lang="tr-TR" dirty="0" smtClean="0"/>
              <a:t>PEKİ;Onun </a:t>
            </a:r>
            <a:r>
              <a:rPr lang="tr-TR" dirty="0"/>
              <a:t>böyle bir hareketinde sinirinizi ona nasıl aktarırsınız?</a:t>
            </a: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sz="2400" dirty="0"/>
              <a:t>Prof. Dr. Thomas </a:t>
            </a:r>
            <a:r>
              <a:rPr lang="tr-TR" sz="2400" dirty="0" err="1"/>
              <a:t>Gordon'un</a:t>
            </a:r>
            <a:r>
              <a:rPr lang="tr-TR" sz="2400" dirty="0"/>
              <a:t> önerdiği en basit mesaj "Ben" mesajıdır. "Sen kötü bir çocuksun!" ya da "Sen aptalsın!" yerine</a:t>
            </a:r>
            <a:r>
              <a:rPr lang="tr-TR" sz="2400" dirty="0" smtClean="0"/>
              <a:t>,</a:t>
            </a:r>
          </a:p>
          <a:p>
            <a:endParaRPr lang="tr-TR" sz="2400" dirty="0" smtClean="0"/>
          </a:p>
          <a:p>
            <a:r>
              <a:rPr lang="tr-TR" sz="2400" dirty="0" smtClean="0"/>
              <a:t> </a:t>
            </a:r>
            <a:r>
              <a:rPr lang="tr-TR" sz="2400" dirty="0"/>
              <a:t>"Sen böyle yaptığında, ben / hissediyorum","Sen oyuncaklarını attığında kendimi sinirli hissediyorum. Ona gerçekten zarar verebilirdin</a:t>
            </a:r>
            <a:r>
              <a:rPr lang="tr-TR" sz="2400" dirty="0" smtClean="0"/>
              <a:t>"</a:t>
            </a:r>
            <a:endParaRPr lang="tr-TR" sz="2400" dirty="0"/>
          </a:p>
          <a:p>
            <a:endParaRPr lang="tr-TR" sz="2400" dirty="0"/>
          </a:p>
        </p:txBody>
      </p:sp>
      <p:sp>
        <p:nvSpPr>
          <p:cNvPr id="4" name="3 Başlık"/>
          <p:cNvSpPr>
            <a:spLocks noGrp="1"/>
          </p:cNvSpPr>
          <p:nvPr>
            <p:ph type="title"/>
          </p:nvPr>
        </p:nvSpPr>
        <p:spPr/>
        <p:txBody>
          <a:bodyPr>
            <a:noAutofit/>
          </a:bodyPr>
          <a:lstStyle/>
          <a:p>
            <a:r>
              <a:rPr lang="tr-TR" sz="3600" b="1" i="1" u="sng" dirty="0">
                <a:latin typeface="Times New Roman" pitchFamily="18" charset="0"/>
                <a:cs typeface="Times New Roman" pitchFamily="18" charset="0"/>
              </a:rPr>
              <a:t/>
            </a:r>
            <a:br>
              <a:rPr lang="tr-TR" sz="3600" b="1" i="1" u="sng" dirty="0">
                <a:latin typeface="Times New Roman" pitchFamily="18" charset="0"/>
                <a:cs typeface="Times New Roman" pitchFamily="18" charset="0"/>
              </a:rPr>
            </a:br>
            <a:r>
              <a:rPr lang="tr-TR" sz="3600" b="1" i="1" dirty="0" smtClean="0">
                <a:latin typeface="Times New Roman" pitchFamily="18" charset="0"/>
                <a:cs typeface="Times New Roman" pitchFamily="18" charset="0"/>
              </a:rPr>
              <a:t>Sinirli </a:t>
            </a:r>
            <a:r>
              <a:rPr lang="tr-TR" sz="3600" b="1" i="1" dirty="0">
                <a:latin typeface="Times New Roman" pitchFamily="18" charset="0"/>
                <a:cs typeface="Times New Roman" pitchFamily="18" charset="0"/>
              </a:rPr>
              <a:t>Olmanızdan Sorumlu Olduğunu (DOĞRU) İfade Etmek</a:t>
            </a:r>
            <a:br>
              <a:rPr lang="tr-TR" sz="3600" b="1" i="1" dirty="0">
                <a:latin typeface="Times New Roman" pitchFamily="18" charset="0"/>
                <a:cs typeface="Times New Roman" pitchFamily="18" charset="0"/>
              </a:rPr>
            </a:br>
            <a:endParaRPr lang="tr-TR" sz="3600" b="1" i="1"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600" b="1" i="1" dirty="0" smtClean="0">
                <a:latin typeface="Times New Roman" pitchFamily="18" charset="0"/>
                <a:cs typeface="Times New Roman" pitchFamily="18" charset="0"/>
              </a:rPr>
              <a:t/>
            </a:r>
            <a:br>
              <a:rPr lang="tr-TR" sz="3600" b="1" i="1" dirty="0" smtClean="0">
                <a:latin typeface="Times New Roman" pitchFamily="18" charset="0"/>
                <a:cs typeface="Times New Roman" pitchFamily="18" charset="0"/>
              </a:rPr>
            </a:br>
            <a:r>
              <a:rPr lang="tr-TR" sz="3600" b="1" i="1" dirty="0" smtClean="0">
                <a:latin typeface="Times New Roman" pitchFamily="18" charset="0"/>
                <a:cs typeface="Times New Roman" pitchFamily="18" charset="0"/>
              </a:rPr>
              <a:t>Açık </a:t>
            </a:r>
            <a:r>
              <a:rPr lang="tr-TR" sz="3600" b="1" i="1" dirty="0">
                <a:latin typeface="Times New Roman" pitchFamily="18" charset="0"/>
                <a:cs typeface="Times New Roman" pitchFamily="18" charset="0"/>
              </a:rPr>
              <a:t>İsteklerde Bulunmak</a:t>
            </a:r>
            <a:r>
              <a:rPr lang="tr-TR" sz="3600" i="1" dirty="0">
                <a:latin typeface="Times New Roman" pitchFamily="18" charset="0"/>
                <a:cs typeface="Times New Roman" pitchFamily="18" charset="0"/>
              </a:rPr>
              <a:t/>
            </a:r>
            <a:br>
              <a:rPr lang="tr-TR" sz="3600" i="1" dirty="0">
                <a:latin typeface="Times New Roman" pitchFamily="18" charset="0"/>
                <a:cs typeface="Times New Roman" pitchFamily="18" charset="0"/>
              </a:rPr>
            </a:br>
            <a:endParaRPr lang="tr-TR" sz="3600" i="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r>
              <a:rPr lang="tr-TR" sz="2400" dirty="0"/>
              <a:t>Çocuğunuzun ondan ne istediğinizi bilmesini sağlayın.Bu ona alternatif davranışları öğrenmesi için bir şans verecektir.Örneğin; "Oyuncaklarını kardeşinin beşiğine atmamalısın. </a:t>
            </a:r>
            <a:endParaRPr lang="tr-TR" sz="2400" dirty="0" smtClean="0"/>
          </a:p>
          <a:p>
            <a:endParaRPr lang="tr-TR" sz="2400" dirty="0" smtClean="0"/>
          </a:p>
          <a:p>
            <a:r>
              <a:rPr lang="tr-TR" sz="2400" dirty="0" smtClean="0"/>
              <a:t>Bunun </a:t>
            </a:r>
            <a:r>
              <a:rPr lang="tr-TR" sz="2400" dirty="0"/>
              <a:t>yerine o uyandığında ona trenini gösterebilirsin" şeklinde bir açıklama yapılmalıdır.İstekleri ona </a:t>
            </a:r>
            <a:r>
              <a:rPr lang="tr-TR" sz="2400" dirty="0" smtClean="0"/>
              <a:t>açıkça </a:t>
            </a:r>
            <a:r>
              <a:rPr lang="tr-TR" sz="2400" dirty="0"/>
              <a:t>belirtmek, ondan ne istediğinizi anlamasını kolaylaştıracaktır.</a:t>
            </a:r>
          </a:p>
          <a:p>
            <a:endParaRPr lang="tr-TR"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b="1" dirty="0">
                <a:latin typeface="Times New Roman" pitchFamily="18" charset="0"/>
                <a:cs typeface="Times New Roman" pitchFamily="18" charset="0"/>
              </a:rPr>
              <a:t>İhtiyaçların Karşılanması:</a:t>
            </a:r>
            <a:r>
              <a:rPr lang="tr-TR" sz="3600" dirty="0">
                <a:latin typeface="Times New Roman" pitchFamily="18" charset="0"/>
                <a:cs typeface="Times New Roman" pitchFamily="18" charset="0"/>
              </a:rPr>
              <a:t> </a:t>
            </a:r>
          </a:p>
        </p:txBody>
      </p:sp>
      <p:sp>
        <p:nvSpPr>
          <p:cNvPr id="3" name="2 İçerik Yer Tutucusu"/>
          <p:cNvSpPr>
            <a:spLocks noGrp="1"/>
          </p:cNvSpPr>
          <p:nvPr>
            <p:ph idx="1"/>
          </p:nvPr>
        </p:nvSpPr>
        <p:spPr/>
        <p:txBody>
          <a:bodyPr>
            <a:normAutofit/>
          </a:bodyPr>
          <a:lstStyle/>
          <a:p>
            <a:r>
              <a:rPr lang="tr-TR" sz="2400" dirty="0" err="1">
                <a:latin typeface="Times New Roman" pitchFamily="18" charset="0"/>
                <a:cs typeface="Times New Roman" pitchFamily="18" charset="0"/>
              </a:rPr>
              <a:t>Yenidoğan</a:t>
            </a:r>
            <a:r>
              <a:rPr lang="tr-TR" sz="2400" dirty="0">
                <a:latin typeface="Times New Roman" pitchFamily="18" charset="0"/>
                <a:cs typeface="Times New Roman" pitchFamily="18" charset="0"/>
              </a:rPr>
              <a:t> bir bebeğin veya daha büyük bir çocuğun fiziksel veya duygusal bir ihtiyacı olduğunda, bu ihtiyacın ebeveynleri tarafından zamanında karşılanması çok önemlidir. </a:t>
            </a:r>
            <a:endParaRPr lang="tr-TR" sz="2400" dirty="0" smtClean="0">
              <a:latin typeface="Times New Roman" pitchFamily="18" charset="0"/>
              <a:cs typeface="Times New Roman" pitchFamily="18" charset="0"/>
            </a:endParaRPr>
          </a:p>
          <a:p>
            <a:endParaRPr lang="tr-TR" sz="2400" dirty="0" smtClean="0">
              <a:latin typeface="Times New Roman" pitchFamily="18" charset="0"/>
              <a:cs typeface="Times New Roman" pitchFamily="18" charset="0"/>
            </a:endParaRPr>
          </a:p>
          <a:p>
            <a:r>
              <a:rPr lang="tr-TR" sz="2400" dirty="0" smtClean="0">
                <a:latin typeface="Times New Roman" pitchFamily="18" charset="0"/>
                <a:cs typeface="Times New Roman" pitchFamily="18" charset="0"/>
              </a:rPr>
              <a:t>Örneğin </a:t>
            </a:r>
            <a:r>
              <a:rPr lang="tr-TR" sz="2400" dirty="0">
                <a:latin typeface="Times New Roman" pitchFamily="18" charset="0"/>
                <a:cs typeface="Times New Roman" pitchFamily="18" charset="0"/>
              </a:rPr>
              <a:t>gece korkuları olan ve ağlayarak uyanan bir çocuğun ağladığı anda ona temas etmeniz ve yanında olmanız gerekir. Aksi takdirde çocuk kendini güvende hissetmez.</a:t>
            </a:r>
          </a:p>
          <a:p>
            <a:endParaRPr lang="tr-TR" sz="24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b="1" i="1" dirty="0">
                <a:latin typeface="Times New Roman" pitchFamily="18" charset="0"/>
                <a:cs typeface="Times New Roman" pitchFamily="18" charset="0"/>
              </a:rPr>
              <a:t>Dinlemeyi Öğrenmek</a:t>
            </a:r>
          </a:p>
        </p:txBody>
      </p:sp>
      <p:sp>
        <p:nvSpPr>
          <p:cNvPr id="3" name="2 İçerik Yer Tutucusu"/>
          <p:cNvSpPr>
            <a:spLocks noGrp="1"/>
          </p:cNvSpPr>
          <p:nvPr>
            <p:ph idx="1"/>
          </p:nvPr>
        </p:nvSpPr>
        <p:spPr/>
        <p:txBody>
          <a:bodyPr>
            <a:normAutofit/>
          </a:bodyPr>
          <a:lstStyle/>
          <a:p>
            <a:r>
              <a:rPr lang="tr-TR" sz="2400" dirty="0" smtClean="0"/>
              <a:t>Çocukların </a:t>
            </a:r>
            <a:r>
              <a:rPr lang="tr-TR" sz="2400" dirty="0"/>
              <a:t>duyguları, gözlemleri ve algıladıkları dinlenmeye değerdir ve böyle yapmak çocukların öz saygılarını artırmaktadır</a:t>
            </a:r>
            <a:r>
              <a:rPr lang="tr-TR" sz="2400" dirty="0" smtClean="0"/>
              <a:t>.</a:t>
            </a:r>
          </a:p>
          <a:p>
            <a:endParaRPr lang="tr-TR" sz="2400" dirty="0" smtClean="0"/>
          </a:p>
          <a:p>
            <a:r>
              <a:rPr lang="tr-TR" sz="2400" dirty="0" smtClean="0"/>
              <a:t>Size </a:t>
            </a:r>
            <a:r>
              <a:rPr lang="tr-TR" sz="2400" dirty="0"/>
              <a:t>bir şeyler söylemek istediğinde, gerçekten ona zaman ayıramayacaksanız uygun olmadığınızı ve ne zaman uygun olacağınızı söyleyin.</a:t>
            </a:r>
          </a:p>
          <a:p>
            <a:endParaRPr lang="tr-TR"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000" b="1" i="1" dirty="0">
                <a:latin typeface="Times New Roman" pitchFamily="18" charset="0"/>
                <a:cs typeface="Times New Roman" pitchFamily="18" charset="0"/>
              </a:rPr>
              <a:t>Aktif Dinleme</a:t>
            </a:r>
          </a:p>
        </p:txBody>
      </p:sp>
      <p:sp>
        <p:nvSpPr>
          <p:cNvPr id="3" name="2 İçerik Yer Tutucusu"/>
          <p:cNvSpPr>
            <a:spLocks noGrp="1"/>
          </p:cNvSpPr>
          <p:nvPr>
            <p:ph idx="1"/>
          </p:nvPr>
        </p:nvSpPr>
        <p:spPr/>
        <p:txBody>
          <a:bodyPr/>
          <a:lstStyle/>
          <a:p>
            <a:r>
              <a:rPr lang="tr-TR" dirty="0" smtClean="0">
                <a:solidFill>
                  <a:srgbClr val="FF0000"/>
                </a:solidFill>
              </a:rPr>
              <a:t>Aktif </a:t>
            </a:r>
            <a:r>
              <a:rPr lang="tr-TR" dirty="0">
                <a:solidFill>
                  <a:srgbClr val="FF0000"/>
                </a:solidFill>
              </a:rPr>
              <a:t>Dinleme İle Aileler</a:t>
            </a:r>
            <a:r>
              <a:rPr lang="tr-TR" dirty="0" smtClean="0">
                <a:solidFill>
                  <a:srgbClr val="FF0000"/>
                </a:solidFill>
              </a:rPr>
              <a:t>:</a:t>
            </a:r>
          </a:p>
          <a:p>
            <a:endParaRPr lang="tr-TR" dirty="0" smtClean="0"/>
          </a:p>
          <a:p>
            <a:r>
              <a:rPr lang="tr-TR" dirty="0" smtClean="0"/>
              <a:t> Olayları </a:t>
            </a:r>
            <a:r>
              <a:rPr lang="tr-TR" dirty="0"/>
              <a:t>daha çok çocuğun gözünden görmeye başlamakta ve böylece çocuk da duygularına önem verildiğini anlamaktadır.</a:t>
            </a:r>
          </a:p>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000" b="1" i="1" dirty="0">
                <a:latin typeface="Times New Roman" pitchFamily="18" charset="0"/>
                <a:cs typeface="Times New Roman" pitchFamily="18" charset="0"/>
              </a:rPr>
              <a:t>Net ve </a:t>
            </a:r>
            <a:r>
              <a:rPr lang="tr-TR" sz="4000" b="1" i="1" dirty="0" smtClean="0">
                <a:latin typeface="Times New Roman" pitchFamily="18" charset="0"/>
                <a:cs typeface="Times New Roman" pitchFamily="18" charset="0"/>
              </a:rPr>
              <a:t>Açık </a:t>
            </a:r>
            <a:r>
              <a:rPr lang="tr-TR" sz="4000" b="1" i="1" dirty="0">
                <a:latin typeface="Times New Roman" pitchFamily="18" charset="0"/>
                <a:cs typeface="Times New Roman" pitchFamily="18" charset="0"/>
              </a:rPr>
              <a:t>K</a:t>
            </a:r>
            <a:r>
              <a:rPr lang="tr-TR" sz="4000" b="1" i="1" dirty="0" smtClean="0">
                <a:latin typeface="Times New Roman" pitchFamily="18" charset="0"/>
                <a:cs typeface="Times New Roman" pitchFamily="18" charset="0"/>
              </a:rPr>
              <a:t>urallar </a:t>
            </a:r>
            <a:r>
              <a:rPr lang="tr-TR" sz="4000" b="1" i="1" dirty="0">
                <a:latin typeface="Times New Roman" pitchFamily="18" charset="0"/>
                <a:cs typeface="Times New Roman" pitchFamily="18" charset="0"/>
              </a:rPr>
              <a:t>O</a:t>
            </a:r>
            <a:r>
              <a:rPr lang="tr-TR" sz="4000" b="1" i="1" dirty="0" smtClean="0">
                <a:latin typeface="Times New Roman" pitchFamily="18" charset="0"/>
                <a:cs typeface="Times New Roman" pitchFamily="18" charset="0"/>
              </a:rPr>
              <a:t>lmalı</a:t>
            </a:r>
            <a:endParaRPr lang="tr-TR" sz="4000" i="1"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r>
              <a:rPr lang="tr-TR" dirty="0"/>
              <a:t>Örneğin yatağa yatış saati, yemek zamanları belli değişmez düzen için gerçekleşsin. Bu tür bir değişmezlik çocuğun kendini güvende hissetmesini sağlar. Neyin kabul edilemez olduğunu çocuk daha iyi bilir. Evdeki tüm erişkinlerin bu kurallar konusunda anlaşması gereklidir. Farklı ve uyumsuz mesajlar çocuğun kafasını karıştırır.</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000" b="1" i="1" dirty="0" smtClean="0">
                <a:latin typeface="Times New Roman" pitchFamily="18" charset="0"/>
                <a:cs typeface="Times New Roman" pitchFamily="18" charset="0"/>
              </a:rPr>
              <a:t>ÖZGÜVEN</a:t>
            </a:r>
            <a:endParaRPr lang="tr-TR" sz="4000" b="1" i="1"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r>
              <a:rPr lang="tr-TR" dirty="0" smtClean="0"/>
              <a:t>Özgüveni daha iyi anlayabilmek için aşağıdaki üç kavramın bilinmesi yararlı olacaktır. </a:t>
            </a:r>
          </a:p>
          <a:p>
            <a:r>
              <a:rPr lang="tr-TR" dirty="0" smtClean="0"/>
              <a:t>Bunlardan ilki </a:t>
            </a:r>
            <a:r>
              <a:rPr lang="tr-TR" b="1" dirty="0" smtClean="0"/>
              <a:t>benlik,</a:t>
            </a:r>
          </a:p>
          <a:p>
            <a:endParaRPr lang="tr-TR" dirty="0" smtClean="0"/>
          </a:p>
          <a:p>
            <a:r>
              <a:rPr lang="tr-TR" dirty="0" smtClean="0"/>
              <a:t> İkincisi </a:t>
            </a:r>
            <a:r>
              <a:rPr lang="tr-TR" b="1" dirty="0" smtClean="0"/>
              <a:t>benlik saygısı</a:t>
            </a:r>
          </a:p>
          <a:p>
            <a:endParaRPr lang="tr-TR" b="1" dirty="0" smtClean="0"/>
          </a:p>
          <a:p>
            <a:r>
              <a:rPr lang="tr-TR" dirty="0" smtClean="0"/>
              <a:t> ve üçüncüsü </a:t>
            </a:r>
            <a:r>
              <a:rPr lang="tr-TR" b="1" dirty="0" err="1" smtClean="0"/>
              <a:t>özyeterliliktir</a:t>
            </a:r>
            <a:r>
              <a:rPr lang="tr-TR" b="1" dirty="0" smtClean="0"/>
              <a:t>. </a:t>
            </a:r>
          </a:p>
          <a:p>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600" b="1" i="1" dirty="0" smtClean="0">
                <a:latin typeface="Times New Roman" pitchFamily="18" charset="0"/>
                <a:cs typeface="Times New Roman" pitchFamily="18" charset="0"/>
              </a:rPr>
              <a:t/>
            </a:r>
            <a:br>
              <a:rPr lang="tr-TR" sz="3600" b="1" i="1" dirty="0" smtClean="0">
                <a:latin typeface="Times New Roman" pitchFamily="18" charset="0"/>
                <a:cs typeface="Times New Roman" pitchFamily="18" charset="0"/>
              </a:rPr>
            </a:br>
            <a:r>
              <a:rPr lang="tr-TR" sz="3600" b="1" i="1" dirty="0" smtClean="0">
                <a:latin typeface="Times New Roman" pitchFamily="18" charset="0"/>
                <a:cs typeface="Times New Roman" pitchFamily="18" charset="0"/>
              </a:rPr>
              <a:t>Yetenekleri </a:t>
            </a:r>
            <a:r>
              <a:rPr lang="tr-TR" sz="3600" b="1" i="1" dirty="0">
                <a:latin typeface="Times New Roman" pitchFamily="18" charset="0"/>
                <a:cs typeface="Times New Roman" pitchFamily="18" charset="0"/>
              </a:rPr>
              <a:t>Kabul Edin</a:t>
            </a:r>
            <a:br>
              <a:rPr lang="tr-TR" sz="3600" b="1" i="1" dirty="0">
                <a:latin typeface="Times New Roman" pitchFamily="18" charset="0"/>
                <a:cs typeface="Times New Roman" pitchFamily="18" charset="0"/>
              </a:rPr>
            </a:br>
            <a:endParaRPr lang="tr-TR" sz="3600" b="1" i="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r>
              <a:rPr lang="tr-TR" sz="2400" dirty="0"/>
              <a:t>Çocuğumuza; kendisine özgü yeteneklerini ortaya çıkartmasında yardımcı olalım</a:t>
            </a:r>
            <a:r>
              <a:rPr lang="tr-TR" sz="2400" dirty="0" smtClean="0"/>
              <a:t>.</a:t>
            </a:r>
          </a:p>
          <a:p>
            <a:endParaRPr lang="tr-TR" sz="2400" dirty="0" smtClean="0"/>
          </a:p>
          <a:p>
            <a:r>
              <a:rPr lang="tr-TR" sz="2400" dirty="0" smtClean="0"/>
              <a:t>Çocuklar </a:t>
            </a:r>
            <a:r>
              <a:rPr lang="tr-TR" sz="2400" dirty="0"/>
              <a:t>birbirlerinden farklıdır. Her çocuğun farklı özellikleri ve yetenekleri vardır. </a:t>
            </a:r>
            <a:endParaRPr lang="tr-TR" sz="2400" dirty="0" smtClean="0"/>
          </a:p>
          <a:p>
            <a:endParaRPr lang="tr-TR" sz="2400" dirty="0" smtClean="0"/>
          </a:p>
          <a:p>
            <a:r>
              <a:rPr lang="tr-TR" sz="2400" dirty="0" smtClean="0"/>
              <a:t>Hepsinin </a:t>
            </a:r>
            <a:r>
              <a:rPr lang="tr-TR" sz="2400" dirty="0"/>
              <a:t>başarılı olduğu alanlar değişiktir. Kendilerinde var olan yeteneklerin ortaya çıkmasını sağlayarak kendilerine güven duymalarını sağlamış olursunuz.</a:t>
            </a:r>
          </a:p>
          <a:p>
            <a:endParaRPr lang="tr-TR"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000" b="1" i="1" dirty="0">
                <a:latin typeface="Times New Roman" pitchFamily="18" charset="0"/>
                <a:cs typeface="Times New Roman" pitchFamily="18" charset="0"/>
              </a:rPr>
              <a:t>Gerçekçi Beklenti</a:t>
            </a:r>
          </a:p>
        </p:txBody>
      </p:sp>
      <p:sp>
        <p:nvSpPr>
          <p:cNvPr id="3" name="2 İçerik Yer Tutucusu"/>
          <p:cNvSpPr>
            <a:spLocks noGrp="1"/>
          </p:cNvSpPr>
          <p:nvPr>
            <p:ph idx="1"/>
          </p:nvPr>
        </p:nvSpPr>
        <p:spPr/>
        <p:txBody>
          <a:bodyPr>
            <a:normAutofit/>
          </a:bodyPr>
          <a:lstStyle/>
          <a:p>
            <a:r>
              <a:rPr lang="tr-TR" sz="2400" dirty="0"/>
              <a:t>Ç</a:t>
            </a:r>
            <a:r>
              <a:rPr lang="tr-TR" sz="2400" dirty="0" smtClean="0"/>
              <a:t>ocuğumuzun </a:t>
            </a:r>
            <a:r>
              <a:rPr lang="tr-TR" sz="2400" dirty="0"/>
              <a:t>seviyesinde olmalı, onu aşacak beklentilerinden kaçınmak zorundayız. Her çocuğun farklı yapabilme kapasitesi ve seviyesi vardır</a:t>
            </a:r>
            <a:r>
              <a:rPr lang="tr-TR" sz="2400" dirty="0" smtClean="0"/>
              <a:t>.</a:t>
            </a:r>
          </a:p>
          <a:p>
            <a:endParaRPr lang="tr-TR" sz="2400" dirty="0" smtClean="0"/>
          </a:p>
          <a:p>
            <a:endParaRPr lang="tr-TR" sz="2400" dirty="0" smtClean="0"/>
          </a:p>
          <a:p>
            <a:r>
              <a:rPr lang="tr-TR" sz="2400" dirty="0" smtClean="0"/>
              <a:t>Çocuğumuzun </a:t>
            </a:r>
            <a:r>
              <a:rPr lang="tr-TR" sz="2400" dirty="0"/>
              <a:t>bir şeyi yapamayacağını bildiğimiz halde, bunu ondan bekleyip sonunda hayal kırıklığı yaratmamalıyız</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000" b="1" i="1" dirty="0">
                <a:latin typeface="Times New Roman" pitchFamily="18" charset="0"/>
                <a:cs typeface="Times New Roman" pitchFamily="18" charset="0"/>
              </a:rPr>
              <a:t>Sorumluluk Verme</a:t>
            </a:r>
          </a:p>
        </p:txBody>
      </p:sp>
      <p:sp>
        <p:nvSpPr>
          <p:cNvPr id="3" name="2 İçerik Yer Tutucusu"/>
          <p:cNvSpPr>
            <a:spLocks noGrp="1"/>
          </p:cNvSpPr>
          <p:nvPr>
            <p:ph idx="1"/>
          </p:nvPr>
        </p:nvSpPr>
        <p:spPr/>
        <p:txBody>
          <a:bodyPr>
            <a:normAutofit/>
          </a:bodyPr>
          <a:lstStyle/>
          <a:p>
            <a:r>
              <a:rPr lang="tr-TR" sz="2400" dirty="0" smtClean="0"/>
              <a:t>Ve </a:t>
            </a:r>
            <a:r>
              <a:rPr lang="tr-TR" sz="2400" dirty="0"/>
              <a:t>çocuklarımıza sorumluluklar verelim lütfen! Kendisine güvenilip sorumluluk verilen çocuklar kendilerini yararlı ve önemli hissederler</a:t>
            </a:r>
            <a:r>
              <a:rPr lang="tr-TR" sz="2400" dirty="0" smtClean="0"/>
              <a:t>.</a:t>
            </a:r>
          </a:p>
          <a:p>
            <a:endParaRPr lang="tr-TR" sz="2400" dirty="0" smtClean="0"/>
          </a:p>
          <a:p>
            <a:r>
              <a:rPr lang="tr-TR" sz="2400" dirty="0" smtClean="0"/>
              <a:t>Sadece </a:t>
            </a:r>
            <a:r>
              <a:rPr lang="tr-TR" sz="2400" dirty="0"/>
              <a:t>çok özel yetenek yada başarılarına değil her şeyine değer verdiğimizi ve taktir ettiğimizi belirtmeliyiz</a:t>
            </a:r>
            <a:r>
              <a:rPr lang="tr-TR" sz="2400" dirty="0" smtClean="0"/>
              <a:t>.</a:t>
            </a:r>
          </a:p>
          <a:p>
            <a:endParaRPr lang="tr-TR" sz="2400" dirty="0" smtClean="0"/>
          </a:p>
          <a:p>
            <a:r>
              <a:rPr lang="tr-TR" sz="2400" dirty="0" smtClean="0"/>
              <a:t>Küçük </a:t>
            </a:r>
            <a:r>
              <a:rPr lang="tr-TR" sz="2400" dirty="0"/>
              <a:t>bile olsa yaptığı güzel bir şey yada davranışı için onu övmeli ve bunun ne kadar önlemli olduğunu belirtmeliyiz. </a:t>
            </a:r>
          </a:p>
          <a:p>
            <a:endParaRPr lang="tr-TR"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4000" b="1" i="1" dirty="0" smtClean="0">
                <a:latin typeface="Times New Roman" pitchFamily="18" charset="0"/>
                <a:cs typeface="Times New Roman" pitchFamily="18" charset="0"/>
              </a:rPr>
              <a:t/>
            </a:r>
            <a:br>
              <a:rPr lang="tr-TR" sz="4000" b="1" i="1" dirty="0" smtClean="0">
                <a:latin typeface="Times New Roman" pitchFamily="18" charset="0"/>
                <a:cs typeface="Times New Roman" pitchFamily="18" charset="0"/>
              </a:rPr>
            </a:br>
            <a:r>
              <a:rPr lang="tr-TR" sz="4000" b="1" i="1" dirty="0" smtClean="0">
                <a:latin typeface="Times New Roman" pitchFamily="18" charset="0"/>
                <a:cs typeface="Times New Roman" pitchFamily="18" charset="0"/>
              </a:rPr>
              <a:t>ELEŞTİRİ </a:t>
            </a:r>
            <a:r>
              <a:rPr lang="tr-TR" sz="4000" b="1" i="1" dirty="0">
                <a:latin typeface="Times New Roman" pitchFamily="18" charset="0"/>
                <a:cs typeface="Times New Roman" pitchFamily="18" charset="0"/>
              </a:rPr>
              <a:t>DEĞİL İŞBİRLİĞİ</a:t>
            </a:r>
            <a:r>
              <a:rPr lang="tr-TR" sz="4000" i="1" dirty="0">
                <a:latin typeface="Times New Roman" pitchFamily="18" charset="0"/>
                <a:cs typeface="Times New Roman" pitchFamily="18" charset="0"/>
              </a:rPr>
              <a:t/>
            </a:r>
            <a:br>
              <a:rPr lang="tr-TR" sz="4000" i="1" dirty="0">
                <a:latin typeface="Times New Roman" pitchFamily="18" charset="0"/>
                <a:cs typeface="Times New Roman" pitchFamily="18" charset="0"/>
              </a:rPr>
            </a:br>
            <a:endParaRPr lang="tr-TR" sz="4000" i="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r>
              <a:rPr lang="tr-TR" sz="2400" dirty="0"/>
              <a:t>Çocuğunuza olumlu tutumları öğretirken eleştiri yerine işbirliği yaparak birlikte çalışmalıyız. Şunları yapmaktan kaçınalım:  </a:t>
            </a:r>
            <a:endParaRPr lang="tr-TR" sz="2400" dirty="0" smtClean="0"/>
          </a:p>
          <a:p>
            <a:endParaRPr lang="tr-TR" sz="2400" dirty="0" smtClean="0"/>
          </a:p>
          <a:p>
            <a:r>
              <a:rPr lang="tr-TR" sz="2400" dirty="0" smtClean="0">
                <a:solidFill>
                  <a:srgbClr val="FF0000"/>
                </a:solidFill>
              </a:rPr>
              <a:t>1.Suçlamak </a:t>
            </a:r>
            <a:r>
              <a:rPr lang="tr-TR" sz="2400" dirty="0">
                <a:solidFill>
                  <a:srgbClr val="FF0000"/>
                </a:solidFill>
              </a:rPr>
              <a:t>: </a:t>
            </a:r>
            <a:r>
              <a:rPr lang="tr-TR" sz="2400" dirty="0"/>
              <a:t>“Yine kardeşini ağlattın</a:t>
            </a:r>
            <a:r>
              <a:rPr lang="tr-TR" sz="2400" dirty="0" smtClean="0"/>
              <a:t>.”</a:t>
            </a:r>
          </a:p>
          <a:p>
            <a:endParaRPr lang="tr-TR" sz="2400" dirty="0" smtClean="0"/>
          </a:p>
          <a:p>
            <a:r>
              <a:rPr lang="tr-TR" sz="2400" dirty="0"/>
              <a:t> </a:t>
            </a:r>
            <a:r>
              <a:rPr lang="tr-TR" sz="2400" dirty="0">
                <a:solidFill>
                  <a:srgbClr val="FF0000"/>
                </a:solidFill>
              </a:rPr>
              <a:t>2.İsim takmak: </a:t>
            </a:r>
            <a:r>
              <a:rPr lang="tr-TR" sz="2400" dirty="0"/>
              <a:t>“Kıskanç bir çocuksun</a:t>
            </a:r>
            <a:r>
              <a:rPr lang="tr-TR" sz="2400" dirty="0" smtClean="0"/>
              <a:t>”</a:t>
            </a:r>
          </a:p>
          <a:p>
            <a:endParaRPr lang="tr-TR" sz="2400" dirty="0" smtClean="0"/>
          </a:p>
          <a:p>
            <a:r>
              <a:rPr lang="tr-TR" sz="2400" dirty="0">
                <a:solidFill>
                  <a:srgbClr val="FF0000"/>
                </a:solidFill>
              </a:rPr>
              <a:t> 3.Tehdit etmek; </a:t>
            </a:r>
            <a:r>
              <a:rPr lang="tr-TR" sz="2400" dirty="0"/>
              <a:t>“Bunu bir daha yaparsan seni </a:t>
            </a:r>
            <a:r>
              <a:rPr lang="tr-TR" sz="2400" dirty="0" smtClean="0"/>
              <a:t>evden</a:t>
            </a:r>
            <a:endParaRPr lang="tr-TR"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i="1" dirty="0" smtClean="0">
                <a:latin typeface="Times New Roman" pitchFamily="18" charset="0"/>
                <a:cs typeface="Times New Roman" pitchFamily="18" charset="0"/>
              </a:rPr>
              <a:t/>
            </a:r>
            <a:br>
              <a:rPr lang="tr-TR" b="1" i="1" dirty="0" smtClean="0">
                <a:latin typeface="Times New Roman" pitchFamily="18" charset="0"/>
                <a:cs typeface="Times New Roman" pitchFamily="18" charset="0"/>
              </a:rPr>
            </a:br>
            <a:r>
              <a:rPr lang="tr-TR" b="1" i="1" dirty="0" smtClean="0">
                <a:latin typeface="Times New Roman" pitchFamily="18" charset="0"/>
                <a:cs typeface="Times New Roman" pitchFamily="18" charset="0"/>
              </a:rPr>
              <a:t>ELEŞTİRİ DEĞİL İŞBİRLİĞİ</a:t>
            </a:r>
            <a:r>
              <a:rPr lang="tr-TR" i="1" dirty="0" smtClean="0">
                <a:latin typeface="Times New Roman" pitchFamily="18" charset="0"/>
                <a:cs typeface="Times New Roman" pitchFamily="18" charset="0"/>
              </a:rPr>
              <a:t/>
            </a:r>
            <a:br>
              <a:rPr lang="tr-TR" i="1" dirty="0" smtClean="0">
                <a:latin typeface="Times New Roman" pitchFamily="18" charset="0"/>
                <a:cs typeface="Times New Roman" pitchFamily="18" charset="0"/>
              </a:rPr>
            </a:br>
            <a:endParaRPr lang="tr-TR" dirty="0"/>
          </a:p>
        </p:txBody>
      </p:sp>
      <p:sp>
        <p:nvSpPr>
          <p:cNvPr id="3" name="2 İçerik Yer Tutucusu"/>
          <p:cNvSpPr>
            <a:spLocks noGrp="1"/>
          </p:cNvSpPr>
          <p:nvPr>
            <p:ph idx="1"/>
          </p:nvPr>
        </p:nvSpPr>
        <p:spPr/>
        <p:txBody>
          <a:bodyPr>
            <a:normAutofit/>
          </a:bodyPr>
          <a:lstStyle/>
          <a:p>
            <a:r>
              <a:rPr lang="tr-TR" sz="2400" dirty="0">
                <a:solidFill>
                  <a:srgbClr val="FF0000"/>
                </a:solidFill>
              </a:rPr>
              <a:t>5</a:t>
            </a:r>
            <a:r>
              <a:rPr lang="tr-TR" sz="2400" dirty="0" smtClean="0">
                <a:solidFill>
                  <a:srgbClr val="FF0000"/>
                </a:solidFill>
              </a:rPr>
              <a:t>.Uyarılar</a:t>
            </a:r>
            <a:r>
              <a:rPr lang="tr-TR" sz="2400" dirty="0">
                <a:solidFill>
                  <a:srgbClr val="FF0000"/>
                </a:solidFill>
              </a:rPr>
              <a:t>;</a:t>
            </a:r>
            <a:r>
              <a:rPr lang="tr-TR" sz="2400" dirty="0"/>
              <a:t> “O duvara çıkma, düşersin” </a:t>
            </a:r>
            <a:endParaRPr lang="tr-TR" sz="2400" dirty="0" smtClean="0"/>
          </a:p>
          <a:p>
            <a:endParaRPr lang="tr-TR" sz="2400" dirty="0" smtClean="0"/>
          </a:p>
          <a:p>
            <a:r>
              <a:rPr lang="tr-TR" sz="2400" dirty="0" smtClean="0">
                <a:solidFill>
                  <a:srgbClr val="FF0000"/>
                </a:solidFill>
              </a:rPr>
              <a:t>6.Acındırma </a:t>
            </a:r>
            <a:r>
              <a:rPr lang="tr-TR" sz="2400" dirty="0">
                <a:solidFill>
                  <a:srgbClr val="FF0000"/>
                </a:solidFill>
              </a:rPr>
              <a:t>cümleleri: </a:t>
            </a:r>
            <a:r>
              <a:rPr lang="tr-TR" sz="2400" dirty="0"/>
              <a:t>“Böyle davranman yüzünden hastalanıyorum, görmüyor musun? Senin yüzünden ölüp gideceğim” </a:t>
            </a:r>
            <a:endParaRPr lang="tr-TR" sz="2400" dirty="0" smtClean="0"/>
          </a:p>
          <a:p>
            <a:endParaRPr lang="tr-TR" sz="2400" dirty="0" smtClean="0"/>
          </a:p>
          <a:p>
            <a:r>
              <a:rPr lang="tr-TR" sz="2400" dirty="0" smtClean="0">
                <a:solidFill>
                  <a:srgbClr val="FF0000"/>
                </a:solidFill>
              </a:rPr>
              <a:t>7.Kıyaslamalar</a:t>
            </a:r>
            <a:r>
              <a:rPr lang="tr-TR" sz="2400" dirty="0">
                <a:solidFill>
                  <a:srgbClr val="FF0000"/>
                </a:solidFill>
              </a:rPr>
              <a:t>;</a:t>
            </a:r>
            <a:r>
              <a:rPr lang="tr-TR" sz="2400" dirty="0"/>
              <a:t> “Ağabeyin ne kadar iyi notlar alıyor, sen neden onun gibi değilsin?” </a:t>
            </a:r>
          </a:p>
          <a:p>
            <a:endParaRPr lang="tr-TR"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i="1" dirty="0" smtClean="0">
                <a:latin typeface="Times New Roman" pitchFamily="18" charset="0"/>
                <a:cs typeface="Times New Roman" pitchFamily="18" charset="0"/>
              </a:rPr>
              <a:t/>
            </a:r>
            <a:br>
              <a:rPr lang="tr-TR" b="1" i="1" dirty="0" smtClean="0">
                <a:latin typeface="Times New Roman" pitchFamily="18" charset="0"/>
                <a:cs typeface="Times New Roman" pitchFamily="18" charset="0"/>
              </a:rPr>
            </a:br>
            <a:r>
              <a:rPr lang="tr-TR" b="1" i="1" dirty="0" smtClean="0">
                <a:latin typeface="Times New Roman" pitchFamily="18" charset="0"/>
                <a:cs typeface="Times New Roman" pitchFamily="18" charset="0"/>
              </a:rPr>
              <a:t>ELEŞTİRİ DEĞİL İŞBİRLİĞİ</a:t>
            </a:r>
            <a:r>
              <a:rPr lang="tr-TR" i="1" dirty="0" smtClean="0">
                <a:latin typeface="Times New Roman" pitchFamily="18" charset="0"/>
                <a:cs typeface="Times New Roman" pitchFamily="18" charset="0"/>
              </a:rPr>
              <a:t/>
            </a:r>
            <a:br>
              <a:rPr lang="tr-TR" i="1" dirty="0" smtClean="0">
                <a:latin typeface="Times New Roman" pitchFamily="18" charset="0"/>
                <a:cs typeface="Times New Roman" pitchFamily="18" charset="0"/>
              </a:rPr>
            </a:br>
            <a:endParaRPr lang="tr-TR" dirty="0"/>
          </a:p>
        </p:txBody>
      </p:sp>
      <p:sp>
        <p:nvSpPr>
          <p:cNvPr id="3" name="2 İçerik Yer Tutucusu"/>
          <p:cNvSpPr>
            <a:spLocks noGrp="1"/>
          </p:cNvSpPr>
          <p:nvPr>
            <p:ph idx="1"/>
          </p:nvPr>
        </p:nvSpPr>
        <p:spPr/>
        <p:txBody>
          <a:bodyPr>
            <a:normAutofit/>
          </a:bodyPr>
          <a:lstStyle/>
          <a:p>
            <a:endParaRPr lang="tr-TR" sz="2400" dirty="0" smtClean="0">
              <a:solidFill>
                <a:srgbClr val="FF0000"/>
              </a:solidFill>
            </a:endParaRPr>
          </a:p>
          <a:p>
            <a:r>
              <a:rPr lang="tr-TR" sz="2400" dirty="0" smtClean="0">
                <a:solidFill>
                  <a:srgbClr val="FF0000"/>
                </a:solidFill>
              </a:rPr>
              <a:t>8.Alay etme; </a:t>
            </a:r>
            <a:r>
              <a:rPr lang="tr-TR" sz="2400" dirty="0" smtClean="0"/>
              <a:t>“ Bak sen! Dersini ne kadar da çabuk bitiriverdin, çok mu akıllısın?.” </a:t>
            </a:r>
          </a:p>
          <a:p>
            <a:endParaRPr lang="tr-TR" sz="2400" dirty="0" smtClean="0"/>
          </a:p>
          <a:p>
            <a:endParaRPr lang="tr-TR" sz="2400" dirty="0" smtClean="0"/>
          </a:p>
          <a:p>
            <a:r>
              <a:rPr lang="tr-TR" sz="2400" dirty="0" smtClean="0">
                <a:solidFill>
                  <a:srgbClr val="FF0000"/>
                </a:solidFill>
              </a:rPr>
              <a:t>9.Geleceği yönelik tahminler: </a:t>
            </a:r>
            <a:r>
              <a:rPr lang="tr-TR" sz="2400" dirty="0" smtClean="0"/>
              <a:t>“Böyle gidersen sen adam olamazsın</a:t>
            </a:r>
            <a:endParaRPr lang="tr-TR"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600" b="1" i="1" dirty="0">
                <a:latin typeface="Times New Roman" pitchFamily="18" charset="0"/>
                <a:cs typeface="Times New Roman" pitchFamily="18" charset="0"/>
              </a:rPr>
              <a:t>CEZALANDIRMAK YERİNE NELER YAPILABİLİR:</a:t>
            </a:r>
            <a:endParaRPr lang="tr-TR" sz="3600" i="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r>
              <a:rPr lang="tr-TR" sz="2400" dirty="0"/>
              <a:t>1</a:t>
            </a:r>
            <a:r>
              <a:rPr lang="tr-TR" sz="2400" dirty="0" smtClean="0"/>
              <a:t>. O </a:t>
            </a:r>
            <a:r>
              <a:rPr lang="tr-TR" sz="2400" dirty="0"/>
              <a:t>andaki duygunuzu çocuğun kişiliğine saldırmadan net şekilde anlatın:“Notların düşük olmasına çok üzüldüm.” </a:t>
            </a:r>
            <a:endParaRPr lang="tr-TR" sz="2400" dirty="0" smtClean="0"/>
          </a:p>
          <a:p>
            <a:endParaRPr lang="tr-TR" sz="2400" dirty="0" smtClean="0"/>
          </a:p>
          <a:p>
            <a:endParaRPr lang="tr-TR" sz="2400" dirty="0" smtClean="0"/>
          </a:p>
          <a:p>
            <a:r>
              <a:rPr lang="tr-TR" sz="2400" dirty="0" smtClean="0"/>
              <a:t>2. Kendi </a:t>
            </a:r>
            <a:r>
              <a:rPr lang="tr-TR" sz="2400" dirty="0"/>
              <a:t>beklentinizi ifade edin: “İkinci dönem notlarının daha yükseleceğini umuyorum</a:t>
            </a:r>
            <a:r>
              <a:rPr lang="tr-TR" sz="2400" dirty="0" smtClean="0"/>
              <a:t>””</a:t>
            </a:r>
            <a:r>
              <a:rPr lang="tr-TR" sz="2400" dirty="0"/>
              <a: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600" b="1" i="1" dirty="0">
                <a:latin typeface="Times New Roman" pitchFamily="18" charset="0"/>
                <a:cs typeface="Times New Roman" pitchFamily="18" charset="0"/>
              </a:rPr>
              <a:t>CEZALANDIRMAK YERİNE NELER YAPILABİLİR:</a:t>
            </a:r>
            <a:endParaRPr lang="tr-TR" sz="3600" i="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r>
              <a:rPr lang="tr-TR" sz="2400" dirty="0" smtClean="0"/>
              <a:t> 3. Çocuğa kendini affettirme yolu gösterin: “Derslerine daha fazla zaman ayırarak bunu halledebilirsin</a:t>
            </a:r>
          </a:p>
          <a:p>
            <a:endParaRPr lang="tr-TR" sz="2400" dirty="0" smtClean="0"/>
          </a:p>
          <a:p>
            <a:endParaRPr lang="tr-TR" sz="2400" dirty="0" smtClean="0"/>
          </a:p>
          <a:p>
            <a:r>
              <a:rPr lang="tr-TR" sz="2400" dirty="0"/>
              <a:t>4</a:t>
            </a:r>
            <a:r>
              <a:rPr lang="tr-TR" sz="2400" dirty="0" smtClean="0"/>
              <a:t>. Çocuğunuza </a:t>
            </a:r>
            <a:r>
              <a:rPr lang="tr-TR" sz="2400" dirty="0"/>
              <a:t>seçme şansı verin: “Kendin çalışabilirsin yada sana derslerinde yardımcı olacak birisi olabilir, nasıl istersin?”</a:t>
            </a:r>
          </a:p>
          <a:p>
            <a:endParaRPr lang="tr-TR"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600" b="1" i="1" dirty="0" smtClean="0">
                <a:latin typeface="Times New Roman" pitchFamily="18" charset="0"/>
                <a:cs typeface="Times New Roman" pitchFamily="18" charset="0"/>
              </a:rPr>
              <a:t>CEZALANDIRMAK YERİNE NELER YAPILABİLİR:</a:t>
            </a:r>
            <a:endParaRPr lang="tr-TR" sz="3600" i="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r>
              <a:rPr lang="tr-TR" sz="2400" dirty="0"/>
              <a:t>5</a:t>
            </a:r>
            <a:r>
              <a:rPr lang="tr-TR" sz="2400" dirty="0" smtClean="0"/>
              <a:t>. Problemi </a:t>
            </a:r>
            <a:r>
              <a:rPr lang="tr-TR" sz="2400" dirty="0"/>
              <a:t>çözmek için birlikte çalışın: </a:t>
            </a:r>
            <a:endParaRPr lang="tr-TR" sz="2400" dirty="0" smtClean="0"/>
          </a:p>
          <a:p>
            <a:r>
              <a:rPr lang="tr-TR" sz="2400" dirty="0" smtClean="0">
                <a:solidFill>
                  <a:srgbClr val="FF0000"/>
                </a:solidFill>
              </a:rPr>
              <a:t>a)</a:t>
            </a:r>
            <a:r>
              <a:rPr lang="tr-TR" sz="2400" dirty="0" smtClean="0"/>
              <a:t>Çocuğunuzun </a:t>
            </a:r>
            <a:r>
              <a:rPr lang="tr-TR" sz="2400" dirty="0"/>
              <a:t>duygularını konuşun“Bu karne senin için de çok üzücü olmalı” </a:t>
            </a:r>
            <a:endParaRPr lang="tr-TR" sz="2400" dirty="0" smtClean="0"/>
          </a:p>
          <a:p>
            <a:endParaRPr lang="tr-TR" sz="2400" dirty="0" smtClean="0"/>
          </a:p>
          <a:p>
            <a:r>
              <a:rPr lang="tr-TR" sz="2400" dirty="0" smtClean="0">
                <a:solidFill>
                  <a:srgbClr val="FF0000"/>
                </a:solidFill>
              </a:rPr>
              <a:t>b)</a:t>
            </a:r>
            <a:r>
              <a:rPr lang="tr-TR" sz="2400" dirty="0" smtClean="0"/>
              <a:t>Çocuğunuzu </a:t>
            </a:r>
            <a:r>
              <a:rPr lang="tr-TR" sz="2400" dirty="0"/>
              <a:t>bu konuda birlikte bir çözüm üretmeye teşvik edin“Bu sorunu çözmek için sen neler düşünüyorsun?” </a:t>
            </a:r>
            <a:endParaRPr lang="tr-TR" sz="2400" dirty="0" smtClean="0"/>
          </a:p>
          <a:p>
            <a:endParaRPr lang="tr-TR" sz="2400" dirty="0" smtClean="0"/>
          </a:p>
          <a:p>
            <a:r>
              <a:rPr lang="tr-TR" sz="2400" dirty="0" smtClean="0">
                <a:solidFill>
                  <a:srgbClr val="FF0000"/>
                </a:solidFill>
              </a:rPr>
              <a:t>c)</a:t>
            </a:r>
            <a:r>
              <a:rPr lang="tr-TR" sz="2400" dirty="0" smtClean="0"/>
              <a:t>Ortaya </a:t>
            </a:r>
            <a:r>
              <a:rPr lang="tr-TR" sz="2400" dirty="0"/>
              <a:t>çıkan fikirlerin listesini yapın ve bu fikirler içinden hangilerini uygulamaya koyacağınıza birlikte karar verin.“Evet, bu söylediğini yapabiliriz.”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4000" b="1" i="1" dirty="0">
                <a:latin typeface="Times New Roman" pitchFamily="18" charset="0"/>
                <a:cs typeface="Times New Roman" pitchFamily="18" charset="0"/>
              </a:rPr>
              <a:t>Överken şunlara dikkat edin:</a:t>
            </a:r>
            <a:br>
              <a:rPr lang="tr-TR" sz="4000" b="1" i="1" dirty="0">
                <a:latin typeface="Times New Roman" pitchFamily="18" charset="0"/>
                <a:cs typeface="Times New Roman" pitchFamily="18" charset="0"/>
              </a:rPr>
            </a:br>
            <a:endParaRPr lang="tr-TR" sz="4000" b="1" i="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r>
              <a:rPr lang="tr-TR" sz="2400" dirty="0"/>
              <a:t>1</a:t>
            </a:r>
            <a:r>
              <a:rPr lang="tr-TR" sz="2400" dirty="0" smtClean="0"/>
              <a:t>. Genel </a:t>
            </a:r>
            <a:r>
              <a:rPr lang="tr-TR" sz="2400" dirty="0"/>
              <a:t>şeylerden kaçının. Onun yerine gördüğünüz şeyi tanımlayın.“Çok güzel bir resim yapmışsın ”yerine” Bu resimde canlı renkler bir arada kullanılmış</a:t>
            </a:r>
            <a:r>
              <a:rPr lang="tr-TR" sz="2400" dirty="0" smtClean="0"/>
              <a:t>”</a:t>
            </a:r>
          </a:p>
          <a:p>
            <a:endParaRPr lang="tr-TR" sz="2400" dirty="0" smtClean="0"/>
          </a:p>
          <a:p>
            <a:endParaRPr lang="tr-TR" sz="2400" dirty="0" smtClean="0"/>
          </a:p>
          <a:p>
            <a:r>
              <a:rPr lang="tr-TR" sz="2400" dirty="0"/>
              <a:t> 2</a:t>
            </a:r>
            <a:r>
              <a:rPr lang="tr-TR" sz="2400" dirty="0" smtClean="0"/>
              <a:t>. Geleceğe </a:t>
            </a:r>
            <a:r>
              <a:rPr lang="tr-TR" sz="2400" dirty="0"/>
              <a:t>yönelik yansıtmalar yapmayın, şimdiye yönelin:“Sen büyük bir ressam olacaksın ”yerine” Bu resim üzerinde gerçekten sabırla uğraştın.”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i="1" dirty="0" smtClean="0">
                <a:latin typeface="Times New Roman" pitchFamily="18" charset="0"/>
                <a:cs typeface="Times New Roman" pitchFamily="18" charset="0"/>
              </a:rPr>
              <a:t>ÖZGÜVEN</a:t>
            </a:r>
            <a:endParaRPr lang="tr-TR" dirty="0"/>
          </a:p>
        </p:txBody>
      </p:sp>
      <p:sp>
        <p:nvSpPr>
          <p:cNvPr id="3" name="2 İçerik Yer Tutucusu"/>
          <p:cNvSpPr>
            <a:spLocks noGrp="1"/>
          </p:cNvSpPr>
          <p:nvPr>
            <p:ph idx="1"/>
          </p:nvPr>
        </p:nvSpPr>
        <p:spPr/>
        <p:txBody>
          <a:bodyPr>
            <a:normAutofit/>
          </a:bodyPr>
          <a:lstStyle/>
          <a:p>
            <a:r>
              <a:rPr lang="tr-TR" dirty="0" smtClean="0">
                <a:solidFill>
                  <a:srgbClr val="FF0000"/>
                </a:solidFill>
              </a:rPr>
              <a:t>Benlik; </a:t>
            </a:r>
            <a:r>
              <a:rPr lang="tr-TR" dirty="0" smtClean="0"/>
              <a:t>kişinin kendisi ile ilgili sahip olduğu algıları, düşünceleri ve değerleri içerir(</a:t>
            </a:r>
            <a:r>
              <a:rPr lang="tr-TR" dirty="0" err="1" smtClean="0"/>
              <a:t>Rogers</a:t>
            </a:r>
            <a:r>
              <a:rPr lang="tr-TR" dirty="0" smtClean="0"/>
              <a:t>)</a:t>
            </a:r>
          </a:p>
          <a:p>
            <a:pPr>
              <a:buNone/>
            </a:pPr>
            <a:endParaRPr lang="tr-TR" dirty="0" smtClean="0"/>
          </a:p>
          <a:p>
            <a:r>
              <a:rPr lang="tr-TR" dirty="0" smtClean="0">
                <a:solidFill>
                  <a:srgbClr val="FF0000"/>
                </a:solidFill>
              </a:rPr>
              <a:t>Benlik saygısı, </a:t>
            </a:r>
            <a:r>
              <a:rPr lang="tr-TR" dirty="0" smtClean="0"/>
              <a:t>bireyin kendisine yönelik olumlu veya olumsuz bakış açısı, değerlendirmeleri, tutumları ve inançları olarak tanımlanmaktadır(</a:t>
            </a:r>
            <a:r>
              <a:rPr lang="tr-TR" dirty="0" err="1" smtClean="0"/>
              <a:t>Rosenberg</a:t>
            </a:r>
            <a:r>
              <a:rPr lang="tr-TR" dirty="0" smtClean="0"/>
              <a:t>).</a:t>
            </a:r>
          </a:p>
          <a:p>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i="1" dirty="0" smtClean="0">
                <a:latin typeface="Times New Roman" pitchFamily="18" charset="0"/>
                <a:cs typeface="Times New Roman" pitchFamily="18" charset="0"/>
              </a:rPr>
              <a:t>Överken şunlara dikkat edin:</a:t>
            </a:r>
            <a:br>
              <a:rPr lang="tr-TR" b="1" i="1" dirty="0" smtClean="0">
                <a:latin typeface="Times New Roman" pitchFamily="18" charset="0"/>
                <a:cs typeface="Times New Roman" pitchFamily="18" charset="0"/>
              </a:rPr>
            </a:br>
            <a:endParaRPr lang="tr-TR" b="1" i="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r>
              <a:rPr lang="tr-TR" sz="2400" dirty="0"/>
              <a:t>3</a:t>
            </a:r>
            <a:r>
              <a:rPr lang="tr-TR" sz="2400" dirty="0" smtClean="0"/>
              <a:t>. Kendi </a:t>
            </a:r>
            <a:r>
              <a:rPr lang="tr-TR" sz="2400" dirty="0"/>
              <a:t>duygularınızı anlatın:“Bu resme bakmak içimi sevinçle dolduruyor.” </a:t>
            </a:r>
            <a:endParaRPr lang="tr-TR" sz="2400" dirty="0" smtClean="0"/>
          </a:p>
          <a:p>
            <a:endParaRPr lang="tr-TR" sz="2400" dirty="0" smtClean="0"/>
          </a:p>
          <a:p>
            <a:endParaRPr lang="tr-TR" sz="2400" dirty="0" smtClean="0"/>
          </a:p>
          <a:p>
            <a:endParaRPr lang="tr-TR" sz="2400" dirty="0" smtClean="0"/>
          </a:p>
          <a:p>
            <a:r>
              <a:rPr lang="tr-TR" sz="2400" dirty="0" smtClean="0"/>
              <a:t>4. Çocuğun </a:t>
            </a:r>
            <a:r>
              <a:rPr lang="tr-TR" sz="2400" dirty="0"/>
              <a:t>övülmeye değer davranışını kısaca tanımlayın:“Bu resim çok özenli bir çalışmanın ürünü.”</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i="1" dirty="0">
                <a:latin typeface="Times New Roman" pitchFamily="18" charset="0"/>
                <a:cs typeface="Times New Roman" pitchFamily="18" charset="0"/>
              </a:rPr>
              <a:t>Çocuğumuzdan sorunlarla mücadele etmesini bekleyelim</a:t>
            </a:r>
            <a:endParaRPr lang="tr-TR" i="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endParaRPr lang="tr-TR" sz="2400" dirty="0" smtClean="0"/>
          </a:p>
          <a:p>
            <a:r>
              <a:rPr lang="tr-TR" sz="2400" dirty="0" smtClean="0"/>
              <a:t>Çocuğumuzdan </a:t>
            </a:r>
            <a:r>
              <a:rPr lang="tr-TR" sz="2400" dirty="0"/>
              <a:t>sorunlarla mücadele etmesini bekleyelim. Çocukların, çatışmalar ve zorluklarla, nasıl mücadele edildiğini öğrenmeleri gereklidir</a:t>
            </a:r>
            <a:r>
              <a:rPr lang="tr-TR" sz="2400" dirty="0" smtClean="0"/>
              <a:t>.</a:t>
            </a:r>
          </a:p>
          <a:p>
            <a:endParaRPr lang="tr-TR" sz="2400" dirty="0"/>
          </a:p>
          <a:p>
            <a:endParaRPr lang="tr-TR"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b="1" i="1" dirty="0">
                <a:latin typeface="Times New Roman" pitchFamily="18" charset="0"/>
                <a:cs typeface="Times New Roman" pitchFamily="18" charset="0"/>
              </a:rPr>
              <a:t>İhtiyaç Duyduğunda Ulaşılabilir Olmak:</a:t>
            </a:r>
            <a:r>
              <a:rPr lang="tr-TR" sz="3600" i="1" dirty="0">
                <a:latin typeface="Times New Roman" pitchFamily="18" charset="0"/>
                <a:cs typeface="Times New Roman" pitchFamily="18" charset="0"/>
              </a:rPr>
              <a:t> </a:t>
            </a:r>
          </a:p>
        </p:txBody>
      </p:sp>
      <p:sp>
        <p:nvSpPr>
          <p:cNvPr id="3" name="2 İçerik Yer Tutucusu"/>
          <p:cNvSpPr>
            <a:spLocks noGrp="1"/>
          </p:cNvSpPr>
          <p:nvPr>
            <p:ph idx="1"/>
          </p:nvPr>
        </p:nvSpPr>
        <p:spPr/>
        <p:txBody>
          <a:bodyPr>
            <a:normAutofit/>
          </a:bodyPr>
          <a:lstStyle/>
          <a:p>
            <a:r>
              <a:rPr lang="tr-TR" sz="2400" dirty="0"/>
              <a:t>Özgüvenli çocuklar kendilerini ifade edebilirler. Zor duygular içinde olan, bir şeyi öğrenmek isteyen çocuk büyüklerinden yardım alabilmelidir. </a:t>
            </a:r>
            <a:endParaRPr lang="tr-TR" sz="2400" dirty="0" smtClean="0"/>
          </a:p>
          <a:p>
            <a:endParaRPr lang="tr-TR" sz="2400" dirty="0" smtClean="0"/>
          </a:p>
          <a:p>
            <a:r>
              <a:rPr lang="tr-TR" sz="2400" dirty="0" smtClean="0"/>
              <a:t>Bu </a:t>
            </a:r>
            <a:r>
              <a:rPr lang="tr-TR" sz="2400" dirty="0"/>
              <a:t>da ancak duygularına saygı duyulan, koşulsuz kabul edilen çocuklarda mümkündür. </a:t>
            </a:r>
            <a:endParaRPr lang="tr-TR" sz="2400" dirty="0" smtClean="0"/>
          </a:p>
          <a:p>
            <a:endParaRPr lang="tr-TR" sz="2400" dirty="0" smtClean="0"/>
          </a:p>
          <a:p>
            <a:r>
              <a:rPr lang="tr-TR" sz="2400" dirty="0" smtClean="0"/>
              <a:t>Bunu </a:t>
            </a:r>
            <a:r>
              <a:rPr lang="tr-TR" sz="2400" dirty="0"/>
              <a:t>sağlamak için çocuğunuzu dinlemeli, anlamaya çalışmalı, adil davranmalı, yargılamamalı, dürüst olduğunda cezalar verilmemelidir.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000" b="1" i="1" dirty="0" smtClean="0">
                <a:latin typeface="Times New Roman" pitchFamily="18" charset="0"/>
                <a:cs typeface="Times New Roman" pitchFamily="18" charset="0"/>
              </a:rPr>
              <a:t>ÖZGÜVEN</a:t>
            </a:r>
            <a:endParaRPr lang="tr-TR" sz="4000" b="1" i="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endParaRPr lang="tr-TR" sz="2400" dirty="0" smtClean="0"/>
          </a:p>
          <a:p>
            <a:r>
              <a:rPr lang="tr-TR" sz="2400" dirty="0" smtClean="0"/>
              <a:t>“</a:t>
            </a:r>
            <a:r>
              <a:rPr lang="tr-TR" sz="2400" dirty="0"/>
              <a:t>Başarılı insanlar, asla düşmeyenler değil, düştükten sonra kalkabilenlerdir; onlar düştükleri zaman korkmazlar, yaptıkları hatalardan rahatsız olmazlar ve istekle yollarına devam ederler”</a:t>
            </a:r>
          </a:p>
          <a:p>
            <a:endParaRPr lang="tr-TR" sz="2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Kaynakça;</a:t>
            </a:r>
            <a:endParaRPr lang="tr-TR" dirty="0"/>
          </a:p>
        </p:txBody>
      </p:sp>
      <p:sp>
        <p:nvSpPr>
          <p:cNvPr id="3" name="2 İçerik Yer Tutucusu"/>
          <p:cNvSpPr>
            <a:spLocks noGrp="1"/>
          </p:cNvSpPr>
          <p:nvPr>
            <p:ph idx="1"/>
          </p:nvPr>
        </p:nvSpPr>
        <p:spPr/>
        <p:txBody>
          <a:bodyPr/>
          <a:lstStyle/>
          <a:p>
            <a:pPr marL="609600" indent="-609600">
              <a:buFont typeface="Wingdings" pitchFamily="2" charset="2"/>
              <a:buAutoNum type="arabicPeriod"/>
            </a:pPr>
            <a:endParaRPr lang="tr-TR" smtClean="0"/>
          </a:p>
          <a:p>
            <a:pPr marL="609600" indent="-609600">
              <a:buFont typeface="Wingdings" pitchFamily="2" charset="2"/>
              <a:buAutoNum type="arabicPeriod"/>
            </a:pPr>
            <a:r>
              <a:rPr lang="tr-TR" smtClean="0"/>
              <a:t>Yılmaz</a:t>
            </a:r>
            <a:r>
              <a:rPr lang="tr-TR" dirty="0" smtClean="0"/>
              <a:t>, H.Gençler Bu Kitap Sizin İçin</a:t>
            </a:r>
          </a:p>
          <a:p>
            <a:pPr marL="609600" indent="-609600">
              <a:buFont typeface="Wingdings" pitchFamily="2" charset="2"/>
              <a:buAutoNum type="arabicPeriod"/>
            </a:pPr>
            <a:r>
              <a:rPr lang="tr-TR" dirty="0" smtClean="0"/>
              <a:t>Editör Kuzgun, Y. İlköğretimde Rehberlik</a:t>
            </a:r>
          </a:p>
          <a:p>
            <a:pPr marL="609600" indent="-609600">
              <a:buFont typeface="Wingdings" pitchFamily="2" charset="2"/>
              <a:buAutoNum type="arabicPeriod"/>
            </a:pPr>
            <a:r>
              <a:rPr lang="tr-TR" dirty="0" err="1" smtClean="0"/>
              <a:t>Kalkınç</a:t>
            </a:r>
            <a:r>
              <a:rPr lang="tr-TR" dirty="0" smtClean="0"/>
              <a:t>, F. Okul Evde Başlar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i="1" dirty="0" smtClean="0">
                <a:latin typeface="Times New Roman" pitchFamily="18" charset="0"/>
                <a:cs typeface="Times New Roman" pitchFamily="18" charset="0"/>
              </a:rPr>
              <a:t>ÖZGÜVEN</a:t>
            </a:r>
            <a:endParaRPr lang="tr-TR" dirty="0"/>
          </a:p>
        </p:txBody>
      </p:sp>
      <p:sp>
        <p:nvSpPr>
          <p:cNvPr id="3" name="2 İçerik Yer Tutucusu"/>
          <p:cNvSpPr>
            <a:spLocks noGrp="1"/>
          </p:cNvSpPr>
          <p:nvPr>
            <p:ph idx="1"/>
          </p:nvPr>
        </p:nvSpPr>
        <p:spPr/>
        <p:txBody>
          <a:bodyPr/>
          <a:lstStyle/>
          <a:p>
            <a:r>
              <a:rPr lang="tr-TR" dirty="0" err="1" smtClean="0">
                <a:solidFill>
                  <a:srgbClr val="FF0000"/>
                </a:solidFill>
              </a:rPr>
              <a:t>Özyeterlilik</a:t>
            </a:r>
            <a:r>
              <a:rPr lang="tr-TR" dirty="0" smtClean="0">
                <a:solidFill>
                  <a:srgbClr val="FF0000"/>
                </a:solidFill>
              </a:rPr>
              <a:t> </a:t>
            </a:r>
            <a:r>
              <a:rPr lang="tr-TR" dirty="0"/>
              <a:t>kavramı ilk kez, </a:t>
            </a:r>
            <a:r>
              <a:rPr lang="tr-TR" dirty="0" err="1"/>
              <a:t>Bandura’nın</a:t>
            </a:r>
            <a:r>
              <a:rPr lang="tr-TR" dirty="0"/>
              <a:t> Sosyal Öğrenme Kuramı’nda ortaya çıkmıştır. Bireylerin olası durumlarla başa çıkabilmek için gerekli olan eylemleri ne kadar iyi yapabileceklerine ilişkin bireysel yargılarıyla ilgili bir kavramdır (Bıkmaz, 2004).</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457200" y="274638"/>
            <a:ext cx="8229600" cy="5242594"/>
          </a:xfrm>
        </p:spPr>
        <p:txBody>
          <a:bodyPr>
            <a:normAutofit/>
          </a:bodyPr>
          <a:lstStyle/>
          <a:p>
            <a:r>
              <a:rPr lang="tr-TR" b="1" dirty="0" smtClean="0"/>
              <a:t/>
            </a:r>
            <a:br>
              <a:rPr lang="tr-TR" b="1" dirty="0" smtClean="0"/>
            </a:br>
            <a:r>
              <a:rPr lang="tr-TR" b="1" i="1" dirty="0" smtClean="0">
                <a:latin typeface="Times New Roman" pitchFamily="18" charset="0"/>
                <a:cs typeface="Times New Roman" pitchFamily="18" charset="0"/>
              </a:rPr>
              <a:t>ÖZGÜVEN NEDİR? </a:t>
            </a:r>
            <a:br>
              <a:rPr lang="tr-TR" b="1" i="1" dirty="0" smtClean="0">
                <a:latin typeface="Times New Roman" pitchFamily="18" charset="0"/>
                <a:cs typeface="Times New Roman" pitchFamily="18" charset="0"/>
              </a:rPr>
            </a:br>
            <a:r>
              <a:rPr lang="tr-TR" b="1" i="1" dirty="0" smtClean="0">
                <a:latin typeface="Times New Roman" pitchFamily="18" charset="0"/>
                <a:cs typeface="Times New Roman" pitchFamily="18" charset="0"/>
              </a:rPr>
              <a:t>ÖZGÜVEN NASIL OLUŞUR?</a:t>
            </a:r>
            <a:br>
              <a:rPr lang="tr-TR" b="1" i="1" dirty="0" smtClean="0">
                <a:latin typeface="Times New Roman" pitchFamily="18" charset="0"/>
                <a:cs typeface="Times New Roman" pitchFamily="18" charset="0"/>
              </a:rPr>
            </a:b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i="1" dirty="0" smtClean="0">
                <a:latin typeface="Times New Roman" pitchFamily="18" charset="0"/>
                <a:cs typeface="Times New Roman" pitchFamily="18" charset="0"/>
              </a:rPr>
              <a:t/>
            </a:r>
            <a:br>
              <a:rPr lang="tr-TR" b="1" i="1" dirty="0" smtClean="0">
                <a:latin typeface="Times New Roman" pitchFamily="18" charset="0"/>
                <a:cs typeface="Times New Roman" pitchFamily="18" charset="0"/>
              </a:rPr>
            </a:br>
            <a:r>
              <a:rPr lang="tr-TR" b="1" i="1" dirty="0" smtClean="0">
                <a:latin typeface="Times New Roman" pitchFamily="18" charset="0"/>
                <a:cs typeface="Times New Roman" pitchFamily="18" charset="0"/>
              </a:rPr>
              <a:t>KENDİNİ DEĞERLİ HİSSETMEK</a:t>
            </a:r>
            <a:br>
              <a:rPr lang="tr-TR" b="1" i="1" dirty="0" smtClean="0">
                <a:latin typeface="Times New Roman" pitchFamily="18" charset="0"/>
                <a:cs typeface="Times New Roman" pitchFamily="18" charset="0"/>
              </a:rPr>
            </a:br>
            <a:endParaRPr lang="tr-TR" dirty="0"/>
          </a:p>
        </p:txBody>
      </p:sp>
      <p:sp>
        <p:nvSpPr>
          <p:cNvPr id="3" name="2 İçerik Yer Tutucusu"/>
          <p:cNvSpPr>
            <a:spLocks noGrp="1"/>
          </p:cNvSpPr>
          <p:nvPr>
            <p:ph idx="1"/>
          </p:nvPr>
        </p:nvSpPr>
        <p:spPr/>
        <p:txBody>
          <a:bodyPr/>
          <a:lstStyle/>
          <a:p>
            <a:r>
              <a:rPr lang="tr-TR" dirty="0" smtClean="0"/>
              <a:t>Çocuğun kendisine yönelik iyi duygular geliştirmesi sonucu kendisini iyi hissetmesi. Başka bir değişle kendisi olmaktan memnun olması ve bunun sonucu kendisi ve çevresiyle barışık olması demek. </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i="1" dirty="0">
                <a:latin typeface="Times New Roman" pitchFamily="18" charset="0"/>
                <a:cs typeface="Times New Roman" pitchFamily="18" charset="0"/>
              </a:rPr>
              <a:t>Özgüven Doğuştan Mı Gelir?</a:t>
            </a:r>
            <a:br>
              <a:rPr lang="tr-TR" b="1" i="1" dirty="0">
                <a:latin typeface="Times New Roman" pitchFamily="18" charset="0"/>
                <a:cs typeface="Times New Roman" pitchFamily="18" charset="0"/>
              </a:rPr>
            </a:br>
            <a:endParaRPr lang="tr-TR" b="1" i="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endParaRPr lang="tr-TR" sz="2400" dirty="0" smtClean="0"/>
          </a:p>
          <a:p>
            <a:r>
              <a:rPr lang="tr-TR" sz="2400" dirty="0" smtClean="0"/>
              <a:t>Büyükleri </a:t>
            </a:r>
            <a:r>
              <a:rPr lang="tr-TR" sz="2400" dirty="0"/>
              <a:t>tarafından sevgi gören, gereksinim duyduğunda beklediği yakınlık ve ilgiyi bulan, fikirlerine değer verilen ve önemsenen, güven duyulan ve sorumluluklar verilen, iyi yaptığı şeyler için övülen, gurur duyulan, hataya yer verilen ve olduğu gibi kabul edilen çocuğun kendisine özgüveni olur.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000" b="1" i="1" dirty="0" smtClean="0">
                <a:latin typeface="Times New Roman" pitchFamily="18" charset="0"/>
                <a:cs typeface="Times New Roman" pitchFamily="18" charset="0"/>
              </a:rPr>
              <a:t>Buna Karşılık</a:t>
            </a:r>
            <a:endParaRPr lang="tr-TR" sz="4000" i="1"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r>
              <a:rPr lang="tr-TR" dirty="0" smtClean="0"/>
              <a:t>Sevildiğini, önemsendiğini </a:t>
            </a:r>
            <a:r>
              <a:rPr lang="tr-TR" dirty="0"/>
              <a:t>hissetmeyen,beklediği yakınlık ve </a:t>
            </a:r>
            <a:r>
              <a:rPr lang="tr-TR" dirty="0" smtClean="0"/>
              <a:t>ilgiyi görmeyen</a:t>
            </a:r>
            <a:r>
              <a:rPr lang="tr-TR" dirty="0"/>
              <a:t>, sürekli </a:t>
            </a:r>
            <a:r>
              <a:rPr lang="tr-TR" dirty="0" smtClean="0"/>
              <a:t>eleştirilen ve </a:t>
            </a:r>
            <a:r>
              <a:rPr lang="tr-TR" dirty="0"/>
              <a:t>olduğu gibi kabul </a:t>
            </a:r>
            <a:r>
              <a:rPr lang="tr-TR" dirty="0" smtClean="0"/>
              <a:t>edilmeyen çocuk </a:t>
            </a:r>
            <a:r>
              <a:rPr lang="tr-TR" dirty="0"/>
              <a:t>kendisini </a:t>
            </a:r>
            <a:r>
              <a:rPr lang="tr-TR" dirty="0" smtClean="0"/>
              <a:t>değerli hissetmez </a:t>
            </a:r>
            <a:r>
              <a:rPr lang="tr-TR" dirty="0"/>
              <a:t>ve özgüveni olmaz.</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b="1" i="1" dirty="0" smtClean="0">
                <a:latin typeface="Times New Roman" pitchFamily="18" charset="0"/>
                <a:cs typeface="Times New Roman" pitchFamily="18" charset="0"/>
              </a:rPr>
              <a:t>Özgüven Olmadığında;</a:t>
            </a:r>
            <a:endParaRPr lang="tr-TR" sz="3600" b="1" i="1"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r>
              <a:rPr lang="tr-TR" dirty="0" smtClean="0"/>
              <a:t>Özgüven </a:t>
            </a:r>
            <a:r>
              <a:rPr lang="tr-TR" dirty="0"/>
              <a:t>eksikliği yaşayan, kendileri ile barışık olmayan çocuklar</a:t>
            </a:r>
            <a:r>
              <a:rPr lang="tr-TR" dirty="0" smtClean="0"/>
              <a:t>:</a:t>
            </a:r>
          </a:p>
          <a:p>
            <a:r>
              <a:rPr lang="tr-TR" dirty="0" smtClean="0"/>
              <a:t>Arkadaş </a:t>
            </a:r>
            <a:r>
              <a:rPr lang="tr-TR" dirty="0"/>
              <a:t>çevresi içinde de hak </a:t>
            </a:r>
            <a:r>
              <a:rPr lang="tr-TR" dirty="0" smtClean="0"/>
              <a:t>ettikleri saygıyı </a:t>
            </a:r>
            <a:r>
              <a:rPr lang="tr-TR" dirty="0"/>
              <a:t>göremeyebilir ve akranları tarafından kullanılma ihtimalleri </a:t>
            </a:r>
            <a:r>
              <a:rPr lang="tr-TR" dirty="0" smtClean="0"/>
              <a:t>olabilir.Kendi </a:t>
            </a:r>
            <a:r>
              <a:rPr lang="tr-TR" dirty="0"/>
              <a:t>isteklerini dile getiremeyebilirler</a:t>
            </a:r>
            <a:r>
              <a:rPr lang="tr-TR" dirty="0" smtClean="0"/>
              <a:t>.</a:t>
            </a:r>
          </a:p>
          <a:p>
            <a:r>
              <a:rPr lang="tr-TR" dirty="0" smtClean="0"/>
              <a:t>Potansiyellerini </a:t>
            </a:r>
            <a:r>
              <a:rPr lang="tr-TR" dirty="0"/>
              <a:t>gösteremez ve başarısızlık yaşayabilirler.</a:t>
            </a:r>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251</TotalTime>
  <Words>1044</Words>
  <Application>Microsoft Office PowerPoint</Application>
  <PresentationFormat>Ekran Gösterisi (4:3)</PresentationFormat>
  <Paragraphs>145</Paragraphs>
  <Slides>34</Slides>
  <Notes>0</Notes>
  <HiddenSlides>0</HiddenSlides>
  <MMClips>0</MMClips>
  <ScaleCrop>false</ScaleCrop>
  <HeadingPairs>
    <vt:vector size="4" baseType="variant">
      <vt:variant>
        <vt:lpstr>Tema</vt:lpstr>
      </vt:variant>
      <vt:variant>
        <vt:i4>1</vt:i4>
      </vt:variant>
      <vt:variant>
        <vt:lpstr>Slayt Başlıkları</vt:lpstr>
      </vt:variant>
      <vt:variant>
        <vt:i4>34</vt:i4>
      </vt:variant>
    </vt:vector>
  </HeadingPairs>
  <TitlesOfParts>
    <vt:vector size="35" baseType="lpstr">
      <vt:lpstr>Ofis Teması</vt:lpstr>
      <vt:lpstr>ÇOCUKLARDA ÖZGÜVEN </vt:lpstr>
      <vt:lpstr>ÖZGÜVEN</vt:lpstr>
      <vt:lpstr>ÖZGÜVEN</vt:lpstr>
      <vt:lpstr>ÖZGÜVEN</vt:lpstr>
      <vt:lpstr> ÖZGÜVEN NEDİR?  ÖZGÜVEN NASIL OLUŞUR? </vt:lpstr>
      <vt:lpstr> KENDİNİ DEĞERLİ HİSSETMEK </vt:lpstr>
      <vt:lpstr>Özgüven Doğuştan Mı Gelir? </vt:lpstr>
      <vt:lpstr>Buna Karşılık</vt:lpstr>
      <vt:lpstr>Özgüven Olmadığında;</vt:lpstr>
      <vt:lpstr>Özgüven Olmadığında;</vt:lpstr>
      <vt:lpstr>ÖZGÜVENİ YÜKSEK ÇOCUKLAR İÇİN AİLELER NE YAPABİLİR?</vt:lpstr>
      <vt:lpstr>Şartsız Sevgi Göstermek</vt:lpstr>
      <vt:lpstr>Sinirli Olmanızdan Sorumlu Olduğunu (DOĞRU) İfade Etmek</vt:lpstr>
      <vt:lpstr> Sinirli Olmanızdan Sorumlu Olduğunu (DOĞRU) İfade Etmek </vt:lpstr>
      <vt:lpstr> Açık İsteklerde Bulunmak </vt:lpstr>
      <vt:lpstr>İhtiyaçların Karşılanması: </vt:lpstr>
      <vt:lpstr>Dinlemeyi Öğrenmek</vt:lpstr>
      <vt:lpstr>Aktif Dinleme</vt:lpstr>
      <vt:lpstr>Net ve Açık Kurallar Olmalı</vt:lpstr>
      <vt:lpstr> Yetenekleri Kabul Edin </vt:lpstr>
      <vt:lpstr>Gerçekçi Beklenti</vt:lpstr>
      <vt:lpstr>Sorumluluk Verme</vt:lpstr>
      <vt:lpstr> ELEŞTİRİ DEĞİL İŞBİRLİĞİ </vt:lpstr>
      <vt:lpstr> ELEŞTİRİ DEĞİL İŞBİRLİĞİ </vt:lpstr>
      <vt:lpstr> ELEŞTİRİ DEĞİL İŞBİRLİĞİ </vt:lpstr>
      <vt:lpstr>CEZALANDIRMAK YERİNE NELER YAPILABİLİR:</vt:lpstr>
      <vt:lpstr>CEZALANDIRMAK YERİNE NELER YAPILABİLİR:</vt:lpstr>
      <vt:lpstr>CEZALANDIRMAK YERİNE NELER YAPILABİLİR:</vt:lpstr>
      <vt:lpstr>Överken şunlara dikkat edin: </vt:lpstr>
      <vt:lpstr>Överken şunlara dikkat edin: </vt:lpstr>
      <vt:lpstr>Çocuğumuzdan sorunlarla mücadele etmesini bekleyelim</vt:lpstr>
      <vt:lpstr>İhtiyaç Duyduğunda Ulaşılabilir Olmak: </vt:lpstr>
      <vt:lpstr>ÖZGÜVEN</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VELİLERE ÖNERİLER ÇOCUKLARDA ÖZGÜVEN</dc:title>
  <dc:creator>KSL1</dc:creator>
  <cp:lastModifiedBy>rhbrlk</cp:lastModifiedBy>
  <cp:revision>26</cp:revision>
  <dcterms:created xsi:type="dcterms:W3CDTF">2021-10-11T08:39:40Z</dcterms:created>
  <dcterms:modified xsi:type="dcterms:W3CDTF">2021-10-14T06:22:07Z</dcterms:modified>
</cp:coreProperties>
</file>