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6" r:id="rId11"/>
    <p:sldId id="264" r:id="rId12"/>
    <p:sldId id="265" r:id="rId13"/>
    <p:sldId id="267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69" autoAdjust="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12.10.2021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12.10.2021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12.10.2021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12.10.2021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12.10.2021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12.10.2021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12.10.2021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hbrlk\Desktop\973d17e2-8f36-4a80-acbb-928476df16a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4166"/>
            <a:ext cx="2844155" cy="238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755576" y="3298396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/>
              <a:t>ADANA İL MİLLİ EĞİTİM MÜDÜRLÜĞÜ</a:t>
            </a:r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1690358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92D050"/>
                </a:solidFill>
              </a:rPr>
              <a:t>Çevresel hijyen</a:t>
            </a:r>
            <a:endParaRPr lang="tr-TR" dirty="0">
              <a:solidFill>
                <a:srgbClr val="92D05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tr-TR" sz="3600" dirty="0">
                <a:solidFill>
                  <a:srgbClr val="FFC000"/>
                </a:solidFill>
              </a:rPr>
              <a:t>Sağlığımızı korumak için bedenimize özen gösterdiğimiz gibi, bedenimizin yaşadığı yerlere de özen göstermemiz gerekir.</a:t>
            </a:r>
          </a:p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464496" cy="4525963"/>
          </a:xfrm>
        </p:spPr>
        <p:txBody>
          <a:bodyPr>
            <a:normAutofit lnSpcReduction="10000"/>
          </a:bodyPr>
          <a:lstStyle/>
          <a:p>
            <a:r>
              <a:rPr lang="tr-TR" dirty="0">
                <a:solidFill>
                  <a:srgbClr val="002060"/>
                </a:solidFill>
              </a:rPr>
              <a:t>Yaşadığınız odayı </a:t>
            </a:r>
            <a:r>
              <a:rPr lang="tr-TR" dirty="0" smtClean="0">
                <a:solidFill>
                  <a:srgbClr val="002060"/>
                </a:solidFill>
              </a:rPr>
              <a:t>ve çekmeceleri </a:t>
            </a:r>
            <a:r>
              <a:rPr lang="tr-TR" dirty="0">
                <a:solidFill>
                  <a:srgbClr val="002060"/>
                </a:solidFill>
              </a:rPr>
              <a:t>düzenli tutun</a:t>
            </a:r>
            <a:r>
              <a:rPr lang="tr-TR" dirty="0" smtClean="0">
                <a:solidFill>
                  <a:srgbClr val="002060"/>
                </a:solidFill>
              </a:rPr>
              <a:t>!</a:t>
            </a:r>
          </a:p>
          <a:p>
            <a:r>
              <a:rPr lang="tr-TR" dirty="0">
                <a:solidFill>
                  <a:srgbClr val="002060"/>
                </a:solidFill>
              </a:rPr>
              <a:t>Okulda sıranızı </a:t>
            </a:r>
            <a:r>
              <a:rPr lang="tr-TR" dirty="0" smtClean="0">
                <a:solidFill>
                  <a:srgbClr val="002060"/>
                </a:solidFill>
              </a:rPr>
              <a:t>ve sıranızın </a:t>
            </a:r>
            <a:r>
              <a:rPr lang="tr-TR" dirty="0">
                <a:solidFill>
                  <a:srgbClr val="002060"/>
                </a:solidFill>
              </a:rPr>
              <a:t>altını temiz </a:t>
            </a:r>
            <a:r>
              <a:rPr lang="tr-TR" dirty="0" smtClean="0">
                <a:solidFill>
                  <a:srgbClr val="002060"/>
                </a:solidFill>
              </a:rPr>
              <a:t>tutun</a:t>
            </a:r>
            <a:r>
              <a:rPr lang="tr-TR" dirty="0">
                <a:solidFill>
                  <a:srgbClr val="002060"/>
                </a:solidFill>
              </a:rPr>
              <a:t> </a:t>
            </a:r>
          </a:p>
          <a:p>
            <a:r>
              <a:rPr lang="tr-TR" dirty="0">
                <a:solidFill>
                  <a:srgbClr val="002060"/>
                </a:solidFill>
              </a:rPr>
              <a:t>Evinizi sık sık havalandırın!</a:t>
            </a:r>
          </a:p>
          <a:p>
            <a:r>
              <a:rPr lang="tr-TR" dirty="0">
                <a:solidFill>
                  <a:srgbClr val="002060"/>
                </a:solidFill>
              </a:rPr>
              <a:t>Teneffüslerde sınıfınızı havalandırın</a:t>
            </a:r>
            <a:r>
              <a:rPr lang="tr-TR" dirty="0" smtClean="0">
                <a:solidFill>
                  <a:srgbClr val="002060"/>
                </a:solidFill>
              </a:rPr>
              <a:t>!</a:t>
            </a:r>
            <a:endParaRPr lang="tr-TR" dirty="0">
              <a:solidFill>
                <a:srgbClr val="002060"/>
              </a:solidFill>
            </a:endParaRPr>
          </a:p>
          <a:p>
            <a:r>
              <a:rPr lang="tr-TR" dirty="0">
                <a:solidFill>
                  <a:srgbClr val="002060"/>
                </a:solidFill>
              </a:rPr>
              <a:t>Çevrenize çöp atmayın!</a:t>
            </a:r>
          </a:p>
          <a:p>
            <a:r>
              <a:rPr lang="tr-TR" dirty="0">
                <a:solidFill>
                  <a:srgbClr val="002060"/>
                </a:solidFill>
              </a:rPr>
              <a:t>Çevrede görünen çöpleri alıp çöp kutusuna atın! </a:t>
            </a:r>
          </a:p>
          <a:p>
            <a:endParaRPr lang="tr-TR" b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77761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B050"/>
                </a:solidFill>
              </a:rPr>
              <a:t>Uyku</a:t>
            </a:r>
            <a:endParaRPr lang="tr-TR" dirty="0">
              <a:solidFill>
                <a:srgbClr val="00B05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Sağlıklı bir hayat için uyku, yemek-içmek kadar önemli bir ihtiyaçtır. Uyku sayesinde bedenimiz dinlenir, zihnimiz yenilenir. Organlarımız yenilenip kendini tamir eder. Çocuklar uyudukça büyürler; gençler, orta yaşlılar ve yaşlılar uykuyla sağlıklarını korurlar.</a:t>
            </a:r>
          </a:p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pic>
        <p:nvPicPr>
          <p:cNvPr id="4098" name="Picture 2" descr="C:\Users\rhbrlk\Desktop\cocuklarda-uyku-duzeni-1030x6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628800"/>
            <a:ext cx="403791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92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67544" y="692696"/>
            <a:ext cx="4040188" cy="639762"/>
          </a:xfrm>
        </p:spPr>
        <p:txBody>
          <a:bodyPr/>
          <a:lstStyle/>
          <a:p>
            <a:r>
              <a:rPr lang="tr-TR" dirty="0" smtClean="0">
                <a:solidFill>
                  <a:srgbClr val="00B050"/>
                </a:solidFill>
              </a:rPr>
              <a:t>UYKUNUN DOSTLARI</a:t>
            </a:r>
            <a:endParaRPr lang="tr-TR" dirty="0">
              <a:solidFill>
                <a:srgbClr val="00B050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497363"/>
          </a:xfrm>
        </p:spPr>
        <p:txBody>
          <a:bodyPr/>
          <a:lstStyle/>
          <a:p>
            <a:r>
              <a:rPr lang="tr-TR" sz="3200" dirty="0">
                <a:solidFill>
                  <a:srgbClr val="00B050"/>
                </a:solidFill>
              </a:rPr>
              <a:t>Karanlık ortam</a:t>
            </a:r>
          </a:p>
          <a:p>
            <a:r>
              <a:rPr lang="tr-TR" sz="3200" dirty="0">
                <a:solidFill>
                  <a:srgbClr val="00B050"/>
                </a:solidFill>
              </a:rPr>
              <a:t>Gün içinde hareketli olmak</a:t>
            </a:r>
          </a:p>
          <a:p>
            <a:r>
              <a:rPr lang="tr-TR" sz="3200" dirty="0">
                <a:solidFill>
                  <a:srgbClr val="00B050"/>
                </a:solidFill>
              </a:rPr>
              <a:t>Uygun bir yatak Uygun bir yastık</a:t>
            </a:r>
          </a:p>
          <a:p>
            <a:r>
              <a:rPr lang="tr-TR" sz="3200" dirty="0">
                <a:solidFill>
                  <a:srgbClr val="00B050"/>
                </a:solidFill>
              </a:rPr>
              <a:t>Uykudan önce ılık suyla</a:t>
            </a:r>
          </a:p>
          <a:p>
            <a:r>
              <a:rPr lang="tr-TR" sz="3200" dirty="0">
                <a:solidFill>
                  <a:srgbClr val="00B050"/>
                </a:solidFill>
              </a:rPr>
              <a:t>duş almak</a:t>
            </a:r>
          </a:p>
          <a:p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4008" y="692696"/>
            <a:ext cx="4041775" cy="639762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UYKUNUN DÜŞMANLARI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497363"/>
          </a:xfrm>
        </p:spPr>
        <p:txBody>
          <a:bodyPr/>
          <a:lstStyle/>
          <a:p>
            <a:r>
              <a:rPr lang="tr-TR" sz="2800" dirty="0">
                <a:solidFill>
                  <a:srgbClr val="FF0000"/>
                </a:solidFill>
              </a:rPr>
              <a:t>Kahve ve demli çay </a:t>
            </a:r>
            <a:endParaRPr lang="tr-TR" sz="2800" dirty="0" smtClean="0">
              <a:solidFill>
                <a:srgbClr val="FF0000"/>
              </a:solidFill>
            </a:endParaRPr>
          </a:p>
          <a:p>
            <a:r>
              <a:rPr lang="tr-TR" sz="2800" dirty="0" smtClean="0">
                <a:solidFill>
                  <a:srgbClr val="FF0000"/>
                </a:solidFill>
              </a:rPr>
              <a:t>Üzücü </a:t>
            </a:r>
            <a:r>
              <a:rPr lang="tr-TR" sz="2800" dirty="0">
                <a:solidFill>
                  <a:srgbClr val="FF0000"/>
                </a:solidFill>
              </a:rPr>
              <a:t>duygu ve </a:t>
            </a:r>
            <a:r>
              <a:rPr lang="tr-TR" sz="2800" dirty="0" smtClean="0">
                <a:solidFill>
                  <a:srgbClr val="FF0000"/>
                </a:solidFill>
              </a:rPr>
              <a:t>düşünceler</a:t>
            </a:r>
          </a:p>
          <a:p>
            <a:r>
              <a:rPr lang="tr-TR" sz="2800" dirty="0" smtClean="0">
                <a:solidFill>
                  <a:srgbClr val="FF0000"/>
                </a:solidFill>
              </a:rPr>
              <a:t>Uyku </a:t>
            </a:r>
            <a:r>
              <a:rPr lang="tr-TR" sz="2800" dirty="0">
                <a:solidFill>
                  <a:srgbClr val="FF0000"/>
                </a:solidFill>
              </a:rPr>
              <a:t>öncesi yemek </a:t>
            </a:r>
            <a:r>
              <a:rPr lang="tr-TR" sz="2800" dirty="0" err="1">
                <a:solidFill>
                  <a:srgbClr val="FF0000"/>
                </a:solidFill>
              </a:rPr>
              <a:t>yemek</a:t>
            </a:r>
            <a:endParaRPr lang="tr-TR" sz="2800" dirty="0">
              <a:solidFill>
                <a:srgbClr val="FF0000"/>
              </a:solidFill>
            </a:endParaRPr>
          </a:p>
          <a:p>
            <a:r>
              <a:rPr lang="tr-TR" sz="2800" dirty="0">
                <a:solidFill>
                  <a:srgbClr val="FF0000"/>
                </a:solidFill>
              </a:rPr>
              <a:t>Işık, ses ve gürültü</a:t>
            </a:r>
          </a:p>
          <a:p>
            <a:r>
              <a:rPr lang="tr-TR" sz="2800" dirty="0">
                <a:solidFill>
                  <a:srgbClr val="FF0000"/>
                </a:solidFill>
              </a:rPr>
              <a:t>Bilgisayar başında geçirilen</a:t>
            </a:r>
          </a:p>
          <a:p>
            <a:pPr marL="0" indent="0">
              <a:buNone/>
            </a:pPr>
            <a:r>
              <a:rPr lang="tr-TR" sz="2800" dirty="0" smtClean="0">
                <a:solidFill>
                  <a:srgbClr val="FF0000"/>
                </a:solidFill>
              </a:rPr>
              <a:t>     uzun </a:t>
            </a:r>
            <a:r>
              <a:rPr lang="tr-TR" sz="2800" dirty="0">
                <a:solidFill>
                  <a:srgbClr val="FF0000"/>
                </a:solidFill>
              </a:rPr>
              <a:t>saatler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51551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B050"/>
                </a:solidFill>
              </a:rPr>
              <a:t>SPOR</a:t>
            </a:r>
            <a:endParaRPr lang="tr-TR" b="1" dirty="0">
              <a:solidFill>
                <a:srgbClr val="00B05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>
                <a:solidFill>
                  <a:srgbClr val="0070C0"/>
                </a:solidFill>
              </a:rPr>
              <a:t>Beslenme ile aldığımız enerji, gün içinde harcanandan fazlaysa bu fazla enerji vücut tarafından yağa dönüştürülerek depolanır.</a:t>
            </a:r>
          </a:p>
          <a:p>
            <a:r>
              <a:rPr lang="tr-TR" dirty="0">
                <a:solidFill>
                  <a:srgbClr val="0070C0"/>
                </a:solidFill>
              </a:rPr>
              <a:t> </a:t>
            </a:r>
          </a:p>
          <a:p>
            <a:r>
              <a:rPr lang="tr-TR" dirty="0">
                <a:solidFill>
                  <a:srgbClr val="0070C0"/>
                </a:solidFill>
              </a:rPr>
              <a:t>Bu yağ deposu da çeşitli hastalıklara davetiye çıkarır.</a:t>
            </a:r>
          </a:p>
          <a:p>
            <a:r>
              <a:rPr lang="tr-TR" dirty="0">
                <a:solidFill>
                  <a:srgbClr val="0070C0"/>
                </a:solidFill>
              </a:rPr>
              <a:t> </a:t>
            </a:r>
          </a:p>
          <a:p>
            <a:r>
              <a:rPr lang="tr-TR" dirty="0">
                <a:solidFill>
                  <a:srgbClr val="0070C0"/>
                </a:solidFill>
              </a:rPr>
              <a:t>Oysa düzenli fiziksel aktivitenin ve egzersizin sağlıklı yaşamaya doğrudan ve dolaylı birçok katkısı vardır.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75914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tr-TR" dirty="0" smtClean="0">
                <a:solidFill>
                  <a:srgbClr val="00B050"/>
                </a:solidFill>
              </a:rPr>
              <a:t>SPOR</a:t>
            </a:r>
            <a:endParaRPr lang="tr-TR" dirty="0">
              <a:solidFill>
                <a:srgbClr val="00B050"/>
              </a:solidFill>
            </a:endParaRPr>
          </a:p>
        </p:txBody>
      </p:sp>
      <p:pic>
        <p:nvPicPr>
          <p:cNvPr id="5122" name="Picture 2" descr="C:\Users\rhbrlk\Desktop\ind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2" y="1484784"/>
            <a:ext cx="4570412" cy="48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rhbrlk\Desktop\indir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960440" cy="48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741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tr-TR" b="1" dirty="0" smtClean="0">
                <a:solidFill>
                  <a:srgbClr val="00B050"/>
                </a:solidFill>
              </a:rPr>
              <a:t>Teknoloji kullanımı</a:t>
            </a:r>
            <a:endParaRPr lang="tr-TR" b="1" dirty="0">
              <a:solidFill>
                <a:srgbClr val="00B05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340768"/>
            <a:ext cx="4114800" cy="5184576"/>
          </a:xfrm>
        </p:spPr>
        <p:txBody>
          <a:bodyPr/>
          <a:lstStyle/>
          <a:p>
            <a:r>
              <a:rPr lang="tr-TR" dirty="0" smtClean="0"/>
              <a:t>Tablet, bilgisayar ve televizyon gibi teknolojik ürünlerle 1,5-2 saatten fazla zaman geçirmek bedenimiz ve ruhumuz üzerinde olumsuzluğa yol açabilir.</a:t>
            </a:r>
            <a:endParaRPr lang="tr-TR" dirty="0"/>
          </a:p>
        </p:txBody>
      </p:sp>
      <p:pic>
        <p:nvPicPr>
          <p:cNvPr id="6146" name="Picture 2" descr="C:\Users\rhbrlk\Desktop\ind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12776"/>
            <a:ext cx="468052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rhbrlk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33056"/>
            <a:ext cx="453650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595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Teknolojiyle fazla zaman geçirmek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Uyku </a:t>
            </a:r>
            <a:r>
              <a:rPr lang="tr-TR" dirty="0" smtClean="0"/>
              <a:t>düzenini bozar.</a:t>
            </a:r>
          </a:p>
          <a:p>
            <a:r>
              <a:rPr lang="tr-TR" dirty="0"/>
              <a:t>Yüksek </a:t>
            </a:r>
            <a:r>
              <a:rPr lang="tr-TR" dirty="0" smtClean="0"/>
              <a:t>radyasyona ve </a:t>
            </a:r>
            <a:r>
              <a:rPr lang="tr-TR" dirty="0"/>
              <a:t>kansere sebep olur</a:t>
            </a:r>
            <a:r>
              <a:rPr lang="tr-TR" dirty="0" smtClean="0"/>
              <a:t>.</a:t>
            </a:r>
          </a:p>
          <a:p>
            <a:r>
              <a:rPr lang="tr-TR" dirty="0"/>
              <a:t>Beyne zarar verir, düşünme ve anlama kabiliyetini geriletir.</a:t>
            </a:r>
          </a:p>
          <a:p>
            <a:r>
              <a:rPr lang="tr-TR" dirty="0" smtClean="0"/>
              <a:t>Şişmanlamaya neden </a:t>
            </a:r>
            <a:r>
              <a:rPr lang="tr-TR" dirty="0"/>
              <a:t>olur</a:t>
            </a:r>
            <a:r>
              <a:rPr lang="tr-TR" dirty="0" smtClean="0"/>
              <a:t>.</a:t>
            </a:r>
          </a:p>
          <a:p>
            <a:r>
              <a:rPr lang="tr-TR" dirty="0"/>
              <a:t>Baş ağrısı </a:t>
            </a:r>
            <a:r>
              <a:rPr lang="tr-TR" dirty="0" smtClean="0"/>
              <a:t>ve uyku </a:t>
            </a:r>
            <a:r>
              <a:rPr lang="tr-TR" dirty="0"/>
              <a:t>problemi yapar</a:t>
            </a:r>
            <a:r>
              <a:rPr lang="tr-TR" dirty="0" smtClean="0"/>
              <a:t>.</a:t>
            </a:r>
          </a:p>
          <a:p>
            <a:r>
              <a:rPr lang="tr-TR" dirty="0"/>
              <a:t>İskelet ve kas sisteminde gelişim bozukluklarına sebep olur.</a:t>
            </a:r>
          </a:p>
          <a:p>
            <a:endParaRPr lang="tr-TR" b="1" dirty="0"/>
          </a:p>
          <a:p>
            <a:endParaRPr lang="tr-TR" b="1" dirty="0"/>
          </a:p>
          <a:p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87174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229600" cy="1143000"/>
          </a:xfrm>
        </p:spPr>
        <p:txBody>
          <a:bodyPr/>
          <a:lstStyle/>
          <a:p>
            <a:r>
              <a:rPr lang="tr-TR" dirty="0" smtClean="0"/>
              <a:t>TEŞEKKÜRLER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89577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457200" y="274638"/>
            <a:ext cx="8229600" cy="13541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rgbClr val="00B050"/>
                </a:solidFill>
              </a:rPr>
              <a:t>SAĞLIKLI YAŞAM</a:t>
            </a:r>
          </a:p>
          <a:p>
            <a:r>
              <a:rPr lang="tr-TR" dirty="0" smtClean="0">
                <a:solidFill>
                  <a:schemeClr val="accent5">
                    <a:lumMod val="75000"/>
                  </a:schemeClr>
                </a:solidFill>
              </a:rPr>
              <a:t>İÇERİK</a:t>
            </a:r>
            <a:endParaRPr lang="tr-T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457200" y="1916832"/>
            <a:ext cx="8229600" cy="42093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>
                <a:solidFill>
                  <a:schemeClr val="accent2"/>
                </a:solidFill>
              </a:rPr>
              <a:t>Sağlıklı olmak ne demek?</a:t>
            </a:r>
          </a:p>
          <a:p>
            <a:r>
              <a:rPr lang="tr-TR" dirty="0" smtClean="0">
                <a:solidFill>
                  <a:schemeClr val="accent2"/>
                </a:solidFill>
              </a:rPr>
              <a:t>Sağlıklı beslenme</a:t>
            </a:r>
          </a:p>
          <a:p>
            <a:r>
              <a:rPr lang="tr-TR" dirty="0" smtClean="0">
                <a:solidFill>
                  <a:schemeClr val="accent2"/>
                </a:solidFill>
              </a:rPr>
              <a:t>Kişisel-çevresel hijyen</a:t>
            </a:r>
          </a:p>
          <a:p>
            <a:r>
              <a:rPr lang="tr-TR" dirty="0" smtClean="0">
                <a:solidFill>
                  <a:schemeClr val="accent2"/>
                </a:solidFill>
              </a:rPr>
              <a:t>Uyku </a:t>
            </a:r>
          </a:p>
          <a:p>
            <a:r>
              <a:rPr lang="tr-TR" dirty="0" smtClean="0">
                <a:solidFill>
                  <a:schemeClr val="accent2"/>
                </a:solidFill>
              </a:rPr>
              <a:t>Spor</a:t>
            </a:r>
          </a:p>
          <a:p>
            <a:r>
              <a:rPr lang="tr-TR" dirty="0" smtClean="0">
                <a:solidFill>
                  <a:schemeClr val="accent2"/>
                </a:solidFill>
              </a:rPr>
              <a:t>Teknoloji kullanımı</a:t>
            </a:r>
          </a:p>
          <a:p>
            <a:pPr marL="0" indent="0">
              <a:buFont typeface="Arial" pitchFamily="34" charset="0"/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86281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b="1" dirty="0" smtClean="0">
                <a:solidFill>
                  <a:srgbClr val="00B050"/>
                </a:solidFill>
              </a:rPr>
              <a:t>Sağlıklı olmak ne demek?</a:t>
            </a:r>
            <a:endParaRPr lang="tr-TR" sz="4800" b="1" dirty="0">
              <a:solidFill>
                <a:srgbClr val="00B05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Fiziksel, zihinsel ve ruhsal anlamda iyi hissetmek </a:t>
            </a:r>
          </a:p>
          <a:p>
            <a:pPr marL="0" indent="0">
              <a:buNone/>
            </a:pPr>
            <a:r>
              <a:rPr lang="tr-TR" sz="4400" b="1" dirty="0" smtClean="0"/>
              <a:t>   demektir</a:t>
            </a:r>
            <a:endParaRPr lang="tr-TR" sz="440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 descr="C:\Users\rhbrlk\Desktop\children-and-people-doing-different-exercises_1308-59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28800"/>
            <a:ext cx="4319156" cy="460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991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B050"/>
                </a:solidFill>
              </a:rPr>
              <a:t>Sağlıklı beslenme</a:t>
            </a:r>
            <a:endParaRPr lang="tr-TR" dirty="0">
              <a:solidFill>
                <a:srgbClr val="00B05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Beslenme</a:t>
            </a:r>
            <a:r>
              <a:rPr lang="tr-TR" dirty="0" smtClean="0"/>
              <a:t>: Vücudumuzun büyümesi, yenilenmesi ve çalışması için gerekli besinleri almaktır.</a:t>
            </a:r>
          </a:p>
          <a:p>
            <a:r>
              <a:rPr lang="tr-TR" dirty="0" smtClean="0"/>
              <a:t>Dengeli beslenen kişiler;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Sağlıklı büyürler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Enerjik olurlar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Yaratıcı ve üretken olurlar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Vücut direnci yüksek olur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32221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B050"/>
                </a:solidFill>
              </a:rPr>
              <a:t>Besin öğelerimiz</a:t>
            </a:r>
            <a:endParaRPr lang="tr-TR" dirty="0">
              <a:solidFill>
                <a:srgbClr val="00B050"/>
              </a:solidFill>
            </a:endParaRPr>
          </a:p>
        </p:txBody>
      </p:sp>
      <p:sp>
        <p:nvSpPr>
          <p:cNvPr id="7" name="İçerik Yer Tutucusu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Besinlerimizi 4 grupta inceleyelim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/>
              <a:t>Süt ve süt ürünleri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/>
              <a:t>Et, balık, tavuk, yumurta, baklagiller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/>
              <a:t>Sebze ve meyveler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/>
              <a:t>Ekmek ve tahıllar grubu</a:t>
            </a:r>
            <a:endParaRPr lang="tr-TR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200128"/>
            <a:ext cx="4041775" cy="390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235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38600" cy="5649491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Süt ve süt ürünleri</a:t>
            </a:r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Süt, yoğurt, </a:t>
            </a:r>
          </a:p>
          <a:p>
            <a:r>
              <a:rPr lang="tr-TR" dirty="0" smtClean="0"/>
              <a:t>peynirler, ayran,</a:t>
            </a:r>
          </a:p>
          <a:p>
            <a:r>
              <a:rPr lang="tr-TR" dirty="0" smtClean="0"/>
              <a:t>kefir, sütlü tatlılar</a:t>
            </a:r>
          </a:p>
          <a:p>
            <a:pPr marL="0" indent="0">
              <a:buNone/>
            </a:pPr>
            <a:endParaRPr lang="tr-TR" dirty="0" smtClean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476672"/>
            <a:ext cx="4038600" cy="5649491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Et, balık, tavuk, yumurta ve baklagiller</a:t>
            </a:r>
          </a:p>
          <a:p>
            <a:endParaRPr lang="tr-TR" dirty="0" smtClean="0">
              <a:solidFill>
                <a:srgbClr val="FF0000"/>
              </a:solidFill>
            </a:endParaRPr>
          </a:p>
          <a:p>
            <a:endParaRPr lang="tr-TR" dirty="0">
              <a:solidFill>
                <a:srgbClr val="FF0000"/>
              </a:solidFill>
            </a:endParaRPr>
          </a:p>
          <a:p>
            <a:endParaRPr lang="tr-TR" dirty="0" smtClean="0">
              <a:solidFill>
                <a:srgbClr val="FF0000"/>
              </a:solidFill>
            </a:endParaRPr>
          </a:p>
          <a:p>
            <a:endParaRPr lang="tr-TR" dirty="0">
              <a:solidFill>
                <a:srgbClr val="FF0000"/>
              </a:solidFill>
            </a:endParaRPr>
          </a:p>
          <a:p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smtClean="0"/>
              <a:t>Et</a:t>
            </a:r>
          </a:p>
          <a:p>
            <a:r>
              <a:rPr lang="tr-TR" dirty="0" smtClean="0"/>
              <a:t>Tavuk</a:t>
            </a:r>
          </a:p>
          <a:p>
            <a:r>
              <a:rPr lang="tr-TR" dirty="0" smtClean="0"/>
              <a:t>Balık</a:t>
            </a:r>
          </a:p>
          <a:p>
            <a:r>
              <a:rPr lang="tr-TR" dirty="0" smtClean="0"/>
              <a:t>Yumurta </a:t>
            </a:r>
            <a:r>
              <a:rPr lang="tr-TR" dirty="0" err="1" smtClean="0"/>
              <a:t>vs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3168352" cy="2624626"/>
          </a:xfrm>
          <a:prstGeom prst="rect">
            <a:avLst/>
          </a:prstGeom>
        </p:spPr>
      </p:pic>
      <p:pic>
        <p:nvPicPr>
          <p:cNvPr id="6" name="Picture 6" descr="İlgili resi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2474"/>
          <a:stretch/>
        </p:blipFill>
        <p:spPr bwMode="auto">
          <a:xfrm>
            <a:off x="5076056" y="1412776"/>
            <a:ext cx="3276635" cy="21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510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4038600" cy="5721499"/>
          </a:xfrm>
        </p:spPr>
        <p:txBody>
          <a:bodyPr/>
          <a:lstStyle/>
          <a:p>
            <a:r>
              <a:rPr lang="tr-TR" dirty="0" smtClean="0"/>
              <a:t>Sebze ve Meyveler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Her türlü meyve ve sebze</a:t>
            </a:r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404664"/>
            <a:ext cx="4038600" cy="5721499"/>
          </a:xfrm>
        </p:spPr>
        <p:txBody>
          <a:bodyPr/>
          <a:lstStyle/>
          <a:p>
            <a:r>
              <a:rPr lang="tr-TR" dirty="0" smtClean="0"/>
              <a:t>Ekmek ve Tahıllar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Ekmekler</a:t>
            </a:r>
          </a:p>
          <a:p>
            <a:r>
              <a:rPr lang="tr-TR" dirty="0" smtClean="0"/>
              <a:t>Tahıllar (bulgur, pirinç..)</a:t>
            </a:r>
          </a:p>
          <a:p>
            <a:endParaRPr lang="tr-TR" dirty="0"/>
          </a:p>
        </p:txBody>
      </p:sp>
      <p:pic>
        <p:nvPicPr>
          <p:cNvPr id="2050" name="Picture 2" descr="C:\Users\rhbrlk\Desktop\_94811003_aad20e44-3210-449d-9895-a36aa3b5be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91" y="908720"/>
            <a:ext cx="3534485" cy="286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hbrlk\Desktop\xpvzyiem-15884290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848" y="908720"/>
            <a:ext cx="4091608" cy="286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3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3"/>
          <p:cNvSpPr txBox="1">
            <a:spLocks/>
          </p:cNvSpPr>
          <p:nvPr/>
        </p:nvSpPr>
        <p:spPr>
          <a:xfrm>
            <a:off x="6725382" y="2614978"/>
            <a:ext cx="2371152" cy="223661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tr-TR" altLang="tr-TR" sz="2850" b="1" smtClean="0">
                <a:solidFill>
                  <a:srgbClr val="7030A0"/>
                </a:solidFill>
              </a:rPr>
              <a:t>Et ve ürünleri, tavuk, balık, yumurta, kuru baklagiller ile yağlı tohumlar grubu</a:t>
            </a:r>
            <a:endParaRPr lang="tr-TR" altLang="tr-TR" sz="2850" b="1" dirty="0">
              <a:solidFill>
                <a:srgbClr val="7030A0"/>
              </a:solidFill>
            </a:endParaRPr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5203370" y="935463"/>
            <a:ext cx="3204158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spcBef>
                <a:spcPts val="375"/>
              </a:spcBef>
              <a:buSzPct val="85000"/>
              <a:buFont typeface="Arial" pitchFamily="34" charset="0"/>
              <a:buNone/>
            </a:pPr>
            <a:r>
              <a:rPr lang="tr-TR" altLang="tr-TR" b="1" dirty="0" smtClean="0">
                <a:solidFill>
                  <a:schemeClr val="accent1"/>
                </a:solidFill>
              </a:rPr>
              <a:t>Süt ve ürünleri </a:t>
            </a:r>
          </a:p>
          <a:p>
            <a:pPr marL="57150" indent="0" algn="ctr">
              <a:spcBef>
                <a:spcPts val="375"/>
              </a:spcBef>
              <a:buSzPct val="85000"/>
              <a:buFont typeface="Arial" pitchFamily="34" charset="0"/>
              <a:buNone/>
            </a:pPr>
            <a:r>
              <a:rPr lang="tr-TR" altLang="tr-TR" b="1" dirty="0" smtClean="0">
                <a:solidFill>
                  <a:schemeClr val="accent1"/>
                </a:solidFill>
              </a:rPr>
              <a:t>grubu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5873721" y="5699058"/>
            <a:ext cx="2669733" cy="1128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75"/>
              </a:spcBef>
              <a:buSzPct val="85000"/>
              <a:buNone/>
            </a:pPr>
            <a:r>
              <a:rPr lang="tr-TR" altLang="tr-TR" sz="3200" b="1" dirty="0" smtClean="0">
                <a:solidFill>
                  <a:srgbClr val="EF19C1"/>
                </a:solidFill>
              </a:rPr>
              <a:t>Taze </a:t>
            </a:r>
            <a:r>
              <a:rPr lang="tr-TR" altLang="tr-TR" sz="3200" b="1" dirty="0">
                <a:solidFill>
                  <a:srgbClr val="EF19C1"/>
                </a:solidFill>
              </a:rPr>
              <a:t>meyveler </a:t>
            </a:r>
            <a:endParaRPr lang="tr-TR" altLang="tr-TR" sz="3200" b="1" dirty="0" smtClean="0">
              <a:solidFill>
                <a:srgbClr val="EF19C1"/>
              </a:solidFill>
            </a:endParaRPr>
          </a:p>
          <a:p>
            <a:pPr>
              <a:spcBef>
                <a:spcPts val="375"/>
              </a:spcBef>
              <a:buSzPct val="85000"/>
              <a:buNone/>
            </a:pPr>
            <a:r>
              <a:rPr lang="tr-TR" altLang="tr-TR" sz="3200" b="1" dirty="0" smtClean="0">
                <a:solidFill>
                  <a:srgbClr val="EF19C1"/>
                </a:solidFill>
              </a:rPr>
              <a:t>grubu</a:t>
            </a:r>
            <a:endParaRPr lang="tr-TR" altLang="tr-TR" sz="3200" b="1" dirty="0">
              <a:solidFill>
                <a:srgbClr val="EF19C1"/>
              </a:solidFill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150682" y="5680729"/>
            <a:ext cx="2514141" cy="1128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375"/>
              </a:spcBef>
              <a:buSzPct val="85000"/>
              <a:buNone/>
            </a:pPr>
            <a:r>
              <a:rPr lang="tr-TR" altLang="tr-TR" sz="3200" b="1" dirty="0" smtClean="0">
                <a:solidFill>
                  <a:srgbClr val="00B050"/>
                </a:solidFill>
              </a:rPr>
              <a:t>Taze </a:t>
            </a:r>
            <a:r>
              <a:rPr lang="tr-TR" altLang="tr-TR" sz="3200" b="1" dirty="0">
                <a:solidFill>
                  <a:srgbClr val="00B050"/>
                </a:solidFill>
              </a:rPr>
              <a:t>sebzeler </a:t>
            </a:r>
            <a:endParaRPr lang="tr-TR" altLang="tr-TR" sz="3200" b="1" dirty="0" smtClean="0">
              <a:solidFill>
                <a:srgbClr val="00B050"/>
              </a:solidFill>
            </a:endParaRPr>
          </a:p>
          <a:p>
            <a:pPr algn="r">
              <a:spcBef>
                <a:spcPts val="375"/>
              </a:spcBef>
              <a:buSzPct val="85000"/>
              <a:buNone/>
            </a:pPr>
            <a:r>
              <a:rPr lang="tr-TR" altLang="tr-TR" sz="3200" b="1" dirty="0" smtClean="0">
                <a:solidFill>
                  <a:srgbClr val="00B050"/>
                </a:solidFill>
              </a:rPr>
              <a:t>grubu</a:t>
            </a:r>
            <a:endParaRPr lang="tr-TR" altLang="tr-TR" sz="3200" b="1" dirty="0">
              <a:solidFill>
                <a:srgbClr val="00B050"/>
              </a:solidFill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21267" y="1029319"/>
            <a:ext cx="3213063" cy="1128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75"/>
              </a:spcBef>
              <a:buSzPct val="85000"/>
              <a:buNone/>
            </a:pPr>
            <a:r>
              <a:rPr lang="tr-TR" altLang="tr-TR" sz="3200" b="1" dirty="0" smtClean="0">
                <a:solidFill>
                  <a:schemeClr val="accent6"/>
                </a:solidFill>
              </a:rPr>
              <a:t>Ekmek </a:t>
            </a:r>
            <a:r>
              <a:rPr lang="tr-TR" altLang="tr-TR" sz="3200" b="1" dirty="0">
                <a:solidFill>
                  <a:schemeClr val="accent6"/>
                </a:solidFill>
              </a:rPr>
              <a:t>ve </a:t>
            </a:r>
            <a:r>
              <a:rPr lang="tr-TR" altLang="tr-TR" sz="3200" b="1" dirty="0" smtClean="0">
                <a:solidFill>
                  <a:schemeClr val="accent6"/>
                </a:solidFill>
              </a:rPr>
              <a:t>tahıllar </a:t>
            </a:r>
          </a:p>
          <a:p>
            <a:pPr algn="ctr">
              <a:spcBef>
                <a:spcPts val="375"/>
              </a:spcBef>
              <a:buSzPct val="85000"/>
              <a:buNone/>
            </a:pPr>
            <a:r>
              <a:rPr lang="tr-TR" altLang="tr-TR" sz="3200" b="1" dirty="0" smtClean="0">
                <a:solidFill>
                  <a:schemeClr val="accent6"/>
                </a:solidFill>
              </a:rPr>
              <a:t>grubu</a:t>
            </a:r>
            <a:endParaRPr lang="tr-TR" altLang="tr-TR" sz="3200" b="1" dirty="0">
              <a:solidFill>
                <a:schemeClr val="accent6"/>
              </a:solidFill>
            </a:endParaRPr>
          </a:p>
        </p:txBody>
      </p:sp>
      <p:grpSp>
        <p:nvGrpSpPr>
          <p:cNvPr id="13" name="Grup 12"/>
          <p:cNvGrpSpPr/>
          <p:nvPr/>
        </p:nvGrpSpPr>
        <p:grpSpPr>
          <a:xfrm>
            <a:off x="321607" y="3068960"/>
            <a:ext cx="943015" cy="2339417"/>
            <a:chOff x="323528" y="3068960"/>
            <a:chExt cx="941094" cy="2339417"/>
          </a:xfrm>
        </p:grpSpPr>
        <p:pic>
          <p:nvPicPr>
            <p:cNvPr id="14" name="Resim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528" y="3068960"/>
              <a:ext cx="941094" cy="1862376"/>
            </a:xfrm>
            <a:prstGeom prst="rect">
              <a:avLst/>
            </a:prstGeom>
          </p:spPr>
        </p:pic>
        <p:sp>
          <p:nvSpPr>
            <p:cNvPr id="15" name="Dikdörtgen 14"/>
            <p:cNvSpPr/>
            <p:nvPr/>
          </p:nvSpPr>
          <p:spPr>
            <a:xfrm>
              <a:off x="494954" y="4823602"/>
              <a:ext cx="5982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375"/>
                </a:spcBef>
                <a:buSzPct val="85000"/>
                <a:buNone/>
              </a:pPr>
              <a:r>
                <a:rPr lang="tr-TR" altLang="tr-TR" sz="3200" b="1" dirty="0" smtClean="0">
                  <a:solidFill>
                    <a:srgbClr val="00B0F0"/>
                  </a:solidFill>
                </a:rPr>
                <a:t>Su</a:t>
              </a:r>
              <a:endParaRPr lang="tr-TR" altLang="tr-TR" sz="2600" b="1" dirty="0">
                <a:solidFill>
                  <a:srgbClr val="00B0F0"/>
                </a:solidFill>
              </a:endParaRPr>
            </a:p>
          </p:txBody>
        </p:sp>
      </p:grpSp>
      <p:pic>
        <p:nvPicPr>
          <p:cNvPr id="16" name="Resi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954" y="1251912"/>
            <a:ext cx="5253824" cy="5220000"/>
          </a:xfrm>
          <a:prstGeom prst="ellipse">
            <a:avLst/>
          </a:prstGeom>
        </p:spPr>
      </p:pic>
      <p:sp>
        <p:nvSpPr>
          <p:cNvPr id="17" name="Başlık 1"/>
          <p:cNvSpPr txBox="1">
            <a:spLocks/>
          </p:cNvSpPr>
          <p:nvPr/>
        </p:nvSpPr>
        <p:spPr>
          <a:xfrm>
            <a:off x="0" y="609"/>
            <a:ext cx="9143189" cy="79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75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Sağlıklı Yemek Tabağı</a:t>
            </a:r>
            <a:endParaRPr lang="tr-TR" altLang="tr-TR" sz="3750" b="1" dirty="0">
              <a:solidFill>
                <a:srgbClr val="FF0000"/>
              </a:solidFill>
              <a:latin typeface="Comic Sans MS" panose="030F0702030302020204" pitchFamily="66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33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B050"/>
                </a:solidFill>
              </a:rPr>
              <a:t>Kişisel hijyen</a:t>
            </a:r>
            <a:endParaRPr lang="tr-TR" dirty="0">
              <a:solidFill>
                <a:srgbClr val="00B05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sz="4400" dirty="0" smtClean="0"/>
              <a:t>Sağlığımızı korumak adına uygulamaya aldığımız her türlü tedbir</a:t>
            </a:r>
            <a:r>
              <a:rPr lang="tr-TR" dirty="0" smtClean="0"/>
              <a:t>. </a:t>
            </a:r>
          </a:p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 descr="C:\Users\rhbrlk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032448" cy="247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hbrlk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33986"/>
            <a:ext cx="4032448" cy="223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022032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391</Words>
  <Application>Microsoft Office PowerPoint</Application>
  <PresentationFormat>Ekran Gösterisi (4:3)</PresentationFormat>
  <Paragraphs>121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Ofis Teması</vt:lpstr>
      <vt:lpstr>PowerPoint Sunusu</vt:lpstr>
      <vt:lpstr>PowerPoint Sunusu</vt:lpstr>
      <vt:lpstr>Sağlıklı olmak ne demek?</vt:lpstr>
      <vt:lpstr>Sağlıklı beslenme</vt:lpstr>
      <vt:lpstr>Besin öğelerimiz</vt:lpstr>
      <vt:lpstr>PowerPoint Sunusu</vt:lpstr>
      <vt:lpstr>PowerPoint Sunusu</vt:lpstr>
      <vt:lpstr>PowerPoint Sunusu</vt:lpstr>
      <vt:lpstr>Kişisel hijyen</vt:lpstr>
      <vt:lpstr>Çevresel hijyen</vt:lpstr>
      <vt:lpstr>Uyku</vt:lpstr>
      <vt:lpstr>PowerPoint Sunusu</vt:lpstr>
      <vt:lpstr>SPOR</vt:lpstr>
      <vt:lpstr>SPOR</vt:lpstr>
      <vt:lpstr>Teknoloji kullanımı</vt:lpstr>
      <vt:lpstr>Teknolojiyle fazla zaman geçirmek</vt:lpstr>
      <vt:lpstr>TEŞEKKÜRLER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rhbrlk</dc:creator>
  <cp:lastModifiedBy>rhbrlk</cp:lastModifiedBy>
  <cp:revision>9</cp:revision>
  <dcterms:created xsi:type="dcterms:W3CDTF">2021-10-11T12:39:38Z</dcterms:created>
  <dcterms:modified xsi:type="dcterms:W3CDTF">2021-10-12T07:24:17Z</dcterms:modified>
</cp:coreProperties>
</file>