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1" r:id="rId7"/>
    <p:sldId id="262" r:id="rId8"/>
    <p:sldId id="263" r:id="rId9"/>
    <p:sldId id="266" r:id="rId10"/>
    <p:sldId id="273" r:id="rId11"/>
    <p:sldId id="274" r:id="rId12"/>
    <p:sldId id="275" r:id="rId13"/>
    <p:sldId id="276" r:id="rId14"/>
    <p:sldId id="265" r:id="rId15"/>
    <p:sldId id="267" r:id="rId16"/>
    <p:sldId id="270" r:id="rId17"/>
    <p:sldId id="271" r:id="rId18"/>
    <p:sldId id="272" r:id="rId19"/>
    <p:sldId id="310" r:id="rId20"/>
    <p:sldId id="311" r:id="rId21"/>
    <p:sldId id="264" r:id="rId22"/>
    <p:sldId id="304" r:id="rId23"/>
    <p:sldId id="269" r:id="rId24"/>
    <p:sldId id="268" r:id="rId25"/>
    <p:sldId id="277" r:id="rId26"/>
    <p:sldId id="305" r:id="rId27"/>
    <p:sldId id="301" r:id="rId28"/>
    <p:sldId id="306" r:id="rId29"/>
    <p:sldId id="278" r:id="rId30"/>
    <p:sldId id="303" r:id="rId31"/>
    <p:sldId id="307" r:id="rId32"/>
    <p:sldId id="302" r:id="rId33"/>
    <p:sldId id="308" r:id="rId34"/>
    <p:sldId id="281" r:id="rId35"/>
    <p:sldId id="280" r:id="rId36"/>
    <p:sldId id="285" r:id="rId37"/>
    <p:sldId id="286" r:id="rId38"/>
    <p:sldId id="284" r:id="rId39"/>
    <p:sldId id="283" r:id="rId40"/>
    <p:sldId id="282" r:id="rId41"/>
    <p:sldId id="279" r:id="rId42"/>
    <p:sldId id="288" r:id="rId43"/>
    <p:sldId id="290" r:id="rId44"/>
    <p:sldId id="287" r:id="rId45"/>
    <p:sldId id="291" r:id="rId46"/>
    <p:sldId id="292" r:id="rId47"/>
    <p:sldId id="289" r:id="rId48"/>
    <p:sldId id="293" r:id="rId49"/>
    <p:sldId id="294" r:id="rId50"/>
    <p:sldId id="295" r:id="rId51"/>
    <p:sldId id="296" r:id="rId52"/>
    <p:sldId id="297" r:id="rId53"/>
    <p:sldId id="298" r:id="rId54"/>
    <p:sldId id="299" r:id="rId55"/>
    <p:sldId id="300" r:id="rId5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0099FF"/>
    <a:srgbClr val="FF3399"/>
    <a:srgbClr val="FF6600"/>
    <a:srgbClr val="FFFFFF"/>
    <a:srgbClr val="FFFF66"/>
    <a:srgbClr val="33CC33"/>
    <a:srgbClr val="3366FF"/>
    <a:srgbClr val="FFCC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B98AE16D-DB6D-43EE-B657-B111F723B4F2}" type="datetimeFigureOut">
              <a:rPr lang="tr-TR" smtClean="0"/>
              <a:pPr/>
              <a:t>13.10.2021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B1D08A6-E0D4-40F2-9069-6D533FCE4F2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98AE16D-DB6D-43EE-B657-B111F723B4F2}" type="datetimeFigureOut">
              <a:rPr lang="tr-TR" smtClean="0"/>
              <a:pPr/>
              <a:t>13.10.2021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B1D08A6-E0D4-40F2-9069-6D533FCE4F2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98AE16D-DB6D-43EE-B657-B111F723B4F2}" type="datetimeFigureOut">
              <a:rPr lang="tr-TR" smtClean="0"/>
              <a:pPr/>
              <a:t>13.10.2021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B1D08A6-E0D4-40F2-9069-6D533FCE4F2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98AE16D-DB6D-43EE-B657-B111F723B4F2}" type="datetimeFigureOut">
              <a:rPr lang="tr-TR" smtClean="0"/>
              <a:pPr/>
              <a:t>13.10.2021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B1D08A6-E0D4-40F2-9069-6D533FCE4F2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B98AE16D-DB6D-43EE-B657-B111F723B4F2}" type="datetimeFigureOut">
              <a:rPr lang="tr-TR" smtClean="0"/>
              <a:pPr/>
              <a:t>13.10.2021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B1D08A6-E0D4-40F2-9069-6D533FCE4F2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B98AE16D-DB6D-43EE-B657-B111F723B4F2}" type="datetimeFigureOut">
              <a:rPr lang="tr-TR" smtClean="0"/>
              <a:pPr/>
              <a:t>13.10.2021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B1D08A6-E0D4-40F2-9069-6D533FCE4F2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B98AE16D-DB6D-43EE-B657-B111F723B4F2}" type="datetimeFigureOut">
              <a:rPr lang="tr-TR" smtClean="0"/>
              <a:pPr/>
              <a:t>13.10.2021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DB1D08A6-E0D4-40F2-9069-6D533FCE4F2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B98AE16D-DB6D-43EE-B657-B111F723B4F2}" type="datetimeFigureOut">
              <a:rPr lang="tr-TR" smtClean="0"/>
              <a:pPr/>
              <a:t>13.10.2021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DB1D08A6-E0D4-40F2-9069-6D533FCE4F2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98AE16D-DB6D-43EE-B657-B111F723B4F2}" type="datetimeFigureOut">
              <a:rPr lang="tr-TR" smtClean="0"/>
              <a:pPr/>
              <a:t>13.10.2021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DB1D08A6-E0D4-40F2-9069-6D533FCE4F2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98AE16D-DB6D-43EE-B657-B111F723B4F2}" type="datetimeFigureOut">
              <a:rPr lang="tr-TR" smtClean="0"/>
              <a:pPr/>
              <a:t>13.10.2021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B1D08A6-E0D4-40F2-9069-6D533FCE4F2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98AE16D-DB6D-43EE-B657-B111F723B4F2}" type="datetimeFigureOut">
              <a:rPr lang="tr-TR" smtClean="0"/>
              <a:pPr/>
              <a:t>13.10.2021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B1D08A6-E0D4-40F2-9069-6D533FCE4F2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AE16D-DB6D-43EE-B657-B111F723B4F2}" type="datetimeFigureOut">
              <a:rPr lang="tr-TR" smtClean="0"/>
              <a:pPr/>
              <a:t>13.10.2021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D08A6-E0D4-40F2-9069-6D533FCE4F2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gif"/><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indigodergisi.com/wp-content/uploads/2014/11/dunya-dergi-kas%C4%B1m-2014.jp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357290" y="2428868"/>
            <a:ext cx="7000924" cy="2571768"/>
          </a:xfrm>
          <a:prstGeom prst="rect">
            <a:avLst/>
          </a:prstGeom>
          <a:noFill/>
          <a:ln w="9525">
            <a:noFill/>
            <a:miter lim="800000"/>
            <a:headEnd/>
            <a:tailEnd/>
          </a:ln>
          <a:effectLst/>
        </p:spPr>
      </p:pic>
      <p:sp>
        <p:nvSpPr>
          <p:cNvPr id="6" name="5 Dikdörtgen"/>
          <p:cNvSpPr/>
          <p:nvPr/>
        </p:nvSpPr>
        <p:spPr>
          <a:xfrm>
            <a:off x="1357290" y="5286388"/>
            <a:ext cx="7000924" cy="923330"/>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OKUL OLGUNLUĞU</a:t>
            </a:r>
            <a:endPar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Picture 2" descr="C:\Users\User\Desktop\Broşür-Afiş\İL MEM\Adn.Mem Logo.png"/>
          <p:cNvPicPr>
            <a:picLocks noChangeAspect="1" noChangeArrowheads="1"/>
          </p:cNvPicPr>
          <p:nvPr/>
        </p:nvPicPr>
        <p:blipFill>
          <a:blip r:embed="rId3"/>
          <a:srcRect/>
          <a:stretch>
            <a:fillRect/>
          </a:stretch>
        </p:blipFill>
        <p:spPr bwMode="auto">
          <a:xfrm>
            <a:off x="3286116" y="214290"/>
            <a:ext cx="2428863" cy="221457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3357554" y="285728"/>
            <a:ext cx="5400684" cy="1714512"/>
          </a:xfrm>
        </p:spPr>
        <p:txBody>
          <a:bodyPr>
            <a:normAutofit fontScale="90000"/>
          </a:bodyPr>
          <a:lstStyle/>
          <a:p>
            <a:r>
              <a:rPr lang="tr-TR" b="1" dirty="0" smtClean="0">
                <a:solidFill>
                  <a:srgbClr val="FF3399"/>
                </a:solidFill>
              </a:rPr>
              <a:t/>
            </a:r>
            <a:br>
              <a:rPr lang="tr-TR" b="1" dirty="0" smtClean="0">
                <a:solidFill>
                  <a:srgbClr val="FF3399"/>
                </a:solidFill>
              </a:rPr>
            </a:br>
            <a:r>
              <a:rPr lang="tr-TR" b="1" dirty="0" smtClean="0">
                <a:solidFill>
                  <a:srgbClr val="FF3399"/>
                </a:solidFill>
              </a:rPr>
              <a:t>Veliler En Çok Neyi Tartışıyor, Merak Ediyor?</a:t>
            </a:r>
            <a:br>
              <a:rPr lang="tr-TR" b="1" dirty="0" smtClean="0">
                <a:solidFill>
                  <a:srgbClr val="FF3399"/>
                </a:solidFill>
              </a:rPr>
            </a:br>
            <a:endParaRPr lang="tr-TR" dirty="0"/>
          </a:p>
        </p:txBody>
      </p:sp>
      <p:sp>
        <p:nvSpPr>
          <p:cNvPr id="3" name="2 İçerik Yer Tutucusu"/>
          <p:cNvSpPr>
            <a:spLocks noGrp="1"/>
          </p:cNvSpPr>
          <p:nvPr>
            <p:ph idx="1"/>
          </p:nvPr>
        </p:nvSpPr>
        <p:spPr>
          <a:xfrm>
            <a:off x="285720" y="1928802"/>
            <a:ext cx="8229600" cy="4714883"/>
          </a:xfrm>
        </p:spPr>
        <p:txBody>
          <a:bodyPr>
            <a:normAutofit fontScale="62500" lnSpcReduction="20000"/>
          </a:bodyPr>
          <a:lstStyle/>
          <a:p>
            <a:pPr algn="ctr">
              <a:buNone/>
            </a:pPr>
            <a:endParaRPr lang="tr-TR" b="1" dirty="0" smtClean="0"/>
          </a:p>
          <a:p>
            <a:pPr algn="ctr">
              <a:buNone/>
            </a:pPr>
            <a:endParaRPr lang="tr-TR" dirty="0" smtClean="0"/>
          </a:p>
          <a:p>
            <a:r>
              <a:rPr lang="tr-TR" dirty="0" smtClean="0"/>
              <a:t>Çocuğum Eylül ayında </a:t>
            </a:r>
            <a:r>
              <a:rPr lang="tr-TR" dirty="0" smtClean="0"/>
              <a:t>69/70/71aylık </a:t>
            </a:r>
            <a:r>
              <a:rPr lang="tr-TR" dirty="0" smtClean="0"/>
              <a:t>olacak. 1. sınıfa başlatmalı mıyım yoksa bir yıl daha bekletmeli miyim?</a:t>
            </a:r>
          </a:p>
          <a:p>
            <a:r>
              <a:rPr lang="tr-TR" dirty="0" smtClean="0"/>
              <a:t>Çocuğum fiziksel olarak 1.sınıfa gitmeye uygun ancak duygusal / bilişsel ya da sosyal anlamda hazır olmadığını düşünüyorum. Ne yapmalıyım?</a:t>
            </a:r>
          </a:p>
          <a:p>
            <a:r>
              <a:rPr lang="tr-TR" dirty="0" smtClean="0"/>
              <a:t>Eğer bu yıl dilekçe vererek kaydı bir yıl erteletirsem çocuğumun hayatından bir yıl çalmış olur muyum? İleride bana kızar mı?  Sonra pişmanlık duyar mıyım?</a:t>
            </a:r>
          </a:p>
          <a:p>
            <a:r>
              <a:rPr lang="tr-TR" dirty="0" smtClean="0"/>
              <a:t>Çocuğum Eylül ayında </a:t>
            </a:r>
            <a:r>
              <a:rPr lang="tr-TR" dirty="0" smtClean="0"/>
              <a:t>72 </a:t>
            </a:r>
            <a:r>
              <a:rPr lang="tr-TR" dirty="0" smtClean="0"/>
              <a:t>aylık olacak. Birçok kişinin 1.sınıfta zorlanmayacağını söylemesine rağmen çocuğumun 1. sınıfın gerektirdiği bilgi, beceri ve davranışları kazanabileceği konusunda endişeler taşıyorum. Doktor raporu alırsam, bu rapor ileride çocuğum için herhangi bir olumsuz durum yaratır mı?</a:t>
            </a:r>
          </a:p>
          <a:p>
            <a:r>
              <a:rPr lang="tr-TR" dirty="0" smtClean="0"/>
              <a:t>Çocuğum okullar açıldığında </a:t>
            </a:r>
            <a:r>
              <a:rPr lang="tr-TR" dirty="0" smtClean="0"/>
              <a:t>66-68 aylık </a:t>
            </a:r>
            <a:r>
              <a:rPr lang="tr-TR" dirty="0" smtClean="0"/>
              <a:t>olacak. Ancak anasınıfında çok başarılıydı. 1.sınıfa gitmek için de çok hevesli. Erken kalkan yol alır. Neden tekrar anasınıfına yollayıp sene kaybı yaşatayım ki.</a:t>
            </a:r>
          </a:p>
          <a:p>
            <a:endParaRPr lang="tr-TR" dirty="0"/>
          </a:p>
        </p:txBody>
      </p:sp>
      <p:pic>
        <p:nvPicPr>
          <p:cNvPr id="2050" name="Picture 2" descr="H:\okul olgunluğu resim\olgunluk 1.png"/>
          <p:cNvPicPr>
            <a:picLocks noChangeAspect="1" noChangeArrowheads="1"/>
          </p:cNvPicPr>
          <p:nvPr/>
        </p:nvPicPr>
        <p:blipFill>
          <a:blip r:embed="rId2"/>
          <a:srcRect/>
          <a:stretch>
            <a:fillRect/>
          </a:stretch>
        </p:blipFill>
        <p:spPr bwMode="auto">
          <a:xfrm>
            <a:off x="500034" y="285728"/>
            <a:ext cx="2714644" cy="171451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2439982"/>
          </a:xfrm>
        </p:spPr>
        <p:txBody>
          <a:bodyPr>
            <a:normAutofit/>
          </a:bodyPr>
          <a:lstStyle/>
          <a:p>
            <a:r>
              <a:rPr lang="tr-TR" sz="3200" b="1" dirty="0">
                <a:solidFill>
                  <a:srgbClr val="C00000"/>
                </a:solidFill>
              </a:rPr>
              <a:t>Milli Eğitim Bakanlığı Okul Öncesi Eğitim Ve İlköğretim Kurumları Yönetmeliği’nde 1.sınıfa kabul edilecek öğrencilerin özellikleri şöyle belirtilmiştir;</a:t>
            </a:r>
            <a:endParaRPr lang="tr-TR" sz="3200" dirty="0">
              <a:solidFill>
                <a:srgbClr val="C00000"/>
              </a:solidFill>
            </a:endParaRPr>
          </a:p>
        </p:txBody>
      </p:sp>
      <p:sp>
        <p:nvSpPr>
          <p:cNvPr id="3" name="2 İçerik Yer Tutucusu"/>
          <p:cNvSpPr>
            <a:spLocks noGrp="1"/>
          </p:cNvSpPr>
          <p:nvPr>
            <p:ph idx="1"/>
          </p:nvPr>
        </p:nvSpPr>
        <p:spPr>
          <a:xfrm>
            <a:off x="457200" y="2786058"/>
            <a:ext cx="8229600" cy="3340105"/>
          </a:xfrm>
        </p:spPr>
        <p:txBody>
          <a:bodyPr/>
          <a:lstStyle/>
          <a:p>
            <a:r>
              <a:rPr lang="tr-TR" dirty="0"/>
              <a:t>İlkokulların birinci sınıfına, kayıtların yapıldığı yılın Eylül ayı sonu itibarıyla </a:t>
            </a:r>
            <a:r>
              <a:rPr lang="tr-TR" dirty="0" smtClean="0"/>
              <a:t>72 </a:t>
            </a:r>
            <a:r>
              <a:rPr lang="tr-TR" dirty="0"/>
              <a:t>ayını dolduran çocukların kaydı yapılır. Gelişim yönünden ilkokula hazır olduğu anlaşılan </a:t>
            </a:r>
            <a:r>
              <a:rPr lang="tr-TR" dirty="0" smtClean="0"/>
              <a:t>66-68 </a:t>
            </a:r>
            <a:r>
              <a:rPr lang="tr-TR" dirty="0"/>
              <a:t>ay arası çocuklardan, velisinin yazılı isteği bulunanlar da ilkokul birinci sınıfa kaydedilir.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428736"/>
            <a:ext cx="8229600" cy="4214842"/>
          </a:xfrm>
        </p:spPr>
        <p:txBody>
          <a:bodyPr>
            <a:normAutofit/>
          </a:bodyPr>
          <a:lstStyle/>
          <a:p>
            <a:r>
              <a:rPr lang="tr-TR" dirty="0"/>
              <a:t>Okul müdürlükleri, yaşça kayıt hakkını elde eden çocuklardan </a:t>
            </a:r>
            <a:r>
              <a:rPr lang="tr-TR" dirty="0" smtClean="0"/>
              <a:t>69, 70 </a:t>
            </a:r>
            <a:r>
              <a:rPr lang="tr-TR" dirty="0"/>
              <a:t>ve </a:t>
            </a:r>
            <a:r>
              <a:rPr lang="tr-TR" dirty="0" smtClean="0"/>
              <a:t>71 </a:t>
            </a:r>
            <a:r>
              <a:rPr lang="tr-TR" dirty="0"/>
              <a:t>aylık olanları velisinin vereceği dilekçe; </a:t>
            </a:r>
            <a:r>
              <a:rPr lang="tr-TR" dirty="0" smtClean="0"/>
              <a:t>72, 73 </a:t>
            </a:r>
            <a:r>
              <a:rPr lang="tr-TR" dirty="0"/>
              <a:t>ve </a:t>
            </a:r>
            <a:r>
              <a:rPr lang="tr-TR" dirty="0" smtClean="0"/>
              <a:t>74 </a:t>
            </a:r>
            <a:r>
              <a:rPr lang="tr-TR" dirty="0"/>
              <a:t>aylık olanları ise ilkokula başlamaya hazır olmadıklarını belgeleyen sağlık </a:t>
            </a:r>
            <a:r>
              <a:rPr lang="tr-TR" dirty="0" smtClean="0"/>
              <a:t>raporu ve RAM kararı ile okul </a:t>
            </a:r>
            <a:r>
              <a:rPr lang="tr-TR" dirty="0"/>
              <a:t>öncesi eğitime </a:t>
            </a:r>
            <a:r>
              <a:rPr lang="tr-TR" dirty="0" smtClean="0"/>
              <a:t>yönlendirebilir.</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428604"/>
            <a:ext cx="8229600" cy="6215106"/>
          </a:xfrm>
        </p:spPr>
        <p:txBody>
          <a:bodyPr>
            <a:normAutofit/>
          </a:bodyPr>
          <a:lstStyle/>
          <a:p>
            <a:r>
              <a:rPr lang="tr-TR" dirty="0" smtClean="0"/>
              <a:t>Birer anne baba olarak çocuklarımızın sahip olduğu bilişsel, duyuşsal, devinişsel özellikleri en iyi bizler bilebilir; hangi bilgi, beceri tutum ve davranışlara sahip olduklarını en iyi bizler tahlil edebiliriz.</a:t>
            </a:r>
          </a:p>
          <a:p>
            <a:r>
              <a:rPr lang="tr-TR" dirty="0" smtClean="0"/>
              <a:t> Çocuğumuzun uzun yıllar boyu devam edecek bir eğitim öğretim sürecine sağlıklı, mutlu ve başarılı bir şekilde başlamasını istememiz ve bu konuda endişelenmemiz kadar doğal bir şey olamaz.</a:t>
            </a:r>
          </a:p>
          <a:p>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2000240"/>
            <a:ext cx="8229600" cy="4525963"/>
          </a:xfrm>
        </p:spPr>
        <p:txBody>
          <a:bodyPr>
            <a:normAutofit fontScale="92500" lnSpcReduction="20000"/>
          </a:bodyPr>
          <a:lstStyle/>
          <a:p>
            <a:pPr>
              <a:buNone/>
            </a:pPr>
            <a:r>
              <a:rPr lang="tr-TR" dirty="0" smtClean="0"/>
              <a:t>	</a:t>
            </a:r>
          </a:p>
          <a:p>
            <a:pPr algn="ctr">
              <a:buNone/>
            </a:pPr>
            <a:r>
              <a:rPr lang="tr-TR" dirty="0" smtClean="0"/>
              <a:t>İlk kez okula başlayacak her çocuğun velisinin kaygılarının olduğunu bilmek, onlarla empati kurabilmek, sorularına aradığı cevapları verebilmek ve bu kaygılarına nasıl yardımcı oluruz düşüncesi ile</a:t>
            </a:r>
          </a:p>
          <a:p>
            <a:pPr algn="ctr">
              <a:buNone/>
            </a:pPr>
            <a:r>
              <a:rPr lang="tr-TR" b="1" dirty="0">
                <a:solidFill>
                  <a:srgbClr val="00B0F0"/>
                </a:solidFill>
              </a:rPr>
              <a:t>	</a:t>
            </a:r>
            <a:r>
              <a:rPr lang="tr-TR" sz="7200" b="1" dirty="0" smtClean="0">
                <a:solidFill>
                  <a:srgbClr val="00B050"/>
                </a:solidFill>
              </a:rPr>
              <a:t>“neden okul öncesi eğitimi ”</a:t>
            </a:r>
          </a:p>
          <a:p>
            <a:pPr algn="ctr">
              <a:buNone/>
            </a:pPr>
            <a:endParaRPr lang="tr-TR" dirty="0"/>
          </a:p>
        </p:txBody>
      </p:sp>
      <p:pic>
        <p:nvPicPr>
          <p:cNvPr id="4" name="Picture 5" descr="cartoon-children-playing"/>
          <p:cNvPicPr>
            <a:picLocks noChangeAspect="1" noChangeArrowheads="1"/>
          </p:cNvPicPr>
          <p:nvPr/>
        </p:nvPicPr>
        <p:blipFill>
          <a:blip r:embed="rId2"/>
          <a:srcRect/>
          <a:stretch>
            <a:fillRect/>
          </a:stretch>
        </p:blipFill>
        <p:spPr bwMode="auto">
          <a:xfrm>
            <a:off x="214282" y="214290"/>
            <a:ext cx="3571900" cy="214311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i="1" dirty="0" smtClean="0"/>
              <a:t>Neden okul öncesi eğitim?</a:t>
            </a:r>
            <a:r>
              <a:rPr lang="tr-TR" dirty="0"/>
              <a:t/>
            </a:r>
            <a:br>
              <a:rPr lang="tr-TR" dirty="0"/>
            </a:br>
            <a:endParaRPr lang="tr-TR" dirty="0"/>
          </a:p>
        </p:txBody>
      </p:sp>
      <p:sp>
        <p:nvSpPr>
          <p:cNvPr id="3" name="İçerik Yer Tutucusu 2"/>
          <p:cNvSpPr>
            <a:spLocks noGrp="1"/>
          </p:cNvSpPr>
          <p:nvPr>
            <p:ph idx="1"/>
          </p:nvPr>
        </p:nvSpPr>
        <p:spPr/>
        <p:txBody>
          <a:bodyPr>
            <a:normAutofit fontScale="85000" lnSpcReduction="20000"/>
          </a:bodyPr>
          <a:lstStyle/>
          <a:p>
            <a:pPr>
              <a:buFontTx/>
              <a:buChar char="-"/>
            </a:pPr>
            <a:r>
              <a:rPr lang="tr-TR" dirty="0" smtClean="0"/>
              <a:t>Başarıda doğru atılan ilk adım önemlidir.</a:t>
            </a:r>
          </a:p>
          <a:p>
            <a:pPr>
              <a:buFontTx/>
              <a:buChar char="-"/>
            </a:pPr>
            <a:r>
              <a:rPr lang="tr-TR" dirty="0" smtClean="0"/>
              <a:t> Okul yaşantısında  da doğru atılacak ilk adım başarıyı beraberinde getirecektir. </a:t>
            </a:r>
            <a:r>
              <a:rPr lang="tr-TR" dirty="0"/>
              <a:t>Ç</a:t>
            </a:r>
            <a:r>
              <a:rPr lang="tr-TR" dirty="0" smtClean="0"/>
              <a:t>ocuğun okula başlarken fiziksel, zihinsel, sosyal, duyusal ve dil gelişimi alanlarında ki hazır bulunuşluk okul olgunluk düzeyi açısından önemlidir. </a:t>
            </a:r>
          </a:p>
          <a:p>
            <a:pPr>
              <a:buFontTx/>
              <a:buChar char="-"/>
            </a:pPr>
            <a:r>
              <a:rPr lang="tr-TR" dirty="0" smtClean="0"/>
              <a:t> Öğrenmenin gerçekleşebilmesi için çocuğun ilgili alanlarda belirli düzeye ulaşması gerekmektedir.</a:t>
            </a:r>
          </a:p>
          <a:p>
            <a:pPr>
              <a:buFontTx/>
              <a:buChar char="-"/>
            </a:pPr>
            <a:r>
              <a:rPr lang="tr-TR" dirty="0" smtClean="0"/>
              <a:t>Ayrıca  Adana İl Milli Eğitim Müdürlüğü’nün yerel rehberlik hizmetleri hedeflerinden olan </a:t>
            </a:r>
            <a:r>
              <a:rPr lang="tr-TR" dirty="0" smtClean="0"/>
              <a:t>‘</a:t>
            </a:r>
            <a:r>
              <a:rPr lang="tr-TR" dirty="0" smtClean="0"/>
              <a:t>Okul Başarısının </a:t>
            </a:r>
            <a:r>
              <a:rPr lang="tr-TR" dirty="0" err="1" smtClean="0"/>
              <a:t>A</a:t>
            </a:r>
            <a:r>
              <a:rPr lang="tr-TR" dirty="0" err="1" smtClean="0"/>
              <a:t>rtırılması’na</a:t>
            </a:r>
            <a:r>
              <a:rPr lang="tr-TR" dirty="0" smtClean="0"/>
              <a:t> </a:t>
            </a:r>
            <a:r>
              <a:rPr lang="tr-TR" dirty="0" smtClean="0"/>
              <a:t>da temel oluşturacak ilk adımdır.</a:t>
            </a:r>
            <a:endParaRPr lang="tr-TR" dirty="0"/>
          </a:p>
        </p:txBody>
      </p:sp>
      <p:sp>
        <p:nvSpPr>
          <p:cNvPr id="5" name="Slayt Numarası Yer Tutucusu 4"/>
          <p:cNvSpPr>
            <a:spLocks noGrp="1"/>
          </p:cNvSpPr>
          <p:nvPr>
            <p:ph type="sldNum" sz="quarter" idx="12"/>
          </p:nvPr>
        </p:nvSpPr>
        <p:spPr/>
        <p:txBody>
          <a:bodyPr/>
          <a:lstStyle/>
          <a:p>
            <a:pPr>
              <a:defRPr/>
            </a:pPr>
            <a:fld id="{ADD943AC-D8E1-497C-AC23-F41D5B2683CD}" type="slidenum">
              <a:rPr lang="en-US" smtClean="0">
                <a:solidFill>
                  <a:prstClr val="black">
                    <a:tint val="75000"/>
                  </a:prstClr>
                </a:solidFill>
              </a:rPr>
              <a:pPr>
                <a:defRPr/>
              </a:pPr>
              <a:t>15</a:t>
            </a:fld>
            <a:endParaRPr lang="en-US">
              <a:solidFill>
                <a:prstClr val="black">
                  <a:tint val="75000"/>
                </a:prstClr>
              </a:solidFill>
            </a:endParaRPr>
          </a:p>
        </p:txBody>
      </p:sp>
    </p:spTree>
    <p:extLst>
      <p:ext uri="{BB962C8B-B14F-4D97-AF65-F5344CB8AC3E}">
        <p14:creationId xmlns:p14="http://schemas.microsoft.com/office/powerpoint/2010/main" val="164478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 </a:t>
            </a:r>
            <a:r>
              <a:rPr lang="tr-TR" b="1" dirty="0"/>
              <a:t>G</a:t>
            </a:r>
            <a:r>
              <a:rPr lang="tr-TR" b="1" dirty="0" smtClean="0"/>
              <a:t>erekliliği</a:t>
            </a:r>
            <a:r>
              <a:rPr lang="tr-TR" dirty="0"/>
              <a:t/>
            </a:r>
            <a:br>
              <a:rPr lang="tr-TR" dirty="0"/>
            </a:br>
            <a:endParaRPr lang="tr-TR" dirty="0"/>
          </a:p>
        </p:txBody>
      </p:sp>
      <p:sp>
        <p:nvSpPr>
          <p:cNvPr id="3" name="İçerik Yer Tutucusu 2"/>
          <p:cNvSpPr>
            <a:spLocks noGrp="1"/>
          </p:cNvSpPr>
          <p:nvPr>
            <p:ph idx="1"/>
          </p:nvPr>
        </p:nvSpPr>
        <p:spPr>
          <a:xfrm>
            <a:off x="457200" y="1000108"/>
            <a:ext cx="8229600" cy="5429288"/>
          </a:xfrm>
        </p:spPr>
        <p:txBody>
          <a:bodyPr>
            <a:normAutofit fontScale="40000" lnSpcReduction="20000"/>
          </a:bodyPr>
          <a:lstStyle/>
          <a:p>
            <a:r>
              <a:rPr lang="tr-TR" sz="6300" dirty="0" smtClean="0"/>
              <a:t>Öğrenmenin </a:t>
            </a:r>
            <a:r>
              <a:rPr lang="tr-TR" sz="6300" dirty="0"/>
              <a:t>anne karnında </a:t>
            </a:r>
            <a:r>
              <a:rPr lang="tr-TR" sz="6300" dirty="0" smtClean="0"/>
              <a:t>başlaması </a:t>
            </a:r>
            <a:r>
              <a:rPr lang="tr-TR" sz="6300" dirty="0"/>
              <a:t>ve ölene kadar devam </a:t>
            </a:r>
            <a:r>
              <a:rPr lang="tr-TR" sz="6300" dirty="0" smtClean="0"/>
              <a:t>etmesi. </a:t>
            </a:r>
          </a:p>
          <a:p>
            <a:r>
              <a:rPr lang="tr-TR" sz="6300" dirty="0"/>
              <a:t>Ö</a:t>
            </a:r>
            <a:r>
              <a:rPr lang="tr-TR" sz="6300" dirty="0" smtClean="0"/>
              <a:t>ğrenme sürecinde çocuğun </a:t>
            </a:r>
            <a:r>
              <a:rPr lang="tr-TR" sz="6300" dirty="0"/>
              <a:t>hazır bulunuşluk </a:t>
            </a:r>
            <a:r>
              <a:rPr lang="tr-TR" sz="6300" dirty="0" smtClean="0"/>
              <a:t>düzeyinin önemi</a:t>
            </a:r>
            <a:endParaRPr lang="tr-TR" sz="6300" dirty="0"/>
          </a:p>
          <a:p>
            <a:r>
              <a:rPr lang="tr-TR" sz="6300" dirty="0"/>
              <a:t>Okula </a:t>
            </a:r>
            <a:r>
              <a:rPr lang="tr-TR" sz="6300" dirty="0" smtClean="0"/>
              <a:t>başlamanın </a:t>
            </a:r>
            <a:r>
              <a:rPr lang="tr-TR" sz="6300" dirty="0"/>
              <a:t>zihinsel, bedensel, duygusal ve sosyal açıdan bir “Hazırlıklı Oluşu” </a:t>
            </a:r>
            <a:r>
              <a:rPr lang="tr-TR" sz="6300" dirty="0" smtClean="0"/>
              <a:t>gerektirmesi </a:t>
            </a:r>
          </a:p>
          <a:p>
            <a:r>
              <a:rPr lang="tr-TR" sz="6300" dirty="0" smtClean="0"/>
              <a:t>Hazır oluşun; “Çocuğun </a:t>
            </a:r>
            <a:r>
              <a:rPr lang="tr-TR" sz="6300" dirty="0"/>
              <a:t>herhangi bir duyusal zorluğa uğramadan, kolayca yeterli bir şekilde öğrenebileceği dönem”, olarak </a:t>
            </a:r>
            <a:r>
              <a:rPr lang="tr-TR" sz="6300" dirty="0" smtClean="0"/>
              <a:t>tanımlanması</a:t>
            </a:r>
          </a:p>
          <a:p>
            <a:r>
              <a:rPr lang="tr-TR" sz="6300" dirty="0" smtClean="0"/>
              <a:t>Öğrenmenin gerçekleşebilmesi için uygun  </a:t>
            </a:r>
            <a:r>
              <a:rPr lang="tr-TR" sz="6300" dirty="0"/>
              <a:t>bir zaman </a:t>
            </a:r>
            <a:r>
              <a:rPr lang="tr-TR" sz="6300" dirty="0" smtClean="0"/>
              <a:t>diliminin gerekliliği ve o </a:t>
            </a:r>
            <a:r>
              <a:rPr lang="tr-TR" sz="6300" dirty="0"/>
              <a:t>zamana kadar, öğretme için boşa giden </a:t>
            </a:r>
            <a:r>
              <a:rPr lang="tr-TR" sz="6300" dirty="0" smtClean="0"/>
              <a:t>çabaların, </a:t>
            </a:r>
            <a:r>
              <a:rPr lang="tr-TR" sz="6300" dirty="0"/>
              <a:t>olumlu bir sonuç </a:t>
            </a:r>
            <a:r>
              <a:rPr lang="tr-TR" sz="6300" dirty="0" smtClean="0"/>
              <a:t>vermemesi</a:t>
            </a:r>
          </a:p>
          <a:p>
            <a:r>
              <a:rPr lang="tr-TR" sz="6300" dirty="0" smtClean="0"/>
              <a:t>Çocuğun doğru atacağı ilk adımın ilerideki başarısına olumlu etkisi</a:t>
            </a:r>
          </a:p>
          <a:p>
            <a:endParaRPr lang="tr-TR" dirty="0"/>
          </a:p>
        </p:txBody>
      </p:sp>
      <p:sp>
        <p:nvSpPr>
          <p:cNvPr id="5" name="Slayt Numarası Yer Tutucusu 4"/>
          <p:cNvSpPr>
            <a:spLocks noGrp="1"/>
          </p:cNvSpPr>
          <p:nvPr>
            <p:ph type="sldNum" sz="quarter" idx="12"/>
          </p:nvPr>
        </p:nvSpPr>
        <p:spPr/>
        <p:txBody>
          <a:bodyPr/>
          <a:lstStyle/>
          <a:p>
            <a:pPr>
              <a:defRPr/>
            </a:pPr>
            <a:fld id="{ADD943AC-D8E1-497C-AC23-F41D5B2683CD}" type="slidenum">
              <a:rPr lang="en-US" smtClean="0">
                <a:solidFill>
                  <a:prstClr val="black">
                    <a:tint val="75000"/>
                  </a:prstClr>
                </a:solidFill>
              </a:rPr>
              <a:pPr>
                <a:defRPr/>
              </a:pPr>
              <a:t>16</a:t>
            </a:fld>
            <a:endParaRPr lang="en-US">
              <a:solidFill>
                <a:prstClr val="black">
                  <a:tint val="75000"/>
                </a:prstClr>
              </a:solidFill>
            </a:endParaRPr>
          </a:p>
        </p:txBody>
      </p:sp>
    </p:spTree>
    <p:extLst>
      <p:ext uri="{BB962C8B-B14F-4D97-AF65-F5344CB8AC3E}">
        <p14:creationId xmlns:p14="http://schemas.microsoft.com/office/powerpoint/2010/main" val="120311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t> </a:t>
            </a:r>
            <a:r>
              <a:rPr lang="tr-TR" sz="4000" b="1" dirty="0"/>
              <a:t>Gerekliliği</a:t>
            </a:r>
          </a:p>
        </p:txBody>
      </p:sp>
      <p:sp>
        <p:nvSpPr>
          <p:cNvPr id="3" name="İçerik Yer Tutucusu 2"/>
          <p:cNvSpPr>
            <a:spLocks noGrp="1"/>
          </p:cNvSpPr>
          <p:nvPr>
            <p:ph idx="1"/>
          </p:nvPr>
        </p:nvSpPr>
        <p:spPr>
          <a:xfrm>
            <a:off x="467544" y="1268760"/>
            <a:ext cx="8229600" cy="5089198"/>
          </a:xfrm>
        </p:spPr>
        <p:txBody>
          <a:bodyPr>
            <a:normAutofit fontScale="92500"/>
          </a:bodyPr>
          <a:lstStyle/>
          <a:p>
            <a:pPr>
              <a:buFontTx/>
              <a:buChar char="-"/>
            </a:pPr>
            <a:r>
              <a:rPr lang="tr-TR" dirty="0" smtClean="0"/>
              <a:t>Çocukların fizyolojik,  sosyal, duyusal ve dil gelişimi açısından okul </a:t>
            </a:r>
            <a:r>
              <a:rPr lang="tr-TR" dirty="0"/>
              <a:t>olgunluk </a:t>
            </a:r>
            <a:r>
              <a:rPr lang="tr-TR" dirty="0" smtClean="0"/>
              <a:t>düzeyinin, artırılması</a:t>
            </a:r>
          </a:p>
          <a:p>
            <a:pPr>
              <a:buFontTx/>
              <a:buChar char="-"/>
            </a:pPr>
            <a:r>
              <a:rPr lang="tr-TR" dirty="0" smtClean="0"/>
              <a:t>Bireylerin  gelişilmesine katkı sağlanması,</a:t>
            </a:r>
          </a:p>
          <a:p>
            <a:pPr>
              <a:buFontTx/>
              <a:buChar char="-"/>
            </a:pPr>
            <a:r>
              <a:rPr lang="tr-TR" dirty="0" smtClean="0"/>
              <a:t>Gelişim düzeyinin iyi olmasına paralel olarak okul başarılarının da artmasına katkı </a:t>
            </a:r>
            <a:r>
              <a:rPr lang="tr-TR" dirty="0"/>
              <a:t>sağlanması </a:t>
            </a:r>
            <a:r>
              <a:rPr lang="tr-TR" dirty="0" smtClean="0"/>
              <a:t>,</a:t>
            </a:r>
          </a:p>
          <a:p>
            <a:pPr>
              <a:buFontTx/>
              <a:buChar char="-"/>
            </a:pPr>
            <a:r>
              <a:rPr lang="tr-TR" dirty="0" smtClean="0"/>
              <a:t>Gelişim dönemi geri olan öğrenciler için erken teşhis ve tedavi ilgili kurum ve kuruluşlara yönlendirilmesi konusunda velilere rehberlik yapılması gerekliliği.</a:t>
            </a:r>
          </a:p>
          <a:p>
            <a:pPr>
              <a:buFontTx/>
              <a:buChar char="-"/>
            </a:pPr>
            <a:endParaRPr lang="tr-TR" dirty="0" smtClean="0"/>
          </a:p>
          <a:p>
            <a:pPr>
              <a:buFontTx/>
              <a:buChar char="-"/>
            </a:pPr>
            <a:endParaRPr lang="tr-TR" dirty="0" smtClean="0"/>
          </a:p>
          <a:p>
            <a:pPr>
              <a:buFontTx/>
              <a:buChar char="-"/>
            </a:pPr>
            <a:endParaRPr lang="tr-TR" dirty="0"/>
          </a:p>
        </p:txBody>
      </p:sp>
      <p:sp>
        <p:nvSpPr>
          <p:cNvPr id="5" name="Slayt Numarası Yer Tutucusu 4"/>
          <p:cNvSpPr>
            <a:spLocks noGrp="1"/>
          </p:cNvSpPr>
          <p:nvPr>
            <p:ph type="sldNum" sz="quarter" idx="12"/>
          </p:nvPr>
        </p:nvSpPr>
        <p:spPr/>
        <p:txBody>
          <a:bodyPr/>
          <a:lstStyle/>
          <a:p>
            <a:pPr>
              <a:defRPr/>
            </a:pPr>
            <a:fld id="{ADD943AC-D8E1-497C-AC23-F41D5B2683CD}" type="slidenum">
              <a:rPr lang="en-US" smtClean="0">
                <a:solidFill>
                  <a:prstClr val="black">
                    <a:tint val="75000"/>
                  </a:prstClr>
                </a:solidFill>
              </a:rPr>
              <a:pPr>
                <a:defRPr/>
              </a:pPr>
              <a:t>17</a:t>
            </a:fld>
            <a:endParaRPr lang="en-US">
              <a:solidFill>
                <a:prstClr val="black">
                  <a:tint val="75000"/>
                </a:prstClr>
              </a:solidFill>
            </a:endParaRPr>
          </a:p>
        </p:txBody>
      </p:sp>
    </p:spTree>
    <p:extLst>
      <p:ext uri="{BB962C8B-B14F-4D97-AF65-F5344CB8AC3E}">
        <p14:creationId xmlns:p14="http://schemas.microsoft.com/office/powerpoint/2010/main" val="166913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 Amaç Nedir?</a:t>
            </a:r>
            <a:r>
              <a:rPr lang="tr-TR" dirty="0"/>
              <a:t/>
            </a:r>
            <a:br>
              <a:rPr lang="tr-TR" dirty="0"/>
            </a:br>
            <a:endParaRPr lang="tr-TR" dirty="0"/>
          </a:p>
        </p:txBody>
      </p:sp>
      <p:sp>
        <p:nvSpPr>
          <p:cNvPr id="3" name="İçerik Yer Tutucusu 2"/>
          <p:cNvSpPr>
            <a:spLocks noGrp="1"/>
          </p:cNvSpPr>
          <p:nvPr>
            <p:ph idx="1"/>
          </p:nvPr>
        </p:nvSpPr>
        <p:spPr>
          <a:xfrm>
            <a:off x="467544" y="980728"/>
            <a:ext cx="8363272" cy="5377230"/>
          </a:xfrm>
        </p:spPr>
        <p:txBody>
          <a:bodyPr>
            <a:normAutofit fontScale="92500" lnSpcReduction="10000"/>
          </a:bodyPr>
          <a:lstStyle/>
          <a:p>
            <a:pPr marL="514350" indent="-514350">
              <a:buAutoNum type="arabicPeriod"/>
            </a:pPr>
            <a:r>
              <a:rPr lang="tr-TR" dirty="0"/>
              <a:t>Çocuklarını okula başlatma konusunda, ailelere; bilimsel veriler ile çocuklarının hazır bulunuşluk düzeyi hakkında rehberlik etmek, </a:t>
            </a:r>
            <a:endParaRPr lang="tr-TR" dirty="0" smtClean="0"/>
          </a:p>
          <a:p>
            <a:pPr marL="514350" indent="-514350">
              <a:buAutoNum type="arabicPeriod"/>
            </a:pPr>
            <a:r>
              <a:rPr lang="tr-TR" dirty="0" smtClean="0"/>
              <a:t>Çocukların hazır </a:t>
            </a:r>
            <a:r>
              <a:rPr lang="tr-TR" dirty="0"/>
              <a:t>bulunuşluk düzeyini arttırarak akademik başarılarına destek </a:t>
            </a:r>
            <a:r>
              <a:rPr lang="tr-TR" dirty="0" smtClean="0"/>
              <a:t>sağlamak,</a:t>
            </a:r>
          </a:p>
          <a:p>
            <a:pPr marL="514350" indent="-514350">
              <a:buAutoNum type="arabicPeriod"/>
            </a:pPr>
            <a:r>
              <a:rPr lang="tr-TR" dirty="0" smtClean="0"/>
              <a:t>Okul olgunluk düzeyinde </a:t>
            </a:r>
            <a:r>
              <a:rPr lang="tr-TR" dirty="0"/>
              <a:t>belirgin gerilik görülen çocukların özel eğitim gereksinimi ve desteğe ihtiyacı varsa erken tanılama sürecine </a:t>
            </a:r>
            <a:r>
              <a:rPr lang="tr-TR" dirty="0" smtClean="0"/>
              <a:t>yönlendirmek,</a:t>
            </a:r>
          </a:p>
          <a:p>
            <a:pPr marL="514350" indent="-514350">
              <a:buAutoNum type="arabicPeriod"/>
            </a:pPr>
            <a:r>
              <a:rPr lang="tr-TR" dirty="0" smtClean="0"/>
              <a:t>Çocuklarımızın kendine güvenen, akademik başarısı yüksek , okulunu seven ve daha mutlu bireyler olmasına katkı sağlamak</a:t>
            </a:r>
            <a:endParaRPr lang="tr-TR" dirty="0"/>
          </a:p>
        </p:txBody>
      </p:sp>
      <p:sp>
        <p:nvSpPr>
          <p:cNvPr id="5" name="Slayt Numarası Yer Tutucusu 4"/>
          <p:cNvSpPr>
            <a:spLocks noGrp="1"/>
          </p:cNvSpPr>
          <p:nvPr>
            <p:ph type="sldNum" sz="quarter" idx="12"/>
          </p:nvPr>
        </p:nvSpPr>
        <p:spPr/>
        <p:txBody>
          <a:bodyPr/>
          <a:lstStyle/>
          <a:p>
            <a:pPr>
              <a:defRPr/>
            </a:pPr>
            <a:fld id="{ADD943AC-D8E1-497C-AC23-F41D5B2683CD}" type="slidenum">
              <a:rPr lang="en-US" smtClean="0">
                <a:solidFill>
                  <a:prstClr val="black">
                    <a:tint val="75000"/>
                  </a:prstClr>
                </a:solidFill>
              </a:rPr>
              <a:pPr>
                <a:defRPr/>
              </a:pPr>
              <a:t>18</a:t>
            </a:fld>
            <a:endParaRPr lang="en-US">
              <a:solidFill>
                <a:prstClr val="black">
                  <a:tint val="75000"/>
                </a:prstClr>
              </a:solidFill>
            </a:endParaRPr>
          </a:p>
        </p:txBody>
      </p:sp>
    </p:spTree>
    <p:extLst>
      <p:ext uri="{BB962C8B-B14F-4D97-AF65-F5344CB8AC3E}">
        <p14:creationId xmlns:p14="http://schemas.microsoft.com/office/powerpoint/2010/main" val="246488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5214942" y="500042"/>
            <a:ext cx="3771872" cy="1857388"/>
          </a:xfrm>
        </p:spPr>
        <p:txBody>
          <a:bodyPr/>
          <a:lstStyle/>
          <a:p>
            <a:r>
              <a:rPr lang="tr-TR" b="1" dirty="0" smtClean="0">
                <a:solidFill>
                  <a:srgbClr val="FF0000"/>
                </a:solidFill>
              </a:rPr>
              <a:t>ÖNEMLİ NOT</a:t>
            </a:r>
            <a:endParaRPr lang="tr-TR" b="1" dirty="0">
              <a:solidFill>
                <a:srgbClr val="FF0000"/>
              </a:solidFill>
            </a:endParaRPr>
          </a:p>
        </p:txBody>
      </p:sp>
      <p:sp>
        <p:nvSpPr>
          <p:cNvPr id="3" name="2 İçerik Yer Tutucusu"/>
          <p:cNvSpPr>
            <a:spLocks noGrp="1"/>
          </p:cNvSpPr>
          <p:nvPr>
            <p:ph type="subTitle" idx="1"/>
          </p:nvPr>
        </p:nvSpPr>
        <p:spPr>
          <a:xfrm>
            <a:off x="357158" y="2714620"/>
            <a:ext cx="8358246" cy="3857652"/>
          </a:xfrm>
        </p:spPr>
        <p:txBody>
          <a:bodyPr>
            <a:normAutofit/>
          </a:bodyPr>
          <a:lstStyle/>
          <a:p>
            <a:pPr algn="just"/>
            <a:r>
              <a:rPr lang="tr-TR" sz="2800" b="1" dirty="0" smtClean="0">
                <a:solidFill>
                  <a:schemeClr val="tx1"/>
                </a:solidFill>
              </a:rPr>
              <a:t>Araştırmacılar, ilk öğretimin özellikle ilk yıllarındaki yaşantının başarılı, mutlu ya da tam tersi oluşunun da okul öncesi dönemdeki yaşantılardan büyük ölçüde etkilendiğini belirtmektedir.</a:t>
            </a:r>
          </a:p>
          <a:p>
            <a:pPr algn="just"/>
            <a:r>
              <a:rPr lang="tr-TR" sz="2800" dirty="0" smtClean="0">
                <a:solidFill>
                  <a:schemeClr val="tx1"/>
                </a:solidFill>
              </a:rPr>
              <a:t>Başka bir ifadeyle çocuk okula başladığı zaman ya yaşamının ilk altı yılındaki başarılı sosyal etkileşiminin ürünlerini toplamakta ya da bu yıllardaki başarısız ilişkilerden dolayı güçlükler yaşamaktadır. </a:t>
            </a:r>
            <a:endParaRPr lang="tr-TR" sz="2800"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1" y="0"/>
            <a:ext cx="5098009" cy="264318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428728" y="4357694"/>
            <a:ext cx="6572296" cy="1752600"/>
          </a:xfrm>
        </p:spPr>
        <p:txBody>
          <a:bodyPr>
            <a:normAutofit fontScale="92500" lnSpcReduction="10000"/>
          </a:bodyPr>
          <a:lstStyle/>
          <a:p>
            <a:r>
              <a:rPr lang="tr-TR" altLang="tr-TR" dirty="0" smtClean="0">
                <a:solidFill>
                  <a:schemeClr val="tx1"/>
                </a:solidFill>
              </a:rPr>
              <a:t>“İçinde coşku ve kaygıyı birlikte barındıran bir çift göz, kendi başına yeni ve bilinmez bir serüvene başlamanın korkusunu taşıyan bir yürek”</a:t>
            </a:r>
          </a:p>
          <a:p>
            <a:endParaRPr lang="tr-TR" dirty="0"/>
          </a:p>
        </p:txBody>
      </p:sp>
      <p:pic>
        <p:nvPicPr>
          <p:cNvPr id="1026" name="Picture 2"/>
          <p:cNvPicPr>
            <a:picLocks noChangeAspect="1" noChangeArrowheads="1"/>
          </p:cNvPicPr>
          <p:nvPr/>
        </p:nvPicPr>
        <p:blipFill>
          <a:blip r:embed="rId2"/>
          <a:srcRect/>
          <a:stretch>
            <a:fillRect/>
          </a:stretch>
        </p:blipFill>
        <p:spPr bwMode="auto">
          <a:xfrm>
            <a:off x="1428728" y="571480"/>
            <a:ext cx="6572296" cy="3286148"/>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071934" y="785794"/>
            <a:ext cx="4614866" cy="4983179"/>
          </a:xfrm>
        </p:spPr>
        <p:txBody>
          <a:bodyPr>
            <a:normAutofit/>
          </a:bodyPr>
          <a:lstStyle/>
          <a:p>
            <a:r>
              <a:rPr lang="tr-TR" b="1" dirty="0" smtClean="0"/>
              <a:t>Bu nedenle çocuğun bu dönemde öğretimde başarılı olabilmesi için gerekli davranışları, okuma-yazma öğrenmesine yardımcı olacak kavramları ve becerileri önceki zamanlarda kazanmış olması gerekmektedir </a:t>
            </a:r>
            <a:endParaRPr lang="tr-TR" dirty="0"/>
          </a:p>
        </p:txBody>
      </p:sp>
      <p:pic>
        <p:nvPicPr>
          <p:cNvPr id="2050" name="Picture 2"/>
          <p:cNvPicPr>
            <a:picLocks noChangeAspect="1" noChangeArrowheads="1"/>
          </p:cNvPicPr>
          <p:nvPr/>
        </p:nvPicPr>
        <p:blipFill>
          <a:blip r:embed="rId2"/>
          <a:srcRect/>
          <a:stretch>
            <a:fillRect/>
          </a:stretch>
        </p:blipFill>
        <p:spPr bwMode="auto">
          <a:xfrm>
            <a:off x="571472" y="1214422"/>
            <a:ext cx="3381375" cy="4357718"/>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428992" y="1214422"/>
            <a:ext cx="4686304" cy="1143000"/>
          </a:xfrm>
        </p:spPr>
        <p:txBody>
          <a:bodyPr/>
          <a:lstStyle/>
          <a:p>
            <a:r>
              <a:rPr lang="tr-TR" altLang="tr-TR" b="1" dirty="0" smtClean="0">
                <a:solidFill>
                  <a:srgbClr val="FF0000"/>
                </a:solidFill>
              </a:rPr>
              <a:t>OKUL OLGUNLUĞU</a:t>
            </a:r>
            <a:endParaRPr lang="tr-TR" dirty="0"/>
          </a:p>
        </p:txBody>
      </p:sp>
      <p:sp>
        <p:nvSpPr>
          <p:cNvPr id="3" name="2 İçerik Yer Tutucusu"/>
          <p:cNvSpPr>
            <a:spLocks noGrp="1"/>
          </p:cNvSpPr>
          <p:nvPr>
            <p:ph idx="1"/>
          </p:nvPr>
        </p:nvSpPr>
        <p:spPr>
          <a:xfrm>
            <a:off x="428596" y="2857496"/>
            <a:ext cx="8229600" cy="3786214"/>
          </a:xfrm>
        </p:spPr>
        <p:txBody>
          <a:bodyPr>
            <a:normAutofit/>
          </a:bodyPr>
          <a:lstStyle/>
          <a:p>
            <a:pPr>
              <a:buNone/>
            </a:pPr>
            <a:r>
              <a:rPr lang="tr-TR" altLang="tr-TR" dirty="0" smtClean="0">
                <a:cs typeface="Times New Roman" pitchFamily="18" charset="0"/>
              </a:rPr>
              <a:t>	</a:t>
            </a:r>
          </a:p>
          <a:p>
            <a:pPr>
              <a:buNone/>
            </a:pPr>
            <a:r>
              <a:rPr lang="tr-TR" altLang="tr-TR" dirty="0" smtClean="0">
                <a:cs typeface="Times New Roman" pitchFamily="18" charset="0"/>
              </a:rPr>
              <a:t>	Okul olgunluğu çocuğun ilkokula hazır olup olmadığını belirleyen bir kavramdır. Okul olgunluğu zihinsel, bedensel, duygusal, sosyal ve dil gelişimi gibi çeşitli yönlerden hazır olmayı gerektirir. </a:t>
            </a:r>
          </a:p>
          <a:p>
            <a:endParaRPr lang="tr-TR" dirty="0"/>
          </a:p>
        </p:txBody>
      </p:sp>
      <p:pic>
        <p:nvPicPr>
          <p:cNvPr id="4" name="Picture 4" descr="9"/>
          <p:cNvPicPr>
            <a:picLocks noChangeAspect="1" noChangeArrowheads="1"/>
          </p:cNvPicPr>
          <p:nvPr/>
        </p:nvPicPr>
        <p:blipFill>
          <a:blip r:embed="rId2">
            <a:lum bright="10000"/>
          </a:blip>
          <a:srcRect l="16451" r="6580" b="11400"/>
          <a:stretch>
            <a:fillRect/>
          </a:stretch>
        </p:blipFill>
        <p:spPr bwMode="auto">
          <a:xfrm>
            <a:off x="500034" y="428604"/>
            <a:ext cx="2643206" cy="278608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3399"/>
                </a:solidFill>
              </a:rPr>
              <a:t>ZİHİNSEL GELİŞİM</a:t>
            </a:r>
            <a:r>
              <a:rPr lang="tr-TR" dirty="0" smtClean="0"/>
              <a:t/>
            </a:r>
            <a:br>
              <a:rPr lang="tr-TR" dirty="0" smtClean="0"/>
            </a:br>
            <a:endParaRPr lang="tr-TR" dirty="0"/>
          </a:p>
        </p:txBody>
      </p:sp>
      <p:sp>
        <p:nvSpPr>
          <p:cNvPr id="3" name="2 İçerik Yer Tutucusu"/>
          <p:cNvSpPr>
            <a:spLocks noGrp="1"/>
          </p:cNvSpPr>
          <p:nvPr>
            <p:ph idx="1"/>
          </p:nvPr>
        </p:nvSpPr>
        <p:spPr>
          <a:xfrm>
            <a:off x="457200" y="928670"/>
            <a:ext cx="8229600" cy="5429288"/>
          </a:xfrm>
        </p:spPr>
        <p:txBody>
          <a:bodyPr>
            <a:normAutofit fontScale="92500" lnSpcReduction="20000"/>
          </a:bodyPr>
          <a:lstStyle/>
          <a:p>
            <a:pPr>
              <a:buNone/>
            </a:pPr>
            <a:r>
              <a:rPr lang="tr-TR" dirty="0" smtClean="0"/>
              <a:t>	Görsel ve işitsel algılama yeteneği, algıladıklarını hafızada tutabilme, mantıklı düşünebilme, neden sonuç ilişkisini kurabilme ve yeterli kavram bilgisine sahip olmasıdır.</a:t>
            </a:r>
          </a:p>
          <a:p>
            <a:pPr>
              <a:buNone/>
            </a:pPr>
            <a:r>
              <a:rPr lang="tr-TR" dirty="0" smtClean="0"/>
              <a:t>    Düşünce ve konuşma birbiriyle bağlantılıdır. Bunun için yönergeleri anlayabilmeli ve düşüncelerini ifade edebilmelidir. </a:t>
            </a:r>
          </a:p>
          <a:p>
            <a:pPr>
              <a:buNone/>
            </a:pPr>
            <a:r>
              <a:rPr lang="tr-TR" dirty="0" smtClean="0"/>
              <a:t>    Okumayı yazmayı ve matematiği öğrenmesi istenen çocuğun, duyu organlarının yeterli şekilde gelişmiş olması gerekir. Buna ilaveten detayları da kavrayabilmelidir. </a:t>
            </a:r>
          </a:p>
          <a:p>
            <a:pPr>
              <a:buNone/>
            </a:pPr>
            <a:r>
              <a:rPr lang="tr-TR" dirty="0" smtClean="0"/>
              <a:t>    Hem görsel hem işitsel ayırt edebilme yeteneği göstermelidir.</a:t>
            </a:r>
          </a:p>
          <a:p>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857232"/>
            <a:ext cx="4471990" cy="1143000"/>
          </a:xfrm>
        </p:spPr>
        <p:txBody>
          <a:bodyPr>
            <a:normAutofit fontScale="90000"/>
          </a:bodyPr>
          <a:lstStyle/>
          <a:p>
            <a:r>
              <a:rPr lang="tr-TR" altLang="tr-TR" b="1" dirty="0" smtClean="0">
                <a:solidFill>
                  <a:srgbClr val="FF3399"/>
                </a:solidFill>
                <a:cs typeface="Times New Roman" pitchFamily="18" charset="0"/>
              </a:rPr>
              <a:t>ÖĞRENME BOYUTU</a:t>
            </a:r>
            <a:endParaRPr lang="tr-TR" dirty="0">
              <a:solidFill>
                <a:srgbClr val="FF3399"/>
              </a:solidFill>
            </a:endParaRPr>
          </a:p>
        </p:txBody>
      </p:sp>
      <p:sp>
        <p:nvSpPr>
          <p:cNvPr id="3" name="2 İçerik Yer Tutucusu"/>
          <p:cNvSpPr>
            <a:spLocks noGrp="1"/>
          </p:cNvSpPr>
          <p:nvPr>
            <p:ph idx="1"/>
          </p:nvPr>
        </p:nvSpPr>
        <p:spPr>
          <a:xfrm>
            <a:off x="457200" y="2214554"/>
            <a:ext cx="8229600" cy="3911609"/>
          </a:xfrm>
        </p:spPr>
        <p:txBody>
          <a:bodyPr/>
          <a:lstStyle/>
          <a:p>
            <a:pPr algn="just">
              <a:defRPr/>
            </a:pPr>
            <a:endParaRPr lang="tr-TR" altLang="tr-TR" b="1" i="1" dirty="0" smtClean="0">
              <a:cs typeface="Times New Roman" pitchFamily="18" charset="0"/>
            </a:endParaRPr>
          </a:p>
          <a:p>
            <a:pPr algn="just">
              <a:defRPr/>
            </a:pPr>
            <a:r>
              <a:rPr lang="tr-TR" altLang="tr-TR" b="1" i="1" dirty="0" smtClean="0">
                <a:cs typeface="Times New Roman" pitchFamily="18" charset="0"/>
              </a:rPr>
              <a:t>Bir ders süresince sırasında oturarak dikkatini derse verebilmesi </a:t>
            </a:r>
            <a:endParaRPr lang="tr-TR" altLang="tr-TR" b="1" dirty="0" smtClean="0">
              <a:cs typeface="Times New Roman" pitchFamily="18" charset="0"/>
            </a:endParaRPr>
          </a:p>
          <a:p>
            <a:pPr algn="just">
              <a:defRPr/>
            </a:pPr>
            <a:r>
              <a:rPr lang="tr-TR" altLang="tr-TR" b="1" dirty="0" smtClean="0">
                <a:cs typeface="Times New Roman" pitchFamily="18" charset="0"/>
              </a:rPr>
              <a:t> </a:t>
            </a:r>
            <a:r>
              <a:rPr lang="tr-TR" altLang="tr-TR" b="1" i="1" dirty="0" smtClean="0">
                <a:cs typeface="Times New Roman" pitchFamily="18" charset="0"/>
              </a:rPr>
              <a:t>Aşağı-yukarı, büyük-küçük, ilk baştaki-en sondaki... gibi nitelik nicelik bildiren kavramları öğrenmiş olması </a:t>
            </a:r>
            <a:r>
              <a:rPr lang="tr-TR" altLang="tr-TR" b="1" i="1" dirty="0" smtClean="0"/>
              <a:t>.</a:t>
            </a:r>
            <a:endParaRPr lang="tr-TR" altLang="tr-TR" b="1" dirty="0" smtClean="0"/>
          </a:p>
          <a:p>
            <a:pPr>
              <a:buNone/>
            </a:pPr>
            <a:endParaRPr lang="tr-TR" dirty="0"/>
          </a:p>
        </p:txBody>
      </p:sp>
      <p:pic>
        <p:nvPicPr>
          <p:cNvPr id="4" name="Picture 4" descr="j0303470"/>
          <p:cNvPicPr>
            <a:picLocks noChangeAspect="1" noChangeArrowheads="1" noCrop="1"/>
          </p:cNvPicPr>
          <p:nvPr/>
        </p:nvPicPr>
        <p:blipFill>
          <a:blip r:embed="rId2"/>
          <a:srcRect/>
          <a:stretch>
            <a:fillRect/>
          </a:stretch>
        </p:blipFill>
        <p:spPr bwMode="auto">
          <a:xfrm>
            <a:off x="5143504" y="214290"/>
            <a:ext cx="3571900" cy="184946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340369"/>
          </a:xfrm>
        </p:spPr>
        <p:txBody>
          <a:bodyPr>
            <a:normAutofit fontScale="85000" lnSpcReduction="10000"/>
          </a:bodyPr>
          <a:lstStyle/>
          <a:p>
            <a:pPr>
              <a:defRPr/>
            </a:pPr>
            <a:endParaRPr lang="tr-TR" altLang="tr-TR" b="1" i="1" dirty="0" smtClean="0">
              <a:cs typeface="Times New Roman" pitchFamily="18" charset="0"/>
            </a:endParaRPr>
          </a:p>
          <a:p>
            <a:pPr>
              <a:defRPr/>
            </a:pPr>
            <a:r>
              <a:rPr lang="tr-TR" altLang="tr-TR" b="1" i="1" dirty="0" smtClean="0">
                <a:cs typeface="Times New Roman" pitchFamily="18" charset="0"/>
              </a:rPr>
              <a:t>El ve göz koordinasyonunun yazmaya- çizmeye yetecek kadar gelişmiş olması.</a:t>
            </a:r>
          </a:p>
          <a:p>
            <a:pPr>
              <a:defRPr/>
            </a:pPr>
            <a:r>
              <a:rPr lang="tr-TR" altLang="tr-TR" b="1" i="1" dirty="0" smtClean="0">
                <a:cs typeface="Times New Roman" pitchFamily="18" charset="0"/>
              </a:rPr>
              <a:t>Sayıları 10’a kadar sayması, tanıması, yazabilmesi,</a:t>
            </a:r>
            <a:r>
              <a:rPr lang="tr-TR" altLang="tr-TR" b="1" i="1" dirty="0" smtClean="0"/>
              <a:t> </a:t>
            </a:r>
          </a:p>
          <a:p>
            <a:pPr lvl="0"/>
            <a:r>
              <a:rPr lang="tr-TR" b="1" i="1" dirty="0" smtClean="0"/>
              <a:t>Kendisinin ve aile üyelerinin adını ve soyadını bilmesi.</a:t>
            </a:r>
          </a:p>
          <a:p>
            <a:pPr lvl="0"/>
            <a:r>
              <a:rPr lang="tr-TR" b="1" i="1" dirty="0" smtClean="0"/>
              <a:t>Haftanın günlerini sayabilmesi.</a:t>
            </a:r>
          </a:p>
          <a:p>
            <a:pPr lvl="0"/>
            <a:r>
              <a:rPr lang="tr-TR" b="1" i="1" dirty="0" smtClean="0"/>
              <a:t>Benzer nesneleri boylarına, şekillerine, renklerine vs. göre gruplandırabilmesi.</a:t>
            </a:r>
          </a:p>
          <a:p>
            <a:pPr lvl="0"/>
            <a:r>
              <a:rPr lang="tr-TR" b="1" i="1" dirty="0" smtClean="0"/>
              <a:t>Zıt kavramları ayırt edebilmesi.</a:t>
            </a:r>
          </a:p>
          <a:p>
            <a:pPr lvl="0"/>
            <a:r>
              <a:rPr lang="tr-TR" b="1" i="1" dirty="0" smtClean="0"/>
              <a:t>Dün, bugün ve yarın kavramlarını anlamlarına uygun kullanabilmesi.</a:t>
            </a:r>
          </a:p>
          <a:p>
            <a:pPr>
              <a:buNone/>
            </a:pP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357554" y="1000108"/>
            <a:ext cx="5500726" cy="5126055"/>
          </a:xfrm>
        </p:spPr>
        <p:txBody>
          <a:bodyPr>
            <a:normAutofit/>
          </a:bodyPr>
          <a:lstStyle/>
          <a:p>
            <a:pPr algn="just">
              <a:lnSpc>
                <a:spcPct val="90000"/>
              </a:lnSpc>
              <a:defRPr/>
            </a:pPr>
            <a:r>
              <a:rPr lang="tr-TR" altLang="tr-TR" b="1" i="1" dirty="0" smtClean="0">
                <a:cs typeface="Times New Roman" pitchFamily="18" charset="0"/>
              </a:rPr>
              <a:t>Objeler arasında benzerlik ve farklılıkları bulabilmesi,</a:t>
            </a:r>
            <a:endParaRPr lang="tr-TR" altLang="tr-TR" b="1" dirty="0" smtClean="0">
              <a:cs typeface="Times New Roman" pitchFamily="18" charset="0"/>
            </a:endParaRPr>
          </a:p>
          <a:p>
            <a:pPr algn="just">
              <a:lnSpc>
                <a:spcPct val="90000"/>
              </a:lnSpc>
              <a:defRPr/>
            </a:pPr>
            <a:r>
              <a:rPr lang="tr-TR" altLang="tr-TR" b="1" i="1" dirty="0" smtClean="0">
                <a:cs typeface="Times New Roman" pitchFamily="18" charset="0"/>
              </a:rPr>
              <a:t>Eksikleri görebilmesi, </a:t>
            </a:r>
            <a:endParaRPr lang="tr-TR" altLang="tr-TR" b="1" dirty="0" smtClean="0">
              <a:cs typeface="Times New Roman" pitchFamily="18" charset="0"/>
            </a:endParaRPr>
          </a:p>
          <a:p>
            <a:pPr>
              <a:lnSpc>
                <a:spcPct val="90000"/>
              </a:lnSpc>
              <a:defRPr/>
            </a:pPr>
            <a:r>
              <a:rPr lang="tr-TR" altLang="tr-TR" b="1" i="1" dirty="0" smtClean="0">
                <a:cs typeface="Times New Roman" pitchFamily="18" charset="0"/>
              </a:rPr>
              <a:t>Birbirini tamamlayan resimleri mantık zinciri kurarak sıraya sokabilmesi, </a:t>
            </a:r>
            <a:endParaRPr lang="tr-TR" altLang="tr-TR" b="1" dirty="0" smtClean="0">
              <a:cs typeface="Times New Roman" pitchFamily="18" charset="0"/>
            </a:endParaRPr>
          </a:p>
          <a:p>
            <a:pPr algn="just">
              <a:lnSpc>
                <a:spcPct val="90000"/>
              </a:lnSpc>
              <a:defRPr/>
            </a:pPr>
            <a:r>
              <a:rPr lang="tr-TR" altLang="tr-TR" b="1" i="1" dirty="0" smtClean="0">
                <a:cs typeface="Times New Roman" pitchFamily="18" charset="0"/>
              </a:rPr>
              <a:t>Hikaye tamamlayabilmesi,</a:t>
            </a:r>
            <a:endParaRPr lang="tr-TR" altLang="tr-TR" b="1" dirty="0" smtClean="0">
              <a:cs typeface="Times New Roman" pitchFamily="18" charset="0"/>
            </a:endParaRPr>
          </a:p>
          <a:p>
            <a:pPr>
              <a:lnSpc>
                <a:spcPct val="90000"/>
              </a:lnSpc>
              <a:defRPr/>
            </a:pPr>
            <a:r>
              <a:rPr lang="tr-TR" altLang="tr-TR" b="1" i="1" dirty="0" smtClean="0">
                <a:cs typeface="Times New Roman" pitchFamily="18" charset="0"/>
              </a:rPr>
              <a:t>Renkleri doğru tanıyabilmesi,</a:t>
            </a:r>
            <a:endParaRPr lang="tr-TR" altLang="tr-TR" b="1" dirty="0" smtClean="0">
              <a:cs typeface="Times New Roman" pitchFamily="18" charset="0"/>
            </a:endParaRPr>
          </a:p>
          <a:p>
            <a:pPr algn="just">
              <a:lnSpc>
                <a:spcPct val="90000"/>
              </a:lnSpc>
              <a:defRPr/>
            </a:pPr>
            <a:r>
              <a:rPr lang="tr-TR" altLang="tr-TR" b="1" i="1" dirty="0" smtClean="0">
                <a:cs typeface="Times New Roman" pitchFamily="18" charset="0"/>
              </a:rPr>
              <a:t>Verilen sıralı yönergeleri anlayıp yerine g</a:t>
            </a:r>
            <a:r>
              <a:rPr lang="tr-TR" altLang="tr-TR" b="1" i="1" dirty="0" smtClean="0"/>
              <a:t>e</a:t>
            </a:r>
            <a:r>
              <a:rPr lang="tr-TR" altLang="tr-TR" b="1" i="1" dirty="0" smtClean="0">
                <a:cs typeface="Times New Roman" pitchFamily="18" charset="0"/>
              </a:rPr>
              <a:t>tirebilmesi,</a:t>
            </a:r>
            <a:endParaRPr lang="tr-TR" altLang="tr-TR" b="1" dirty="0" smtClean="0">
              <a:cs typeface="Times New Roman" pitchFamily="18" charset="0"/>
            </a:endParaRPr>
          </a:p>
          <a:p>
            <a:endParaRPr lang="tr-TR" dirty="0"/>
          </a:p>
        </p:txBody>
      </p:sp>
      <p:pic>
        <p:nvPicPr>
          <p:cNvPr id="4" name="Picture 3" descr="8 kova kürek"/>
          <p:cNvPicPr>
            <a:picLocks noChangeAspect="1" noChangeArrowheads="1"/>
          </p:cNvPicPr>
          <p:nvPr/>
        </p:nvPicPr>
        <p:blipFill>
          <a:blip r:embed="rId2"/>
          <a:srcRect/>
          <a:stretch>
            <a:fillRect/>
          </a:stretch>
        </p:blipFill>
        <p:spPr bwMode="auto">
          <a:xfrm>
            <a:off x="285720" y="1000108"/>
            <a:ext cx="2841626" cy="500066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MOTOR GELİŞİM</a:t>
            </a:r>
            <a:r>
              <a:rPr lang="tr-TR" dirty="0" smtClean="0">
                <a:solidFill>
                  <a:srgbClr val="FF0000"/>
                </a:solidFill>
              </a:rPr>
              <a:t/>
            </a:r>
            <a:br>
              <a:rPr lang="tr-TR" dirty="0" smtClean="0">
                <a:solidFill>
                  <a:srgbClr val="FF0000"/>
                </a:solidFill>
              </a:rPr>
            </a:br>
            <a:endParaRPr lang="tr-TR" dirty="0">
              <a:solidFill>
                <a:srgbClr val="FF0000"/>
              </a:solidFill>
            </a:endParaRPr>
          </a:p>
        </p:txBody>
      </p:sp>
      <p:sp>
        <p:nvSpPr>
          <p:cNvPr id="3" name="2 İçerik Yer Tutucusu"/>
          <p:cNvSpPr>
            <a:spLocks noGrp="1"/>
          </p:cNvSpPr>
          <p:nvPr>
            <p:ph idx="1"/>
          </p:nvPr>
        </p:nvSpPr>
        <p:spPr/>
        <p:txBody>
          <a:bodyPr/>
          <a:lstStyle/>
          <a:p>
            <a:pPr>
              <a:buNone/>
            </a:pPr>
            <a:r>
              <a:rPr lang="tr-TR" dirty="0" smtClean="0"/>
              <a:t>	Bedenini rahat kullanabiliyor ve bedensel koordinasyonunu sağlayabiliyor olması gerekmektedir. Vücut hareketlerine hakim olması ve gösterilen hareketleri yapabiliyor olması beklenmektedir. Çocuk kalemi tutup yazabilecek ince kas gelişimine sahip olmalıdır.</a:t>
            </a:r>
          </a:p>
          <a:p>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68346"/>
          </a:xfrm>
        </p:spPr>
        <p:txBody>
          <a:bodyPr/>
          <a:lstStyle/>
          <a:p>
            <a:r>
              <a:rPr lang="tr-TR" b="1" dirty="0" smtClean="0">
                <a:solidFill>
                  <a:srgbClr val="FF0000"/>
                </a:solidFill>
              </a:rPr>
              <a:t>BEDENSEL BOYUT</a:t>
            </a:r>
            <a:endParaRPr lang="tr-TR" b="1" dirty="0">
              <a:solidFill>
                <a:srgbClr val="FF0000"/>
              </a:solidFill>
            </a:endParaRPr>
          </a:p>
        </p:txBody>
      </p:sp>
      <p:sp>
        <p:nvSpPr>
          <p:cNvPr id="3" name="2 İçerik Yer Tutucusu"/>
          <p:cNvSpPr>
            <a:spLocks noGrp="1"/>
          </p:cNvSpPr>
          <p:nvPr>
            <p:ph idx="1"/>
          </p:nvPr>
        </p:nvSpPr>
        <p:spPr>
          <a:xfrm>
            <a:off x="457200" y="1214422"/>
            <a:ext cx="8229600" cy="5286412"/>
          </a:xfrm>
        </p:spPr>
        <p:txBody>
          <a:bodyPr>
            <a:normAutofit fontScale="62500" lnSpcReduction="20000"/>
          </a:bodyPr>
          <a:lstStyle/>
          <a:p>
            <a:pPr lvl="0"/>
            <a:r>
              <a:rPr lang="tr-TR" sz="3800" b="1" i="1" dirty="0" smtClean="0"/>
              <a:t>Bağımsız giyinebilir ve soyunabilir.</a:t>
            </a:r>
          </a:p>
          <a:p>
            <a:pPr lvl="0"/>
            <a:r>
              <a:rPr lang="tr-TR" sz="3800" b="1" i="1" dirty="0" smtClean="0"/>
              <a:t>Temel temizliğini yapabilir.</a:t>
            </a:r>
          </a:p>
          <a:p>
            <a:pPr lvl="0"/>
            <a:r>
              <a:rPr lang="tr-TR" sz="3800" b="1" i="1" dirty="0" smtClean="0"/>
              <a:t>Kendi başına yemeğini yiyebilir.</a:t>
            </a:r>
          </a:p>
          <a:p>
            <a:pPr lvl="0"/>
            <a:r>
              <a:rPr lang="tr-TR" sz="3800" b="1" i="1" dirty="0" smtClean="0"/>
              <a:t>Kalemi doğru şekilde tutabilir.</a:t>
            </a:r>
          </a:p>
          <a:p>
            <a:pPr lvl="0"/>
            <a:r>
              <a:rPr lang="tr-TR" sz="3800" b="1" i="1" dirty="0" smtClean="0"/>
              <a:t>Bir çizgiyi takip ederek makasla kesebilir.</a:t>
            </a:r>
          </a:p>
          <a:p>
            <a:pPr lvl="0"/>
            <a:r>
              <a:rPr lang="tr-TR" sz="3800" b="1" i="1" dirty="0" smtClean="0"/>
              <a:t>Dengeli şekilde koşabilir.</a:t>
            </a:r>
          </a:p>
          <a:p>
            <a:pPr lvl="0"/>
            <a:r>
              <a:rPr lang="tr-TR" sz="3800" b="1" i="1" dirty="0" smtClean="0"/>
              <a:t>Merdivenleri sırayla sağ ve sol ayağını kullanarak çıkabilir.</a:t>
            </a:r>
          </a:p>
          <a:p>
            <a:pPr lvl="0"/>
            <a:r>
              <a:rPr lang="tr-TR" sz="3800" b="1" i="1" dirty="0" smtClean="0"/>
              <a:t>Tek ayak üzerinde durabilir ve zıplayabilir.</a:t>
            </a:r>
          </a:p>
          <a:p>
            <a:pPr lvl="0"/>
            <a:r>
              <a:rPr lang="tr-TR" sz="3800" b="1" i="1" dirty="0" smtClean="0"/>
              <a:t>Üç tekerlekli bisiklete binebilir.</a:t>
            </a:r>
          </a:p>
          <a:p>
            <a:pPr lvl="0"/>
            <a:r>
              <a:rPr lang="tr-TR" sz="3800" b="1" i="1" dirty="0" smtClean="0"/>
              <a:t>Yükseğe tırmanabilir.</a:t>
            </a:r>
          </a:p>
          <a:p>
            <a:pPr lvl="0"/>
            <a:r>
              <a:rPr lang="tr-TR" sz="3800" b="1" i="1" dirty="0" smtClean="0"/>
              <a:t>Topu başının üzerinden ileriye doğru atabilir.</a:t>
            </a:r>
          </a:p>
          <a:p>
            <a:pPr lvl="0"/>
            <a:r>
              <a:rPr lang="tr-TR" sz="3800" b="1" i="1" dirty="0" smtClean="0"/>
              <a:t>Basit çizimleri taklit edebilir.</a:t>
            </a:r>
          </a:p>
          <a:p>
            <a:pPr lvl="0"/>
            <a:r>
              <a:rPr lang="tr-TR" sz="3800" b="1" i="1" dirty="0" smtClean="0"/>
              <a:t>Basit insan figürü çizebilir.</a:t>
            </a:r>
          </a:p>
          <a:p>
            <a:pPr lvl="0"/>
            <a:r>
              <a:rPr lang="tr-TR" sz="3800" b="1" i="1" dirty="0" smtClean="0"/>
              <a:t>Düğüm atabilir.</a:t>
            </a:r>
          </a:p>
          <a:p>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00B050"/>
                </a:solidFill>
              </a:rPr>
              <a:t>SOSYAL VE DUYGUSAL GELİŞİM</a:t>
            </a:r>
            <a:r>
              <a:rPr lang="tr-TR" dirty="0" smtClean="0"/>
              <a:t/>
            </a:r>
            <a:br>
              <a:rPr lang="tr-TR" dirty="0" smtClean="0"/>
            </a:b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6 yaşında okula başlayacak çocuğun öncelikle yeterli özgüvene sahip olması gereklidir. Bunun için anne baba ile güvenli ilişki kurmuş olması ve güvenli bir ayrılığı başarabiliyor olması gerekmektedir. Sorumluluk alabilmesi, yaşıtlarıyla rahat sosyal ilişkiler kurabilmesi ve bu ilişkiyi sağlıklı bir şekilde sürdürebilmelidir. Çocuk kendi başına hareket edebilme, kendini ifade edebilme ve sosyal problemleri çözebilme becerilerine sahip olmalıdır.</a:t>
            </a:r>
          </a:p>
          <a:p>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ltLang="tr-TR" b="1" dirty="0" smtClean="0">
                <a:solidFill>
                  <a:srgbClr val="00B050"/>
                </a:solidFill>
                <a:cs typeface="Times New Roman" pitchFamily="18" charset="0"/>
              </a:rPr>
              <a:t>DUYGUSAL VE SOSYAL BOYUT</a:t>
            </a:r>
            <a:endParaRPr lang="tr-TR" dirty="0">
              <a:solidFill>
                <a:srgbClr val="00B050"/>
              </a:solidFill>
            </a:endParaRPr>
          </a:p>
        </p:txBody>
      </p:sp>
      <p:sp>
        <p:nvSpPr>
          <p:cNvPr id="3" name="2 İçerik Yer Tutucusu"/>
          <p:cNvSpPr>
            <a:spLocks noGrp="1"/>
          </p:cNvSpPr>
          <p:nvPr>
            <p:ph idx="1"/>
          </p:nvPr>
        </p:nvSpPr>
        <p:spPr>
          <a:xfrm>
            <a:off x="457200" y="1600200"/>
            <a:ext cx="8229600" cy="4900634"/>
          </a:xfrm>
        </p:spPr>
        <p:txBody>
          <a:bodyPr>
            <a:normAutofit fontScale="85000" lnSpcReduction="20000"/>
          </a:bodyPr>
          <a:lstStyle/>
          <a:p>
            <a:pPr lvl="0"/>
            <a:r>
              <a:rPr lang="tr-TR" dirty="0" smtClean="0"/>
              <a:t>Gerçekçi bir benlik saygısı ve özgüven.</a:t>
            </a:r>
          </a:p>
          <a:p>
            <a:pPr lvl="0"/>
            <a:r>
              <a:rPr lang="tr-TR" dirty="0" smtClean="0"/>
              <a:t>Ebeveynden bağımsızlaşmış olma.</a:t>
            </a:r>
          </a:p>
          <a:p>
            <a:pPr lvl="0"/>
            <a:r>
              <a:rPr lang="tr-TR" dirty="0" smtClean="0"/>
              <a:t>Öz bakım becerilerini kendi başına rahatlıkla karşılayabilmesi. </a:t>
            </a:r>
          </a:p>
          <a:p>
            <a:pPr lvl="0"/>
            <a:r>
              <a:rPr lang="tr-TR" dirty="0" smtClean="0"/>
              <a:t>Yaşına uygun verilen sorumlulukları yerine getirebilmesi. </a:t>
            </a:r>
          </a:p>
          <a:p>
            <a:pPr lvl="0"/>
            <a:r>
              <a:rPr lang="tr-TR" dirty="0" smtClean="0"/>
              <a:t>Bazı eşya ve bilgisini arkadaşlarıyla paylaşabilmesi ve birlikte çalışabilmesi ve oynayabilmesi.</a:t>
            </a:r>
          </a:p>
          <a:p>
            <a:pPr lvl="0"/>
            <a:r>
              <a:rPr lang="tr-TR" dirty="0" smtClean="0"/>
              <a:t>Uygun zaman ve mekanda uygun tepkiler verebilmesi, </a:t>
            </a:r>
          </a:p>
          <a:p>
            <a:pPr lvl="0"/>
            <a:r>
              <a:rPr lang="tr-TR" dirty="0" smtClean="0"/>
              <a:t>Okulda ki yetişkinler ve öğrencilerle iyi bir iletişim halinde olması. </a:t>
            </a:r>
          </a:p>
          <a:p>
            <a:pPr lvl="0"/>
            <a:r>
              <a:rPr lang="tr-TR" dirty="0" smtClean="0"/>
              <a:t>Değişen okul kurallarına ve düzenine uyabilmesi, </a:t>
            </a:r>
          </a:p>
          <a:p>
            <a:pPr>
              <a:buNone/>
            </a:pP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457200"/>
            <a:ext cx="7564438" cy="1143000"/>
          </a:xfrm>
        </p:spPr>
        <p:txBody>
          <a:bodyPr/>
          <a:lstStyle/>
          <a:p>
            <a:pPr eaLnBrk="1" hangingPunct="1"/>
            <a:r>
              <a:rPr lang="tr-TR" altLang="tr-TR" sz="4600" b="1" dirty="0" smtClean="0">
                <a:solidFill>
                  <a:srgbClr val="00B0F0"/>
                </a:solidFill>
              </a:rPr>
              <a:t>Biz İstiyoruz ki ;</a:t>
            </a:r>
            <a:r>
              <a:rPr lang="tr-TR" altLang="tr-TR" dirty="0" smtClean="0">
                <a:solidFill>
                  <a:srgbClr val="00B0F0"/>
                </a:solidFill>
              </a:rPr>
              <a:t> </a:t>
            </a:r>
          </a:p>
        </p:txBody>
      </p:sp>
      <p:sp>
        <p:nvSpPr>
          <p:cNvPr id="34819" name="Rectangle 3"/>
          <p:cNvSpPr>
            <a:spLocks noGrp="1" noChangeArrowheads="1"/>
          </p:cNvSpPr>
          <p:nvPr>
            <p:ph idx="1"/>
          </p:nvPr>
        </p:nvSpPr>
        <p:spPr>
          <a:xfrm>
            <a:off x="2285984" y="2643182"/>
            <a:ext cx="6357982" cy="3429024"/>
          </a:xfrm>
        </p:spPr>
        <p:txBody>
          <a:bodyPr>
            <a:normAutofit fontScale="92500"/>
          </a:bodyPr>
          <a:lstStyle/>
          <a:p>
            <a:pPr algn="just" eaLnBrk="1" hangingPunct="1"/>
            <a:r>
              <a:rPr lang="tr-TR" altLang="tr-TR" i="1" dirty="0" smtClean="0">
                <a:solidFill>
                  <a:srgbClr val="FF0000"/>
                </a:solidFill>
                <a:cs typeface="Times New Roman" pitchFamily="18" charset="0"/>
              </a:rPr>
              <a:t>Düşüncelerini, duygularını rahat ifade </a:t>
            </a:r>
            <a:r>
              <a:rPr lang="tr-TR" altLang="tr-TR" i="1" dirty="0" smtClean="0">
                <a:solidFill>
                  <a:srgbClr val="FF0000"/>
                </a:solidFill>
              </a:rPr>
              <a:t>             </a:t>
            </a:r>
            <a:r>
              <a:rPr lang="tr-TR" altLang="tr-TR" i="1" dirty="0" smtClean="0">
                <a:solidFill>
                  <a:srgbClr val="FF0000"/>
                </a:solidFill>
                <a:cs typeface="Times New Roman" pitchFamily="18" charset="0"/>
              </a:rPr>
              <a:t>edebilen,</a:t>
            </a:r>
            <a:endParaRPr lang="tr-TR" altLang="tr-TR" dirty="0" smtClean="0">
              <a:solidFill>
                <a:srgbClr val="FF0000"/>
              </a:solidFill>
              <a:cs typeface="Times New Roman" pitchFamily="18" charset="0"/>
            </a:endParaRPr>
          </a:p>
          <a:p>
            <a:pPr algn="just" eaLnBrk="1" hangingPunct="1"/>
            <a:r>
              <a:rPr lang="tr-TR" altLang="tr-TR" i="1" dirty="0" smtClean="0">
                <a:solidFill>
                  <a:srgbClr val="FF0000"/>
                </a:solidFill>
                <a:cs typeface="Times New Roman" pitchFamily="18" charset="0"/>
              </a:rPr>
              <a:t>Çevresiyle olumlu ilişkiler kurabilen,</a:t>
            </a:r>
            <a:endParaRPr lang="tr-TR" altLang="tr-TR" dirty="0" smtClean="0">
              <a:solidFill>
                <a:srgbClr val="FF0000"/>
              </a:solidFill>
              <a:cs typeface="Times New Roman" pitchFamily="18" charset="0"/>
            </a:endParaRPr>
          </a:p>
          <a:p>
            <a:pPr algn="just" eaLnBrk="1" hangingPunct="1"/>
            <a:r>
              <a:rPr lang="tr-TR" altLang="tr-TR" i="1" dirty="0" smtClean="0">
                <a:solidFill>
                  <a:srgbClr val="FF0000"/>
                </a:solidFill>
                <a:cs typeface="Times New Roman" pitchFamily="18" charset="0"/>
              </a:rPr>
              <a:t>Kendine güvenen,</a:t>
            </a:r>
          </a:p>
          <a:p>
            <a:pPr algn="just" eaLnBrk="1" hangingPunct="1"/>
            <a:r>
              <a:rPr lang="tr-TR" altLang="tr-TR" i="1" dirty="0" smtClean="0">
                <a:solidFill>
                  <a:srgbClr val="FF0000"/>
                </a:solidFill>
                <a:cs typeface="Times New Roman" pitchFamily="18" charset="0"/>
              </a:rPr>
              <a:t>Öğrenmeye istekli,</a:t>
            </a:r>
            <a:endParaRPr lang="tr-TR" altLang="tr-TR" dirty="0" smtClean="0">
              <a:solidFill>
                <a:srgbClr val="FF0000"/>
              </a:solidFill>
              <a:cs typeface="Times New Roman" pitchFamily="18" charset="0"/>
            </a:endParaRPr>
          </a:p>
          <a:p>
            <a:pPr algn="just" eaLnBrk="1" hangingPunct="1"/>
            <a:r>
              <a:rPr lang="tr-TR" altLang="tr-TR" i="1" dirty="0" smtClean="0">
                <a:solidFill>
                  <a:srgbClr val="FF0000"/>
                </a:solidFill>
                <a:cs typeface="Times New Roman" pitchFamily="18" charset="0"/>
              </a:rPr>
              <a:t>Mutlu, başarılı çocuklar yetiştirelim.</a:t>
            </a:r>
            <a:endParaRPr lang="tr-TR" altLang="tr-TR" dirty="0" smtClean="0">
              <a:solidFill>
                <a:srgbClr val="FF0000"/>
              </a:solidFill>
              <a:cs typeface="Times New Roman" pitchFamily="18" charset="0"/>
            </a:endParaRPr>
          </a:p>
          <a:p>
            <a:pPr eaLnBrk="1" hangingPunct="1">
              <a:buFont typeface="Wingdings" pitchFamily="2" charset="2"/>
              <a:buNone/>
            </a:pPr>
            <a:endParaRPr lang="tr-TR" altLang="tr-TR" dirty="0" smtClean="0"/>
          </a:p>
        </p:txBody>
      </p:sp>
      <p:pic>
        <p:nvPicPr>
          <p:cNvPr id="6147" name="Picture 4" descr="BS00554_"/>
          <p:cNvPicPr>
            <a:picLocks noChangeAspect="1" noChangeArrowheads="1"/>
          </p:cNvPicPr>
          <p:nvPr/>
        </p:nvPicPr>
        <p:blipFill>
          <a:blip r:embed="rId2"/>
          <a:srcRect/>
          <a:stretch>
            <a:fillRect/>
          </a:stretch>
        </p:blipFill>
        <p:spPr bwMode="auto">
          <a:xfrm>
            <a:off x="6448436" y="357166"/>
            <a:ext cx="2695564" cy="1928826"/>
          </a:xfrm>
          <a:prstGeom prst="rect">
            <a:avLst/>
          </a:prstGeom>
          <a:noFill/>
          <a:ln w="9525">
            <a:noFill/>
            <a:miter lim="800000"/>
            <a:headEnd/>
            <a:tailEnd/>
          </a:ln>
        </p:spPr>
      </p:pic>
      <p:pic>
        <p:nvPicPr>
          <p:cNvPr id="6148" name="Picture 5" descr="3"/>
          <p:cNvPicPr>
            <a:picLocks noChangeAspect="1" noChangeArrowheads="1"/>
          </p:cNvPicPr>
          <p:nvPr/>
        </p:nvPicPr>
        <p:blipFill>
          <a:blip r:embed="rId3"/>
          <a:srcRect l="20879"/>
          <a:stretch>
            <a:fillRect/>
          </a:stretch>
        </p:blipFill>
        <p:spPr bwMode="auto">
          <a:xfrm>
            <a:off x="214282" y="2643182"/>
            <a:ext cx="2000264"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Effect transition="in" filter="slide(fromBottom)">
                                      <p:cBhvr>
                                        <p:cTn id="13" dur="500"/>
                                        <p:tgtEl>
                                          <p:spTgt spid="3481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4819">
                                            <p:txEl>
                                              <p:pRg st="1" end="1"/>
                                            </p:txEl>
                                          </p:spTgt>
                                        </p:tgtEl>
                                        <p:attrNameLst>
                                          <p:attrName>style.visibility</p:attrName>
                                        </p:attrNameLst>
                                      </p:cBhvr>
                                      <p:to>
                                        <p:strVal val="visible"/>
                                      </p:to>
                                    </p:set>
                                    <p:animEffect transition="in" filter="slide(fromBottom)">
                                      <p:cBhvr>
                                        <p:cTn id="18" dur="500"/>
                                        <p:tgtEl>
                                          <p:spTgt spid="3481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4819">
                                            <p:txEl>
                                              <p:pRg st="2" end="2"/>
                                            </p:txEl>
                                          </p:spTgt>
                                        </p:tgtEl>
                                        <p:attrNameLst>
                                          <p:attrName>style.visibility</p:attrName>
                                        </p:attrNameLst>
                                      </p:cBhvr>
                                      <p:to>
                                        <p:strVal val="visible"/>
                                      </p:to>
                                    </p:set>
                                    <p:animEffect transition="in" filter="slide(fromBottom)">
                                      <p:cBhvr>
                                        <p:cTn id="23" dur="500"/>
                                        <p:tgtEl>
                                          <p:spTgt spid="3481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4819">
                                            <p:txEl>
                                              <p:pRg st="3" end="3"/>
                                            </p:txEl>
                                          </p:spTgt>
                                        </p:tgtEl>
                                        <p:attrNameLst>
                                          <p:attrName>style.visibility</p:attrName>
                                        </p:attrNameLst>
                                      </p:cBhvr>
                                      <p:to>
                                        <p:strVal val="visible"/>
                                      </p:to>
                                    </p:set>
                                    <p:animEffect transition="in" filter="slide(fromBottom)">
                                      <p:cBhvr>
                                        <p:cTn id="28" dur="500"/>
                                        <p:tgtEl>
                                          <p:spTgt spid="34819">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4819">
                                            <p:txEl>
                                              <p:pRg st="4" end="4"/>
                                            </p:txEl>
                                          </p:spTgt>
                                        </p:tgtEl>
                                        <p:attrNameLst>
                                          <p:attrName>style.visibility</p:attrName>
                                        </p:attrNameLst>
                                      </p:cBhvr>
                                      <p:to>
                                        <p:strVal val="visible"/>
                                      </p:to>
                                    </p:set>
                                    <p:animEffect transition="in" filter="slide(fromBottom)">
                                      <p:cBhvr>
                                        <p:cTn id="33" dur="5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42918"/>
            <a:ext cx="8229600" cy="5483245"/>
          </a:xfrm>
        </p:spPr>
        <p:txBody>
          <a:bodyPr>
            <a:normAutofit fontScale="92500" lnSpcReduction="10000"/>
          </a:bodyPr>
          <a:lstStyle/>
          <a:p>
            <a:pPr lvl="0"/>
            <a:r>
              <a:rPr lang="tr-TR" dirty="0" smtClean="0"/>
              <a:t>Yaşının gerektirdiği hız ve beceriye sahip olması gerekir.</a:t>
            </a:r>
          </a:p>
          <a:p>
            <a:pPr lvl="0"/>
            <a:r>
              <a:rPr lang="tr-TR" dirty="0" smtClean="0"/>
              <a:t>Eşyaları amacına uygun ve saygılı bir şekilde kullanabilir.</a:t>
            </a:r>
          </a:p>
          <a:p>
            <a:pPr lvl="0"/>
            <a:r>
              <a:rPr lang="tr-TR" dirty="0" smtClean="0"/>
              <a:t>Değişikliklere rahatça uyum sağlayabilir.</a:t>
            </a:r>
          </a:p>
          <a:p>
            <a:pPr lvl="0"/>
            <a:r>
              <a:rPr lang="tr-TR" dirty="0" smtClean="0"/>
              <a:t>Öğrenmeye yönelik heves ve merak gösterebilir.</a:t>
            </a:r>
          </a:p>
          <a:p>
            <a:pPr lvl="0"/>
            <a:r>
              <a:rPr lang="tr-TR" dirty="0" smtClean="0"/>
              <a:t>Dikkatini bir işte sürdürebilir.</a:t>
            </a:r>
          </a:p>
          <a:p>
            <a:pPr lvl="0"/>
            <a:r>
              <a:rPr lang="tr-TR" dirty="0" smtClean="0"/>
              <a:t>Grup aktivitelerine katılabilir.</a:t>
            </a:r>
          </a:p>
          <a:p>
            <a:pPr lvl="0"/>
            <a:r>
              <a:rPr lang="tr-TR" dirty="0" smtClean="0"/>
              <a:t>Diğerlerinin haklarına saygı gösterir.</a:t>
            </a:r>
          </a:p>
          <a:p>
            <a:pPr lvl="0"/>
            <a:r>
              <a:rPr lang="tr-TR" dirty="0" smtClean="0"/>
              <a:t>İhtiyaç duyduğunda yetişkinin yardımını kabul eder ve izin alır.</a:t>
            </a:r>
          </a:p>
          <a:p>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0099FF"/>
                </a:solidFill>
              </a:rPr>
              <a:t>DİL GELİŞİMİ</a:t>
            </a:r>
            <a:r>
              <a:rPr lang="tr-TR" dirty="0" smtClean="0"/>
              <a:t/>
            </a:r>
            <a:br>
              <a:rPr lang="tr-TR" dirty="0" smtClean="0"/>
            </a:br>
            <a:endParaRPr lang="tr-TR" dirty="0"/>
          </a:p>
        </p:txBody>
      </p:sp>
      <p:sp>
        <p:nvSpPr>
          <p:cNvPr id="3" name="2 İçerik Yer Tutucusu"/>
          <p:cNvSpPr>
            <a:spLocks noGrp="1"/>
          </p:cNvSpPr>
          <p:nvPr>
            <p:ph idx="1"/>
          </p:nvPr>
        </p:nvSpPr>
        <p:spPr/>
        <p:txBody>
          <a:bodyPr>
            <a:normAutofit fontScale="92500" lnSpcReduction="10000"/>
          </a:bodyPr>
          <a:lstStyle/>
          <a:p>
            <a:pPr>
              <a:buNone/>
            </a:pPr>
            <a:r>
              <a:rPr lang="tr-TR" dirty="0" smtClean="0"/>
              <a:t>	Okuma yazmaya hazırlık için en önemli beceridir. Çocuklar okuma yazmaya başlamadan önce konuşma ve dinlemeyi öğrenmektedirler. Olayları kronolojik sırayla anlatabiliyor olması, yeterli kelime hazinesine sahip olması, zıt kavramları biliyor olması, bir konuşmayı aktarabiliyor olması gerekmektedir. Çocuğun ona anlatılanları dinliyor olması ve yönergeleri anlıyor olması gerekmektedir. Akıcı bir konuşmaya sahip olması beklenmektedir.</a:t>
            </a:r>
          </a:p>
          <a:p>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0"/>
            <a:ext cx="8229600" cy="1071546"/>
          </a:xfrm>
        </p:spPr>
        <p:txBody>
          <a:bodyPr>
            <a:normAutofit/>
          </a:bodyPr>
          <a:lstStyle/>
          <a:p>
            <a:r>
              <a:rPr lang="tr-TR" b="1" dirty="0" smtClean="0">
                <a:solidFill>
                  <a:srgbClr val="0099FF"/>
                </a:solidFill>
              </a:rPr>
              <a:t>DİL BOYUTU</a:t>
            </a:r>
            <a:endParaRPr lang="tr-TR" dirty="0"/>
          </a:p>
        </p:txBody>
      </p:sp>
      <p:sp>
        <p:nvSpPr>
          <p:cNvPr id="3" name="2 İçerik Yer Tutucusu"/>
          <p:cNvSpPr>
            <a:spLocks noGrp="1"/>
          </p:cNvSpPr>
          <p:nvPr>
            <p:ph idx="1"/>
          </p:nvPr>
        </p:nvSpPr>
        <p:spPr>
          <a:xfrm>
            <a:off x="457200" y="928670"/>
            <a:ext cx="8229600" cy="5197493"/>
          </a:xfrm>
        </p:spPr>
        <p:txBody>
          <a:bodyPr>
            <a:normAutofit fontScale="85000" lnSpcReduction="20000"/>
          </a:bodyPr>
          <a:lstStyle/>
          <a:p>
            <a:pPr lvl="0"/>
            <a:r>
              <a:rPr lang="tr-TR" b="1" i="1" dirty="0" smtClean="0"/>
              <a:t>Basit yönergeleri anlayabilir ve takip edebilir.</a:t>
            </a:r>
          </a:p>
          <a:p>
            <a:pPr lvl="0"/>
            <a:r>
              <a:rPr lang="tr-TR" b="1" i="1" dirty="0" smtClean="0"/>
              <a:t>Sözünü kesmeden diğerlerini dinleyebilir.</a:t>
            </a:r>
          </a:p>
          <a:p>
            <a:pPr lvl="0"/>
            <a:r>
              <a:rPr lang="tr-TR" b="1" i="1" dirty="0" smtClean="0"/>
              <a:t>Ezbere tekerleme, şarkı, vs. bilir.</a:t>
            </a:r>
          </a:p>
          <a:p>
            <a:pPr lvl="0"/>
            <a:r>
              <a:rPr lang="tr-TR" b="1" i="1" dirty="0" smtClean="0"/>
              <a:t>Konuşmalara katılır.</a:t>
            </a:r>
          </a:p>
          <a:p>
            <a:pPr lvl="0"/>
            <a:r>
              <a:rPr lang="tr-TR" b="1" i="1" dirty="0" smtClean="0"/>
              <a:t>Soru sorar.</a:t>
            </a:r>
          </a:p>
          <a:p>
            <a:pPr lvl="0"/>
            <a:r>
              <a:rPr lang="tr-TR" b="1" i="1" dirty="0" smtClean="0"/>
              <a:t>Söyleyeceklerini ve isteklerini açıkça ifade edebilir.</a:t>
            </a:r>
          </a:p>
          <a:p>
            <a:pPr lvl="0"/>
            <a:r>
              <a:rPr lang="tr-TR" b="1" i="1" dirty="0" smtClean="0"/>
              <a:t>Sorma ve anlatma ayrımını yapabilir.</a:t>
            </a:r>
          </a:p>
          <a:p>
            <a:pPr lvl="0"/>
            <a:r>
              <a:rPr lang="tr-TR" b="1" i="1" dirty="0" smtClean="0"/>
              <a:t>Ortama uygun olarak konuşur. (ev, okul, arkadaş çevresi, vs.)</a:t>
            </a:r>
          </a:p>
          <a:p>
            <a:pPr lvl="0"/>
            <a:r>
              <a:rPr lang="tr-TR" b="1" i="1" dirty="0" smtClean="0"/>
              <a:t>Tamamlanmış cümleler kurabilir.</a:t>
            </a:r>
          </a:p>
          <a:p>
            <a:pPr lvl="0"/>
            <a:r>
              <a:rPr lang="tr-TR" b="1" i="1" dirty="0" smtClean="0"/>
              <a:t>Sözlü hikâyeler oluşturabilir.</a:t>
            </a:r>
          </a:p>
          <a:p>
            <a:pPr lvl="0"/>
            <a:r>
              <a:rPr lang="tr-TR" b="1" i="1" dirty="0" smtClean="0"/>
              <a:t>Basit bir hikâyeyi başı, ortası ve sonuna ait temel noktalarıyla yeniden anlatabilir.</a:t>
            </a:r>
          </a:p>
          <a:p>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990000"/>
                </a:solidFill>
              </a:rPr>
              <a:t>DİKKAT VE EL-GÖZ KOORDİNASYONU</a:t>
            </a:r>
            <a:r>
              <a:rPr lang="tr-TR" dirty="0" smtClean="0"/>
              <a:t/>
            </a:r>
            <a:br>
              <a:rPr lang="tr-TR" dirty="0" smtClean="0"/>
            </a:br>
            <a:endParaRPr lang="tr-TR" dirty="0"/>
          </a:p>
        </p:txBody>
      </p:sp>
      <p:sp>
        <p:nvSpPr>
          <p:cNvPr id="3" name="2 İçerik Yer Tutucusu"/>
          <p:cNvSpPr>
            <a:spLocks noGrp="1"/>
          </p:cNvSpPr>
          <p:nvPr>
            <p:ph idx="1"/>
          </p:nvPr>
        </p:nvSpPr>
        <p:spPr>
          <a:xfrm>
            <a:off x="457200" y="1285860"/>
            <a:ext cx="8229600" cy="4840303"/>
          </a:xfrm>
        </p:spPr>
        <p:txBody>
          <a:bodyPr>
            <a:normAutofit fontScale="85000" lnSpcReduction="10000"/>
          </a:bodyPr>
          <a:lstStyle/>
          <a:p>
            <a:r>
              <a:rPr lang="tr-TR" dirty="0" smtClean="0"/>
              <a:t>Dikkat, bir şeyi anlamanın veya bir şeyi başarmak için organizmanın uyanık ve hazır duruma geçmesidir. </a:t>
            </a:r>
          </a:p>
          <a:p>
            <a:r>
              <a:rPr lang="tr-TR" dirty="0" smtClean="0"/>
              <a:t>Grupla yapılan etkinliklerde sakin bir şekilde oturma, dinleme ve yönergeleri uygulayabilme bu yeteneğin geliştiğine ait başlıca belirtidir.</a:t>
            </a:r>
          </a:p>
          <a:p>
            <a:pPr>
              <a:buNone/>
            </a:pPr>
            <a:endParaRPr lang="tr-TR" dirty="0" smtClean="0"/>
          </a:p>
          <a:p>
            <a:r>
              <a:rPr lang="tr-TR" dirty="0" smtClean="0"/>
              <a:t>Resimli kitapları ilgiyle inceleyebiliyor olması, makası rahatlıkla kullanabiliyor olması, ona verilen bir resmi çizgileri taşırmadan boyayabiliyor olması, sınırlı alanlarda çizebiliyor olması, 20-25 dakika tek başına bir etkinlikte veya oyunda yoğunlaşabilmesi beklenmektedir.</a:t>
            </a:r>
          </a:p>
          <a:p>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4400552" cy="1143000"/>
          </a:xfrm>
        </p:spPr>
        <p:txBody>
          <a:bodyPr>
            <a:normAutofit fontScale="90000"/>
          </a:bodyPr>
          <a:lstStyle/>
          <a:p>
            <a:r>
              <a:rPr lang="tr-TR" altLang="tr-TR" dirty="0" smtClean="0">
                <a:solidFill>
                  <a:srgbClr val="FF0000"/>
                </a:solidFill>
              </a:rPr>
              <a:t>OKUL OLGUNLUĞU YETERSİZSE</a:t>
            </a:r>
            <a:endParaRPr lang="tr-TR" dirty="0"/>
          </a:p>
        </p:txBody>
      </p:sp>
      <p:sp>
        <p:nvSpPr>
          <p:cNvPr id="3" name="2 İçerik Yer Tutucusu"/>
          <p:cNvSpPr>
            <a:spLocks noGrp="1"/>
          </p:cNvSpPr>
          <p:nvPr>
            <p:ph idx="1"/>
          </p:nvPr>
        </p:nvSpPr>
        <p:spPr>
          <a:xfrm>
            <a:off x="500034" y="1857364"/>
            <a:ext cx="6072230" cy="4525963"/>
          </a:xfrm>
        </p:spPr>
        <p:txBody>
          <a:bodyPr>
            <a:normAutofit fontScale="85000" lnSpcReduction="20000"/>
          </a:bodyPr>
          <a:lstStyle/>
          <a:p>
            <a:pPr>
              <a:lnSpc>
                <a:spcPct val="90000"/>
              </a:lnSpc>
              <a:defRPr/>
            </a:pPr>
            <a:r>
              <a:rPr lang="tr-TR" altLang="tr-TR" dirty="0" smtClean="0"/>
              <a:t>Öğrenmede zorluk,</a:t>
            </a:r>
          </a:p>
          <a:p>
            <a:pPr>
              <a:lnSpc>
                <a:spcPct val="90000"/>
              </a:lnSpc>
              <a:defRPr/>
            </a:pPr>
            <a:r>
              <a:rPr lang="tr-TR" altLang="tr-TR" dirty="0" smtClean="0"/>
              <a:t>Başarıda düşüklük, </a:t>
            </a:r>
          </a:p>
          <a:p>
            <a:pPr>
              <a:lnSpc>
                <a:spcPct val="90000"/>
              </a:lnSpc>
              <a:defRPr/>
            </a:pPr>
            <a:r>
              <a:rPr lang="tr-TR" altLang="tr-TR" dirty="0" smtClean="0"/>
              <a:t>Okula gitmede isteksizlik, </a:t>
            </a:r>
          </a:p>
          <a:p>
            <a:pPr>
              <a:lnSpc>
                <a:spcPct val="90000"/>
              </a:lnSpc>
              <a:defRPr/>
            </a:pPr>
            <a:r>
              <a:rPr lang="tr-TR" altLang="tr-TR" dirty="0" smtClean="0"/>
              <a:t>Verilen sorumlulukları üstlenememe, </a:t>
            </a:r>
          </a:p>
          <a:p>
            <a:pPr>
              <a:lnSpc>
                <a:spcPct val="90000"/>
              </a:lnSpc>
              <a:defRPr/>
            </a:pPr>
            <a:r>
              <a:rPr lang="tr-TR" altLang="tr-TR" dirty="0" smtClean="0"/>
              <a:t>Öğretmenlerin yönergelerine uygun davranmama, </a:t>
            </a:r>
          </a:p>
          <a:p>
            <a:pPr>
              <a:lnSpc>
                <a:spcPct val="90000"/>
              </a:lnSpc>
              <a:defRPr/>
            </a:pPr>
            <a:r>
              <a:rPr lang="tr-TR" altLang="tr-TR" dirty="0" smtClean="0"/>
              <a:t>Ders saatlerinde beklendiği şekilde davranmayıp çevreyle aşırı ilgili olma, ve diğer öğrencilerin dikkatini dağıtacak davranışlar gösterme, </a:t>
            </a:r>
          </a:p>
          <a:p>
            <a:pPr>
              <a:lnSpc>
                <a:spcPct val="90000"/>
              </a:lnSpc>
              <a:defRPr/>
            </a:pPr>
            <a:r>
              <a:rPr lang="tr-TR" altLang="tr-TR" dirty="0" smtClean="0"/>
              <a:t>Arkadaşlarıyla geçinememe, onları sürekli şikayet etme, </a:t>
            </a:r>
          </a:p>
          <a:p>
            <a:endParaRPr lang="tr-TR" dirty="0"/>
          </a:p>
        </p:txBody>
      </p:sp>
      <p:pic>
        <p:nvPicPr>
          <p:cNvPr id="4" name="Picture 3" descr="j0255930"/>
          <p:cNvPicPr>
            <a:picLocks noChangeAspect="1" noChangeArrowheads="1"/>
          </p:cNvPicPr>
          <p:nvPr/>
        </p:nvPicPr>
        <p:blipFill>
          <a:blip r:embed="rId2"/>
          <a:srcRect/>
          <a:stretch>
            <a:fillRect/>
          </a:stretch>
        </p:blipFill>
        <p:spPr bwMode="auto">
          <a:xfrm>
            <a:off x="5000628" y="285728"/>
            <a:ext cx="3357562" cy="298608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286364"/>
            <a:ext cx="8229600" cy="1285908"/>
          </a:xfrm>
        </p:spPr>
        <p:txBody>
          <a:bodyPr>
            <a:normAutofit fontScale="90000"/>
          </a:bodyPr>
          <a:lstStyle/>
          <a:p>
            <a:r>
              <a:rPr lang="tr-TR" altLang="tr-TR" sz="3100" b="1" i="1" dirty="0" smtClean="0">
                <a:solidFill>
                  <a:srgbClr val="D33419"/>
                </a:solidFill>
                <a:effectLst>
                  <a:outerShdw blurRad="38100" dist="38100" dir="2700000" algn="tl">
                    <a:srgbClr val="000000"/>
                  </a:outerShdw>
                </a:effectLst>
                <a:latin typeface="Times New Roman" pitchFamily="18" charset="0"/>
                <a:cs typeface="Times New Roman" pitchFamily="18" charset="0"/>
              </a:rPr>
              <a:t/>
            </a:r>
            <a:br>
              <a:rPr lang="tr-TR" altLang="tr-TR" sz="3100" b="1" i="1" dirty="0" smtClean="0">
                <a:solidFill>
                  <a:srgbClr val="D33419"/>
                </a:solidFill>
                <a:effectLst>
                  <a:outerShdw blurRad="38100" dist="38100" dir="2700000" algn="tl">
                    <a:srgbClr val="000000"/>
                  </a:outerShdw>
                </a:effectLst>
                <a:latin typeface="Times New Roman" pitchFamily="18" charset="0"/>
                <a:cs typeface="Times New Roman" pitchFamily="18" charset="0"/>
              </a:rPr>
            </a:br>
            <a:r>
              <a:rPr lang="tr-TR" altLang="tr-TR" sz="3100" b="1" i="1" dirty="0" smtClean="0">
                <a:solidFill>
                  <a:srgbClr val="D33419"/>
                </a:solidFill>
                <a:effectLst>
                  <a:outerShdw blurRad="38100" dist="38100" dir="2700000" algn="tl">
                    <a:srgbClr val="000000"/>
                  </a:outerShdw>
                </a:effectLst>
                <a:latin typeface="Times New Roman" pitchFamily="18" charset="0"/>
                <a:cs typeface="Times New Roman" pitchFamily="18" charset="0"/>
              </a:rPr>
              <a:t>ORTAK AMACIMIZ BU HAZIROLUŞU </a:t>
            </a:r>
            <a:r>
              <a:rPr lang="tr-TR" altLang="tr-TR" sz="3100" b="1" i="1" dirty="0" smtClean="0">
                <a:solidFill>
                  <a:srgbClr val="D33419"/>
                </a:solidFill>
                <a:effectLst>
                  <a:outerShdw blurRad="38100" dist="38100" dir="2700000" algn="tl">
                    <a:srgbClr val="000000"/>
                  </a:outerShdw>
                </a:effectLst>
                <a:latin typeface="Times New Roman" pitchFamily="18" charset="0"/>
              </a:rPr>
              <a:t>  </a:t>
            </a:r>
            <a:br>
              <a:rPr lang="tr-TR" altLang="tr-TR" sz="3100" b="1" i="1" dirty="0" smtClean="0">
                <a:solidFill>
                  <a:srgbClr val="D33419"/>
                </a:solidFill>
                <a:effectLst>
                  <a:outerShdw blurRad="38100" dist="38100" dir="2700000" algn="tl">
                    <a:srgbClr val="000000"/>
                  </a:outerShdw>
                </a:effectLst>
                <a:latin typeface="Times New Roman" pitchFamily="18" charset="0"/>
              </a:rPr>
            </a:br>
            <a:r>
              <a:rPr lang="tr-TR" altLang="tr-TR" sz="3100" b="1" i="1" u="sng" dirty="0" smtClean="0">
                <a:solidFill>
                  <a:srgbClr val="D33419"/>
                </a:solidFill>
                <a:effectLst>
                  <a:outerShdw blurRad="38100" dist="38100" dir="2700000" algn="tl">
                    <a:srgbClr val="000000"/>
                  </a:outerShdw>
                </a:effectLst>
                <a:latin typeface="Times New Roman" pitchFamily="18" charset="0"/>
                <a:cs typeface="Times New Roman" pitchFamily="18" charset="0"/>
              </a:rPr>
              <a:t>EN İYİ</a:t>
            </a:r>
            <a:r>
              <a:rPr lang="tr-TR" altLang="tr-TR" sz="3100" b="1" i="1" dirty="0" smtClean="0">
                <a:solidFill>
                  <a:srgbClr val="D33419"/>
                </a:solidFill>
                <a:effectLst>
                  <a:outerShdw blurRad="38100" dist="38100" dir="2700000" algn="tl">
                    <a:srgbClr val="000000"/>
                  </a:outerShdw>
                </a:effectLst>
                <a:latin typeface="Times New Roman" pitchFamily="18" charset="0"/>
                <a:cs typeface="Times New Roman" pitchFamily="18" charset="0"/>
              </a:rPr>
              <a:t> </a:t>
            </a:r>
            <a:r>
              <a:rPr lang="tr-TR" altLang="tr-TR" sz="3100" b="1" i="1" dirty="0" smtClean="0">
                <a:solidFill>
                  <a:srgbClr val="D33419"/>
                </a:solidFill>
                <a:effectLst>
                  <a:outerShdw blurRad="38100" dist="38100" dir="2700000" algn="tl">
                    <a:srgbClr val="000000"/>
                  </a:outerShdw>
                </a:effectLst>
                <a:latin typeface="Times New Roman" pitchFamily="18" charset="0"/>
              </a:rPr>
              <a:t>  </a:t>
            </a:r>
            <a:r>
              <a:rPr lang="tr-TR" altLang="tr-TR" sz="3100" b="1" i="1" dirty="0" smtClean="0">
                <a:solidFill>
                  <a:srgbClr val="D33419"/>
                </a:solidFill>
                <a:effectLst>
                  <a:outerShdw blurRad="38100" dist="38100" dir="2700000" algn="tl">
                    <a:srgbClr val="000000"/>
                  </a:outerShdw>
                </a:effectLst>
                <a:latin typeface="Times New Roman" pitchFamily="18" charset="0"/>
                <a:cs typeface="Times New Roman" pitchFamily="18" charset="0"/>
              </a:rPr>
              <a:t>BİÇİMDE</a:t>
            </a:r>
            <a:r>
              <a:rPr lang="tr-TR" altLang="tr-TR" sz="3100" b="1" i="1" dirty="0" smtClean="0">
                <a:solidFill>
                  <a:srgbClr val="D33419"/>
                </a:solidFill>
                <a:effectLst>
                  <a:outerShdw blurRad="38100" dist="38100" dir="2700000" algn="tl">
                    <a:srgbClr val="000000"/>
                  </a:outerShdw>
                </a:effectLst>
                <a:latin typeface="Times New Roman" pitchFamily="18" charset="0"/>
              </a:rPr>
              <a:t>                   </a:t>
            </a:r>
            <a:r>
              <a:rPr lang="tr-TR" altLang="tr-TR" sz="3100" b="1" i="1" dirty="0" smtClean="0">
                <a:solidFill>
                  <a:srgbClr val="D33419"/>
                </a:solidFill>
                <a:effectLst>
                  <a:outerShdw blurRad="38100" dist="38100" dir="2700000" algn="tl">
                    <a:srgbClr val="000000"/>
                  </a:outerShdw>
                </a:effectLst>
                <a:latin typeface="Times New Roman" pitchFamily="18" charset="0"/>
                <a:cs typeface="Times New Roman" pitchFamily="18" charset="0"/>
              </a:rPr>
              <a:t> </a:t>
            </a:r>
            <a:r>
              <a:rPr lang="tr-TR" altLang="tr-TR" sz="3100" b="1" i="1" dirty="0" smtClean="0">
                <a:solidFill>
                  <a:srgbClr val="D33419"/>
                </a:solidFill>
                <a:effectLst>
                  <a:outerShdw blurRad="38100" dist="38100" dir="2700000" algn="tl">
                    <a:srgbClr val="000000"/>
                  </a:outerShdw>
                </a:effectLst>
                <a:latin typeface="Times New Roman" pitchFamily="18" charset="0"/>
              </a:rPr>
              <a:t>                G</a:t>
            </a:r>
            <a:r>
              <a:rPr lang="tr-TR" altLang="tr-TR" sz="3100" b="1" i="1" dirty="0" smtClean="0">
                <a:solidFill>
                  <a:srgbClr val="D33419"/>
                </a:solidFill>
                <a:effectLst>
                  <a:outerShdw blurRad="38100" dist="38100" dir="2700000" algn="tl">
                    <a:srgbClr val="000000"/>
                  </a:outerShdw>
                </a:effectLst>
                <a:latin typeface="Times New Roman" pitchFamily="18" charset="0"/>
                <a:cs typeface="Times New Roman" pitchFamily="18" charset="0"/>
              </a:rPr>
              <a:t>ERÇEKLEŞTİRMEK OLMALIDIR. </a:t>
            </a:r>
            <a:r>
              <a:rPr lang="tr-TR" altLang="tr-TR" b="1" dirty="0" smtClean="0">
                <a:solidFill>
                  <a:srgbClr val="D33419"/>
                </a:solidFill>
                <a:effectLst>
                  <a:outerShdw blurRad="38100" dist="38100" dir="2700000" algn="tl">
                    <a:srgbClr val="000000"/>
                  </a:outerShdw>
                </a:effectLst>
                <a:latin typeface="Times New Roman" pitchFamily="18" charset="0"/>
              </a:rPr>
              <a:t/>
            </a:r>
            <a:br>
              <a:rPr lang="tr-TR" altLang="tr-TR" b="1" dirty="0" smtClean="0">
                <a:solidFill>
                  <a:srgbClr val="D33419"/>
                </a:solidFill>
                <a:effectLst>
                  <a:outerShdw blurRad="38100" dist="38100" dir="2700000" algn="tl">
                    <a:srgbClr val="000000"/>
                  </a:outerShdw>
                </a:effectLst>
                <a:latin typeface="Times New Roman" pitchFamily="18" charset="0"/>
              </a:rPr>
            </a:br>
            <a:endParaRPr lang="tr-TR" dirty="0"/>
          </a:p>
        </p:txBody>
      </p:sp>
      <p:sp>
        <p:nvSpPr>
          <p:cNvPr id="3" name="2 İçerik Yer Tutucusu"/>
          <p:cNvSpPr>
            <a:spLocks noGrp="1"/>
          </p:cNvSpPr>
          <p:nvPr>
            <p:ph idx="1"/>
          </p:nvPr>
        </p:nvSpPr>
        <p:spPr>
          <a:xfrm>
            <a:off x="214282" y="142853"/>
            <a:ext cx="8229600" cy="3357585"/>
          </a:xfrm>
        </p:spPr>
        <p:txBody>
          <a:bodyPr>
            <a:normAutofit lnSpcReduction="10000"/>
          </a:bodyPr>
          <a:lstStyle/>
          <a:p>
            <a:r>
              <a:rPr lang="tr-TR" altLang="tr-TR" b="1" i="1" dirty="0" smtClean="0">
                <a:solidFill>
                  <a:srgbClr val="000000"/>
                </a:solidFill>
                <a:latin typeface="Times New Roman" pitchFamily="18" charset="0"/>
                <a:cs typeface="Times New Roman" pitchFamily="18" charset="0"/>
              </a:rPr>
              <a:t>Okuma  ve yazma duyular arası iletişimin iyi organizasyonunu </a:t>
            </a:r>
            <a:r>
              <a:rPr lang="tr-TR" altLang="tr-TR" b="1" i="1" dirty="0" smtClean="0">
                <a:solidFill>
                  <a:srgbClr val="000000"/>
                </a:solidFill>
                <a:latin typeface="Times New Roman" pitchFamily="18" charset="0"/>
              </a:rPr>
              <a:t> </a:t>
            </a:r>
            <a:r>
              <a:rPr lang="tr-TR" altLang="tr-TR" b="1" i="1" dirty="0" smtClean="0">
                <a:solidFill>
                  <a:srgbClr val="000000"/>
                </a:solidFill>
                <a:latin typeface="Times New Roman" pitchFamily="18" charset="0"/>
                <a:cs typeface="Times New Roman" pitchFamily="18" charset="0"/>
              </a:rPr>
              <a:t>gerektirir. Kelime bilgisinin, görsel işitsel algı gücünün artması el ve göz koordinasyonunun yeterince gelişmesi okuma-yazma becerisini kolaylaştıran ve hatta kendiliğinden oluvermesini sağlayan özelliklerdir. </a:t>
            </a:r>
            <a:endParaRPr lang="tr-TR" altLang="tr-TR" b="1" dirty="0" smtClean="0">
              <a:solidFill>
                <a:srgbClr val="000000"/>
              </a:solidFill>
              <a:latin typeface="Times New Roman" pitchFamily="18" charset="0"/>
            </a:endParaRPr>
          </a:p>
          <a:p>
            <a:endParaRPr lang="tr-TR" dirty="0"/>
          </a:p>
        </p:txBody>
      </p:sp>
      <p:pic>
        <p:nvPicPr>
          <p:cNvPr id="4" name="Picture 5" descr="j0153886"/>
          <p:cNvPicPr>
            <a:picLocks noChangeAspect="1" noChangeArrowheads="1"/>
          </p:cNvPicPr>
          <p:nvPr/>
        </p:nvPicPr>
        <p:blipFill>
          <a:blip r:embed="rId2"/>
          <a:srcRect/>
          <a:stretch>
            <a:fillRect/>
          </a:stretch>
        </p:blipFill>
        <p:spPr bwMode="auto">
          <a:xfrm>
            <a:off x="642910" y="3286124"/>
            <a:ext cx="3071834" cy="2000264"/>
          </a:xfrm>
          <a:prstGeom prst="rect">
            <a:avLst/>
          </a:prstGeom>
          <a:noFill/>
          <a:ln w="9525">
            <a:noFill/>
            <a:miter lim="800000"/>
            <a:headEnd/>
            <a:tailEnd/>
          </a:ln>
        </p:spPr>
      </p:pic>
      <p:pic>
        <p:nvPicPr>
          <p:cNvPr id="5" name="Picture 2" descr="j0136953"/>
          <p:cNvPicPr>
            <a:picLocks noChangeAspect="1" noChangeArrowheads="1"/>
          </p:cNvPicPr>
          <p:nvPr/>
        </p:nvPicPr>
        <p:blipFill>
          <a:blip r:embed="rId3"/>
          <a:srcRect/>
          <a:stretch>
            <a:fillRect/>
          </a:stretch>
        </p:blipFill>
        <p:spPr bwMode="auto">
          <a:xfrm>
            <a:off x="6786577" y="2071678"/>
            <a:ext cx="2143141" cy="3071834"/>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143512"/>
            <a:ext cx="8229600" cy="1428760"/>
          </a:xfrm>
        </p:spPr>
        <p:txBody>
          <a:bodyPr>
            <a:normAutofit fontScale="90000"/>
          </a:bodyPr>
          <a:lstStyle/>
          <a:p>
            <a:r>
              <a:rPr lang="tr-TR" altLang="tr-TR" sz="3100" b="1" i="1" dirty="0" smtClean="0">
                <a:solidFill>
                  <a:srgbClr val="FF0000"/>
                </a:solidFill>
                <a:effectLst>
                  <a:outerShdw blurRad="38100" dist="38100" dir="2700000" algn="tl">
                    <a:srgbClr val="000000"/>
                  </a:outerShdw>
                </a:effectLst>
                <a:latin typeface="Times New Roman" pitchFamily="18" charset="0"/>
                <a:cs typeface="Times New Roman" pitchFamily="18" charset="0"/>
              </a:rPr>
              <a:t/>
            </a:r>
            <a:br>
              <a:rPr lang="tr-TR" altLang="tr-TR" sz="3100" b="1" i="1" dirty="0" smtClean="0">
                <a:solidFill>
                  <a:srgbClr val="FF0000"/>
                </a:solidFill>
                <a:effectLst>
                  <a:outerShdw blurRad="38100" dist="38100" dir="2700000" algn="tl">
                    <a:srgbClr val="000000"/>
                  </a:outerShdw>
                </a:effectLst>
                <a:latin typeface="Times New Roman" pitchFamily="18" charset="0"/>
                <a:cs typeface="Times New Roman" pitchFamily="18" charset="0"/>
              </a:rPr>
            </a:br>
            <a:r>
              <a:rPr lang="tr-TR" altLang="tr-TR" sz="3100" b="1" i="1" dirty="0" smtClean="0">
                <a:solidFill>
                  <a:srgbClr val="0099FF"/>
                </a:solidFill>
                <a:latin typeface="Times New Roman" pitchFamily="18" charset="0"/>
                <a:cs typeface="Times New Roman" pitchFamily="18" charset="0"/>
              </a:rPr>
              <a:t>ÖNEMLİ OLAN OKUMAYI ve YAZMAYI NE KADAR ERKEN ÖĞRENDİĞİ DEĞİL, </a:t>
            </a:r>
            <a:r>
              <a:rPr lang="tr-TR" altLang="tr-TR" sz="3100" b="1" i="1" dirty="0" smtClean="0">
                <a:solidFill>
                  <a:srgbClr val="FF0000"/>
                </a:solidFill>
                <a:latin typeface="Times New Roman" pitchFamily="18" charset="0"/>
                <a:cs typeface="Times New Roman" pitchFamily="18" charset="0"/>
              </a:rPr>
              <a:t>NE KADAR SAĞLIKLI ÖĞRENDİĞİDİR</a:t>
            </a:r>
            <a:r>
              <a:rPr lang="tr-TR" altLang="tr-TR" b="1" i="1" dirty="0" smtClean="0">
                <a:solidFill>
                  <a:srgbClr val="FF0000"/>
                </a:solidFill>
                <a:latin typeface="Times New Roman" pitchFamily="18" charset="0"/>
                <a:cs typeface="Times New Roman" pitchFamily="18" charset="0"/>
              </a:rPr>
              <a:t>. </a:t>
            </a:r>
            <a:r>
              <a:rPr lang="tr-TR" altLang="tr-TR" b="1" dirty="0" smtClean="0">
                <a:solidFill>
                  <a:srgbClr val="2605EB"/>
                </a:solidFill>
                <a:effectLst>
                  <a:outerShdw blurRad="38100" dist="38100" dir="2700000" algn="tl">
                    <a:srgbClr val="000000"/>
                  </a:outerShdw>
                </a:effectLst>
                <a:latin typeface="Times New Roman" pitchFamily="18" charset="0"/>
              </a:rPr>
              <a:t/>
            </a:r>
            <a:br>
              <a:rPr lang="tr-TR" altLang="tr-TR" b="1" dirty="0" smtClean="0">
                <a:solidFill>
                  <a:srgbClr val="2605EB"/>
                </a:solidFill>
                <a:effectLst>
                  <a:outerShdw blurRad="38100" dist="38100" dir="2700000" algn="tl">
                    <a:srgbClr val="000000"/>
                  </a:outerShdw>
                </a:effectLst>
                <a:latin typeface="Times New Roman" pitchFamily="18" charset="0"/>
              </a:rPr>
            </a:br>
            <a:endParaRPr lang="tr-TR" dirty="0"/>
          </a:p>
        </p:txBody>
      </p:sp>
      <p:sp>
        <p:nvSpPr>
          <p:cNvPr id="3" name="2 İçerik Yer Tutucusu"/>
          <p:cNvSpPr>
            <a:spLocks noGrp="1"/>
          </p:cNvSpPr>
          <p:nvPr>
            <p:ph idx="1"/>
          </p:nvPr>
        </p:nvSpPr>
        <p:spPr>
          <a:xfrm>
            <a:off x="428596" y="142853"/>
            <a:ext cx="8229600" cy="2571767"/>
          </a:xfrm>
        </p:spPr>
        <p:txBody>
          <a:bodyPr/>
          <a:lstStyle/>
          <a:p>
            <a:pPr>
              <a:buNone/>
            </a:pPr>
            <a:r>
              <a:rPr lang="tr-TR" altLang="tr-TR" b="1" dirty="0" smtClean="0">
                <a:latin typeface="Times New Roman" pitchFamily="18" charset="0"/>
              </a:rPr>
              <a:t>	Ü</a:t>
            </a:r>
            <a:r>
              <a:rPr lang="tr-TR" altLang="tr-TR" b="1" dirty="0" smtClean="0">
                <a:latin typeface="Times New Roman" pitchFamily="18" charset="0"/>
                <a:cs typeface="Times New Roman" pitchFamily="18" charset="0"/>
              </a:rPr>
              <a:t>lkemizde okuma yazma ilköğretimin 1. sınıfında olmaktadır. Genellikle çocuklar okuma olgunluğuna bu yaşlarda erişir. Ayrıca okumayı öğretmeninden öğrenmesi daha sağlıklı olacaktır.</a:t>
            </a:r>
            <a:r>
              <a:rPr lang="en-US" altLang="tr-TR" i="1" dirty="0" smtClean="0">
                <a:latin typeface="Times New Roman" pitchFamily="18" charset="0"/>
              </a:rPr>
              <a:t> </a:t>
            </a:r>
            <a:endParaRPr lang="en-US" altLang="tr-TR" dirty="0" smtClean="0">
              <a:latin typeface="Times New Roman" pitchFamily="18" charset="0"/>
            </a:endParaRPr>
          </a:p>
          <a:p>
            <a:endParaRPr lang="tr-TR" dirty="0"/>
          </a:p>
        </p:txBody>
      </p:sp>
      <p:pic>
        <p:nvPicPr>
          <p:cNvPr id="4" name="Picture 3" descr="PE06639_"/>
          <p:cNvPicPr>
            <a:picLocks noChangeAspect="1" noChangeArrowheads="1"/>
          </p:cNvPicPr>
          <p:nvPr/>
        </p:nvPicPr>
        <p:blipFill>
          <a:blip r:embed="rId2"/>
          <a:srcRect/>
          <a:stretch>
            <a:fillRect/>
          </a:stretch>
        </p:blipFill>
        <p:spPr bwMode="auto">
          <a:xfrm>
            <a:off x="2428860" y="2714620"/>
            <a:ext cx="4286280" cy="214314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altLang="tr-TR" sz="3200" b="1" dirty="0" smtClean="0">
                <a:solidFill>
                  <a:srgbClr val="1DA95C"/>
                </a:solidFill>
                <a:cs typeface="Times New Roman" pitchFamily="18" charset="0"/>
              </a:rPr>
              <a:t>Eğer çocuğunuz okumaya </a:t>
            </a:r>
            <a:r>
              <a:rPr lang="tr-TR" altLang="tr-TR" sz="3200" b="1" dirty="0" smtClean="0">
                <a:solidFill>
                  <a:srgbClr val="1DA95C"/>
                </a:solidFill>
              </a:rPr>
              <a:t>zama</a:t>
            </a:r>
            <a:r>
              <a:rPr lang="tr-TR" altLang="tr-TR" sz="3200" b="1" dirty="0" smtClean="0">
                <a:solidFill>
                  <a:srgbClr val="1DA95C"/>
                </a:solidFill>
                <a:cs typeface="Times New Roman" pitchFamily="18" charset="0"/>
              </a:rPr>
              <a:t>nından önce ilgi duyuyorsa,</a:t>
            </a:r>
            <a:r>
              <a:rPr lang="tr-TR" altLang="tr-TR" sz="3200" b="1" dirty="0" smtClean="0">
                <a:solidFill>
                  <a:srgbClr val="1DA95C"/>
                </a:solidFill>
              </a:rPr>
              <a:t>sorularına cevap vermelisiniz</a:t>
            </a:r>
            <a:r>
              <a:rPr lang="tr-TR" altLang="tr-TR" sz="3200" dirty="0" smtClean="0"/>
              <a:t> </a:t>
            </a:r>
            <a:endParaRPr lang="tr-TR" sz="3200" dirty="0"/>
          </a:p>
        </p:txBody>
      </p:sp>
      <p:sp>
        <p:nvSpPr>
          <p:cNvPr id="3" name="2 İçerik Yer Tutucusu"/>
          <p:cNvSpPr>
            <a:spLocks noGrp="1"/>
          </p:cNvSpPr>
          <p:nvPr>
            <p:ph idx="1"/>
          </p:nvPr>
        </p:nvSpPr>
        <p:spPr>
          <a:xfrm>
            <a:off x="457200" y="1600200"/>
            <a:ext cx="5543560" cy="4525963"/>
          </a:xfrm>
        </p:spPr>
        <p:txBody>
          <a:bodyPr/>
          <a:lstStyle/>
          <a:p>
            <a:pPr>
              <a:lnSpc>
                <a:spcPct val="90000"/>
              </a:lnSpc>
              <a:defRPr/>
            </a:pPr>
            <a:r>
              <a:rPr lang="tr-TR" altLang="tr-TR" dirty="0" smtClean="0"/>
              <a:t>Ancak şunlara dikkat etmelisiniz:</a:t>
            </a:r>
          </a:p>
          <a:p>
            <a:pPr>
              <a:lnSpc>
                <a:spcPct val="90000"/>
              </a:lnSpc>
              <a:defRPr/>
            </a:pPr>
            <a:r>
              <a:rPr lang="tr-TR" altLang="tr-TR" b="1" i="1" dirty="0" smtClean="0">
                <a:solidFill>
                  <a:srgbClr val="FF6600"/>
                </a:solidFill>
                <a:cs typeface="Times New Roman" pitchFamily="18" charset="0"/>
              </a:rPr>
              <a:t>Nasıl okunduğunu sorduğu şeyi, uygunsa cümle yoksa kelime olarak okuyun  </a:t>
            </a:r>
            <a:endParaRPr lang="tr-TR" altLang="tr-TR" b="1" dirty="0" smtClean="0">
              <a:solidFill>
                <a:srgbClr val="FF6600"/>
              </a:solidFill>
              <a:cs typeface="Times New Roman" pitchFamily="18" charset="0"/>
            </a:endParaRPr>
          </a:p>
          <a:p>
            <a:pPr>
              <a:lnSpc>
                <a:spcPct val="90000"/>
              </a:lnSpc>
              <a:defRPr/>
            </a:pPr>
            <a:r>
              <a:rPr lang="tr-TR" altLang="tr-TR" b="1" i="1" dirty="0" smtClean="0">
                <a:solidFill>
                  <a:srgbClr val="FF6600"/>
                </a:solidFill>
                <a:cs typeface="Times New Roman" pitchFamily="18" charset="0"/>
              </a:rPr>
              <a:t>Harfleri alfabedeki okunuş biçimiyle söylemeyin </a:t>
            </a:r>
            <a:endParaRPr lang="tr-TR" altLang="tr-TR" b="1" dirty="0" smtClean="0">
              <a:solidFill>
                <a:srgbClr val="FF6600"/>
              </a:solidFill>
              <a:cs typeface="Times New Roman" pitchFamily="18" charset="0"/>
            </a:endParaRPr>
          </a:p>
          <a:p>
            <a:pPr>
              <a:lnSpc>
                <a:spcPct val="90000"/>
              </a:lnSpc>
              <a:defRPr/>
            </a:pPr>
            <a:r>
              <a:rPr lang="tr-TR" altLang="tr-TR" b="1" i="1" dirty="0" smtClean="0">
                <a:solidFill>
                  <a:srgbClr val="FF6600"/>
                </a:solidFill>
                <a:cs typeface="Times New Roman" pitchFamily="18" charset="0"/>
              </a:rPr>
              <a:t>Fazla açıklamadan kaçının </a:t>
            </a:r>
            <a:endParaRPr lang="tr-TR" altLang="tr-TR" b="1" dirty="0" smtClean="0">
              <a:solidFill>
                <a:srgbClr val="FF6600"/>
              </a:solidFill>
              <a:cs typeface="Times New Roman" pitchFamily="18" charset="0"/>
            </a:endParaRPr>
          </a:p>
          <a:p>
            <a:pPr>
              <a:lnSpc>
                <a:spcPct val="90000"/>
              </a:lnSpc>
              <a:defRPr/>
            </a:pPr>
            <a:r>
              <a:rPr lang="tr-TR" altLang="tr-TR" b="1" i="1" dirty="0" smtClean="0">
                <a:solidFill>
                  <a:srgbClr val="FF6600"/>
                </a:solidFill>
                <a:cs typeface="Times New Roman" pitchFamily="18" charset="0"/>
              </a:rPr>
              <a:t>Hecelere hiç ayırmayın</a:t>
            </a:r>
            <a:endParaRPr lang="tr-TR" altLang="tr-TR" b="1" dirty="0" smtClean="0">
              <a:solidFill>
                <a:srgbClr val="FF6600"/>
              </a:solidFill>
            </a:endParaRPr>
          </a:p>
          <a:p>
            <a:pPr>
              <a:buNone/>
            </a:pPr>
            <a:endParaRPr lang="tr-TR" dirty="0"/>
          </a:p>
        </p:txBody>
      </p:sp>
      <p:pic>
        <p:nvPicPr>
          <p:cNvPr id="4" name="Picture 3" descr="pe02045a"/>
          <p:cNvPicPr>
            <a:picLocks noChangeAspect="1" noChangeArrowheads="1"/>
          </p:cNvPicPr>
          <p:nvPr/>
        </p:nvPicPr>
        <p:blipFill>
          <a:blip r:embed="rId2"/>
          <a:srcRect/>
          <a:stretch>
            <a:fillRect/>
          </a:stretch>
        </p:blipFill>
        <p:spPr bwMode="auto">
          <a:xfrm>
            <a:off x="5786446" y="2643182"/>
            <a:ext cx="2879725" cy="24892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71480"/>
            <a:ext cx="8229600" cy="1143000"/>
          </a:xfrm>
        </p:spPr>
        <p:txBody>
          <a:bodyPr>
            <a:normAutofit fontScale="90000"/>
          </a:bodyPr>
          <a:lstStyle/>
          <a:p>
            <a:r>
              <a:rPr lang="tr-TR" altLang="tr-TR" b="1" dirty="0" smtClean="0">
                <a:solidFill>
                  <a:srgbClr val="FF0000"/>
                </a:solidFill>
                <a:cs typeface="Times New Roman" pitchFamily="18" charset="0"/>
              </a:rPr>
              <a:t> OKULA HAZIRLAMAK İÇİN NELERİ YAPABİLİRİZ ?</a:t>
            </a:r>
            <a:endParaRPr lang="tr-TR" dirty="0"/>
          </a:p>
        </p:txBody>
      </p:sp>
      <p:pic>
        <p:nvPicPr>
          <p:cNvPr id="4" name="Picture 7" descr="j0090102"/>
          <p:cNvPicPr>
            <a:picLocks noGrp="1" noChangeAspect="1" noChangeArrowheads="1"/>
          </p:cNvPicPr>
          <p:nvPr>
            <p:ph idx="1"/>
          </p:nvPr>
        </p:nvPicPr>
        <p:blipFill>
          <a:blip r:embed="rId2"/>
          <a:srcRect/>
          <a:stretch>
            <a:fillRect/>
          </a:stretch>
        </p:blipFill>
        <p:spPr bwMode="auto">
          <a:xfrm>
            <a:off x="1428728" y="1928802"/>
            <a:ext cx="6429420" cy="4357717"/>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3071810"/>
            <a:ext cx="8229600" cy="3482981"/>
          </a:xfr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pPr algn="just">
              <a:buClr>
                <a:schemeClr val="tx2"/>
              </a:buClr>
              <a:buSzPct val="95000"/>
              <a:buBlip>
                <a:blip r:embed="rId2"/>
              </a:buBlip>
            </a:pPr>
            <a:r>
              <a:rPr lang="tr-TR" altLang="tr-TR" b="1" i="1" dirty="0" smtClean="0">
                <a:solidFill>
                  <a:schemeClr val="tx1"/>
                </a:solidFill>
                <a:latin typeface="Times New Roman" pitchFamily="18" charset="0"/>
                <a:cs typeface="Times New Roman" pitchFamily="18" charset="0"/>
              </a:rPr>
              <a:t>Kalemi doğru tutmasını, defteri soldan sağa kullanmasını, teşvik ederek öğretmelisiniz bu konuda çocuğunuzun öğretmeniyle işbirliği yapmalısınız.</a:t>
            </a:r>
            <a:r>
              <a:rPr lang="tr-TR" altLang="tr-TR" b="1" i="1" dirty="0" smtClean="0">
                <a:solidFill>
                  <a:schemeClr val="tx1"/>
                </a:solidFill>
                <a:latin typeface="Times New Roman" pitchFamily="18" charset="0"/>
              </a:rPr>
              <a:t> </a:t>
            </a:r>
          </a:p>
          <a:p>
            <a:pPr algn="just">
              <a:buClr>
                <a:schemeClr val="tx2"/>
              </a:buClr>
              <a:buSzPct val="95000"/>
              <a:buBlip>
                <a:blip r:embed="rId2"/>
              </a:buBlip>
            </a:pPr>
            <a:r>
              <a:rPr lang="tr-TR" altLang="tr-TR" b="1" i="1" dirty="0" smtClean="0">
                <a:solidFill>
                  <a:schemeClr val="tx1"/>
                </a:solidFill>
                <a:latin typeface="Times New Roman" pitchFamily="18" charset="0"/>
              </a:rPr>
              <a:t>   </a:t>
            </a:r>
            <a:r>
              <a:rPr lang="tr-TR" altLang="tr-TR" b="1" i="1" dirty="0" smtClean="0">
                <a:solidFill>
                  <a:schemeClr val="tx1"/>
                </a:solidFill>
                <a:latin typeface="Times New Roman" pitchFamily="18" charset="0"/>
                <a:cs typeface="Times New Roman" pitchFamily="18" charset="0"/>
              </a:rPr>
              <a:t>Her harf ve rakamı oluşturan çizgilerin özel bir yönü ve sırası vardır. Harfleri ve rakamları doğru yazılış yönleri ile öğretmek gerekir. </a:t>
            </a:r>
            <a:endParaRPr lang="tr-TR" altLang="tr-TR" b="1" i="1" dirty="0" smtClean="0">
              <a:solidFill>
                <a:schemeClr val="tx1"/>
              </a:solidFill>
              <a:latin typeface="Times New Roman" pitchFamily="18" charset="0"/>
            </a:endParaRPr>
          </a:p>
          <a:p>
            <a:pPr algn="just">
              <a:buClr>
                <a:schemeClr val="tx2"/>
              </a:buClr>
              <a:buSzPct val="95000"/>
              <a:buBlip>
                <a:blip r:embed="rId2"/>
              </a:buBlip>
            </a:pPr>
            <a:r>
              <a:rPr lang="tr-TR" altLang="tr-TR" b="1" i="1" dirty="0" smtClean="0">
                <a:solidFill>
                  <a:schemeClr val="tx1"/>
                </a:solidFill>
                <a:latin typeface="Times New Roman" pitchFamily="18" charset="0"/>
              </a:rPr>
              <a:t>   </a:t>
            </a:r>
            <a:r>
              <a:rPr lang="tr-TR" altLang="tr-TR" b="1" i="1" dirty="0" smtClean="0">
                <a:solidFill>
                  <a:schemeClr val="tx1"/>
                </a:solidFill>
                <a:latin typeface="Times New Roman" pitchFamily="18" charset="0"/>
                <a:cs typeface="Times New Roman" pitchFamily="18" charset="0"/>
              </a:rPr>
              <a:t>Çocuklar yazmaya büyük harfler ile değil, küçük harfler ile başlamalıdır. </a:t>
            </a:r>
          </a:p>
          <a:p>
            <a:endParaRPr lang="tr-TR" dirty="0"/>
          </a:p>
        </p:txBody>
      </p:sp>
      <p:pic>
        <p:nvPicPr>
          <p:cNvPr id="4" name="Picture 4" descr="j0134539"/>
          <p:cNvPicPr>
            <a:picLocks noChangeAspect="1" noChangeArrowheads="1"/>
          </p:cNvPicPr>
          <p:nvPr/>
        </p:nvPicPr>
        <p:blipFill>
          <a:blip r:embed="rId3"/>
          <a:srcRect/>
          <a:stretch>
            <a:fillRect/>
          </a:stretch>
        </p:blipFill>
        <p:spPr bwMode="auto">
          <a:xfrm>
            <a:off x="1571604" y="214290"/>
            <a:ext cx="2335212" cy="2447925"/>
          </a:xfrm>
          <a:prstGeom prst="rect">
            <a:avLst/>
          </a:prstGeom>
          <a:noFill/>
          <a:ln w="9525">
            <a:noFill/>
            <a:miter lim="800000"/>
            <a:headEnd/>
            <a:tailEnd/>
          </a:ln>
        </p:spPr>
      </p:pic>
      <p:pic>
        <p:nvPicPr>
          <p:cNvPr id="5" name="Picture 3" descr="BD06661_"/>
          <p:cNvPicPr>
            <a:picLocks noChangeAspect="1" noChangeArrowheads="1"/>
          </p:cNvPicPr>
          <p:nvPr/>
        </p:nvPicPr>
        <p:blipFill>
          <a:blip r:embed="rId4"/>
          <a:srcRect/>
          <a:stretch>
            <a:fillRect/>
          </a:stretch>
        </p:blipFill>
        <p:spPr bwMode="auto">
          <a:xfrm>
            <a:off x="5072066" y="357166"/>
            <a:ext cx="2667000" cy="2159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57158" y="785770"/>
            <a:ext cx="3500462" cy="6072230"/>
          </a:xfrm>
        </p:spPr>
        <p:txBody>
          <a:bodyPr>
            <a:noAutofit/>
          </a:bodyPr>
          <a:lstStyle/>
          <a:p>
            <a:r>
              <a:rPr lang="tr-TR" sz="10400" dirty="0" smtClean="0"/>
              <a:t>Ya?...</a:t>
            </a:r>
            <a:br>
              <a:rPr lang="tr-TR" sz="10400" dirty="0" smtClean="0"/>
            </a:br>
            <a:r>
              <a:rPr lang="tr-TR" sz="10400" dirty="0" smtClean="0"/>
              <a:t>Ya?...</a:t>
            </a:r>
            <a:br>
              <a:rPr lang="tr-TR" sz="10400" dirty="0" smtClean="0"/>
            </a:br>
            <a:r>
              <a:rPr lang="tr-TR" sz="10400" dirty="0" smtClean="0"/>
              <a:t>Ya?...</a:t>
            </a:r>
            <a:endParaRPr lang="tr-TR" sz="10400" dirty="0"/>
          </a:p>
        </p:txBody>
      </p:sp>
      <p:sp>
        <p:nvSpPr>
          <p:cNvPr id="3" name="2 Alt Başlık"/>
          <p:cNvSpPr>
            <a:spLocks noGrp="1"/>
          </p:cNvSpPr>
          <p:nvPr>
            <p:ph type="subTitle" idx="1"/>
          </p:nvPr>
        </p:nvSpPr>
        <p:spPr>
          <a:xfrm>
            <a:off x="3929058" y="2571744"/>
            <a:ext cx="5000660" cy="3857628"/>
          </a:xfrm>
        </p:spPr>
        <p:txBody>
          <a:bodyPr>
            <a:noAutofit/>
          </a:bodyPr>
          <a:lstStyle/>
          <a:p>
            <a:r>
              <a:rPr lang="es-ES" sz="2600" b="1" dirty="0" smtClean="0">
                <a:solidFill>
                  <a:schemeClr val="tx1"/>
                </a:solidFill>
              </a:rPr>
              <a:t>Ya başı</a:t>
            </a:r>
            <a:r>
              <a:rPr lang="tr-TR" sz="2600" b="1" dirty="0" smtClean="0">
                <a:solidFill>
                  <a:schemeClr val="tx1"/>
                </a:solidFill>
              </a:rPr>
              <a:t>n</a:t>
            </a:r>
            <a:r>
              <a:rPr lang="es-ES" sz="2600" b="1" dirty="0" smtClean="0">
                <a:solidFill>
                  <a:schemeClr val="tx1"/>
                </a:solidFill>
              </a:rPr>
              <a:t>a bir şey gelirse?</a:t>
            </a:r>
            <a:endParaRPr lang="tr-TR" sz="2600" b="1" dirty="0" smtClean="0">
              <a:solidFill>
                <a:schemeClr val="tx1"/>
              </a:solidFill>
            </a:endParaRPr>
          </a:p>
          <a:p>
            <a:r>
              <a:rPr lang="tr-TR" sz="2600" b="1" dirty="0" smtClean="0">
                <a:solidFill>
                  <a:schemeClr val="tx1"/>
                </a:solidFill>
              </a:rPr>
              <a:t>Ya okulda kaybolursa?</a:t>
            </a:r>
          </a:p>
          <a:p>
            <a:r>
              <a:rPr lang="tr-TR" sz="2600" b="1" dirty="0" smtClean="0">
                <a:solidFill>
                  <a:schemeClr val="tx1"/>
                </a:solidFill>
              </a:rPr>
              <a:t>Ya canı çok sıkılırsa?</a:t>
            </a:r>
          </a:p>
          <a:p>
            <a:r>
              <a:rPr lang="tr-TR" sz="2600" b="1" dirty="0" smtClean="0">
                <a:solidFill>
                  <a:schemeClr val="tx1"/>
                </a:solidFill>
              </a:rPr>
              <a:t>Ya öğretmeni sevmezse?</a:t>
            </a:r>
          </a:p>
          <a:p>
            <a:r>
              <a:rPr lang="tr-TR" sz="2600" b="1" dirty="0" smtClean="0">
                <a:solidFill>
                  <a:schemeClr val="tx1"/>
                </a:solidFill>
              </a:rPr>
              <a:t>Ya Servis kaza yaparsa?</a:t>
            </a:r>
          </a:p>
          <a:p>
            <a:r>
              <a:rPr lang="tr-TR" sz="2600" b="1" dirty="0" smtClean="0">
                <a:solidFill>
                  <a:schemeClr val="tx1"/>
                </a:solidFill>
              </a:rPr>
              <a:t>Ya hiç arkadaşı olmazsa?</a:t>
            </a:r>
          </a:p>
          <a:p>
            <a:r>
              <a:rPr lang="tr-TR" sz="2600" b="1" dirty="0" smtClean="0">
                <a:solidFill>
                  <a:schemeClr val="tx1"/>
                </a:solidFill>
              </a:rPr>
              <a:t>.................</a:t>
            </a:r>
          </a:p>
          <a:p>
            <a:r>
              <a:rPr lang="tr-TR" sz="2600" b="1" dirty="0" smtClean="0">
                <a:solidFill>
                  <a:schemeClr val="tx1"/>
                </a:solidFill>
              </a:rPr>
              <a:t>……………….</a:t>
            </a:r>
            <a:endParaRPr lang="tr-TR" sz="2600"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4500562" y="0"/>
            <a:ext cx="3786182" cy="2571744"/>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57166"/>
            <a:ext cx="4186238" cy="2511420"/>
          </a:xfrm>
        </p:spPr>
        <p:style>
          <a:lnRef idx="2">
            <a:schemeClr val="accent6"/>
          </a:lnRef>
          <a:fillRef idx="1">
            <a:schemeClr val="lt1"/>
          </a:fillRef>
          <a:effectRef idx="0">
            <a:schemeClr val="accent6"/>
          </a:effectRef>
          <a:fontRef idx="minor">
            <a:schemeClr val="dk1"/>
          </a:fontRef>
        </p:style>
        <p:txBody>
          <a:bodyPr>
            <a:normAutofit/>
          </a:bodyPr>
          <a:lstStyle/>
          <a:p>
            <a:r>
              <a:rPr lang="tr-TR" altLang="tr-TR" sz="3200" b="1" dirty="0" smtClean="0">
                <a:solidFill>
                  <a:srgbClr val="FF3399"/>
                </a:solidFill>
              </a:rPr>
              <a:t>El, kol, ve parmak kaslarını geliştirmek için;</a:t>
            </a:r>
            <a:endParaRPr lang="tr-TR" sz="3200" b="1" dirty="0">
              <a:solidFill>
                <a:srgbClr val="FF3399"/>
              </a:solidFill>
            </a:endParaRPr>
          </a:p>
        </p:txBody>
      </p:sp>
      <p:sp>
        <p:nvSpPr>
          <p:cNvPr id="3" name="2 İçerik Yer Tutucusu"/>
          <p:cNvSpPr>
            <a:spLocks noGrp="1"/>
          </p:cNvSpPr>
          <p:nvPr>
            <p:ph idx="1"/>
          </p:nvPr>
        </p:nvSpPr>
        <p:spPr>
          <a:xfrm>
            <a:off x="457200" y="3140968"/>
            <a:ext cx="8329642" cy="3216990"/>
          </a:xfrm>
        </p:spPr>
        <p:txBody>
          <a:bodyPr>
            <a:normAutofit fontScale="77500" lnSpcReduction="20000"/>
          </a:bodyPr>
          <a:lstStyle/>
          <a:p>
            <a:pPr>
              <a:lnSpc>
                <a:spcPct val="80000"/>
              </a:lnSpc>
              <a:defRPr/>
            </a:pPr>
            <a:r>
              <a:rPr lang="tr-TR" altLang="tr-TR" dirty="0" smtClean="0">
                <a:solidFill>
                  <a:srgbClr val="990000"/>
                </a:solidFill>
              </a:rPr>
              <a:t>Hamur ve çamur ile oynaması, </a:t>
            </a:r>
          </a:p>
          <a:p>
            <a:pPr>
              <a:lnSpc>
                <a:spcPct val="80000"/>
              </a:lnSpc>
              <a:defRPr/>
            </a:pPr>
            <a:r>
              <a:rPr lang="tr-TR" altLang="tr-TR" dirty="0" smtClean="0">
                <a:solidFill>
                  <a:srgbClr val="990000"/>
                </a:solidFill>
              </a:rPr>
              <a:t>Yere dökülen bir avuç mercimek, düğme, boncuk gibi ufak şeyleri tek tek toplaması, </a:t>
            </a:r>
          </a:p>
          <a:p>
            <a:pPr>
              <a:lnSpc>
                <a:spcPct val="80000"/>
              </a:lnSpc>
              <a:defRPr/>
            </a:pPr>
            <a:r>
              <a:rPr lang="tr-TR" altLang="tr-TR" dirty="0" smtClean="0">
                <a:solidFill>
                  <a:srgbClr val="990000"/>
                </a:solidFill>
              </a:rPr>
              <a:t>Düğme ilikleyip açması, </a:t>
            </a:r>
          </a:p>
          <a:p>
            <a:pPr>
              <a:lnSpc>
                <a:spcPct val="80000"/>
              </a:lnSpc>
              <a:defRPr/>
            </a:pPr>
            <a:r>
              <a:rPr lang="tr-TR" altLang="tr-TR" dirty="0" smtClean="0">
                <a:solidFill>
                  <a:srgbClr val="990000"/>
                </a:solidFill>
              </a:rPr>
              <a:t>Resim yapması, </a:t>
            </a:r>
          </a:p>
          <a:p>
            <a:pPr>
              <a:lnSpc>
                <a:spcPct val="80000"/>
              </a:lnSpc>
              <a:defRPr/>
            </a:pPr>
            <a:r>
              <a:rPr lang="tr-TR" altLang="tr-TR" dirty="0" smtClean="0">
                <a:solidFill>
                  <a:srgbClr val="990000"/>
                </a:solidFill>
              </a:rPr>
              <a:t>Çizgi çalışmaları,</a:t>
            </a:r>
          </a:p>
          <a:p>
            <a:pPr>
              <a:lnSpc>
                <a:spcPct val="80000"/>
              </a:lnSpc>
              <a:defRPr/>
            </a:pPr>
            <a:r>
              <a:rPr lang="tr-TR" altLang="tr-TR" dirty="0" smtClean="0">
                <a:solidFill>
                  <a:srgbClr val="990000"/>
                </a:solidFill>
              </a:rPr>
              <a:t>Tabanında renkli fon kartonunun olduğu</a:t>
            </a:r>
          </a:p>
          <a:p>
            <a:pPr marL="0" indent="0">
              <a:lnSpc>
                <a:spcPct val="80000"/>
              </a:lnSpc>
              <a:buNone/>
              <a:defRPr/>
            </a:pPr>
            <a:r>
              <a:rPr lang="tr-TR" altLang="tr-TR" dirty="0" smtClean="0">
                <a:solidFill>
                  <a:srgbClr val="990000"/>
                </a:solidFill>
              </a:rPr>
              <a:t>bir tepsiye tuz koyularak bu tuz üzerinde </a:t>
            </a:r>
          </a:p>
          <a:p>
            <a:pPr>
              <a:lnSpc>
                <a:spcPct val="80000"/>
              </a:lnSpc>
              <a:buNone/>
              <a:defRPr/>
            </a:pPr>
            <a:r>
              <a:rPr lang="tr-TR" altLang="tr-TR" dirty="0" smtClean="0">
                <a:solidFill>
                  <a:srgbClr val="990000"/>
                </a:solidFill>
              </a:rPr>
              <a:t>sizin önderliğinizde parmağı ile çizgi, harf, </a:t>
            </a:r>
          </a:p>
          <a:p>
            <a:pPr>
              <a:lnSpc>
                <a:spcPct val="80000"/>
              </a:lnSpc>
              <a:buNone/>
              <a:defRPr/>
            </a:pPr>
            <a:r>
              <a:rPr lang="tr-TR" altLang="tr-TR" dirty="0" smtClean="0">
                <a:solidFill>
                  <a:srgbClr val="990000"/>
                </a:solidFill>
              </a:rPr>
              <a:t>sayı ve benzeri şekiller yapıp silebilirler.  </a:t>
            </a:r>
          </a:p>
          <a:p>
            <a:endParaRPr lang="tr-TR" dirty="0"/>
          </a:p>
        </p:txBody>
      </p:sp>
      <p:pic>
        <p:nvPicPr>
          <p:cNvPr id="4" name="Picture 2" descr="PE02500_"/>
          <p:cNvPicPr>
            <a:picLocks noChangeAspect="1" noChangeArrowheads="1"/>
          </p:cNvPicPr>
          <p:nvPr/>
        </p:nvPicPr>
        <p:blipFill>
          <a:blip r:embed="rId2"/>
          <a:srcRect/>
          <a:stretch>
            <a:fillRect/>
          </a:stretch>
        </p:blipFill>
        <p:spPr bwMode="auto">
          <a:xfrm>
            <a:off x="5072066" y="428604"/>
            <a:ext cx="3643338" cy="2428892"/>
          </a:xfrm>
          <a:prstGeom prst="rect">
            <a:avLst/>
          </a:prstGeom>
          <a:noFill/>
          <a:ln w="9525">
            <a:noFill/>
            <a:miter lim="800000"/>
            <a:headEnd/>
            <a:tailEnd/>
          </a:ln>
        </p:spPr>
      </p:pic>
      <p:pic>
        <p:nvPicPr>
          <p:cNvPr id="5" name="Picture 3" descr="PE06642_"/>
          <p:cNvPicPr>
            <a:picLocks noChangeAspect="1" noChangeArrowheads="1"/>
          </p:cNvPicPr>
          <p:nvPr/>
        </p:nvPicPr>
        <p:blipFill>
          <a:blip r:embed="rId3"/>
          <a:srcRect/>
          <a:stretch>
            <a:fillRect/>
          </a:stretch>
        </p:blipFill>
        <p:spPr bwMode="auto">
          <a:xfrm>
            <a:off x="6715140" y="4071942"/>
            <a:ext cx="2071702" cy="2214578"/>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00298" y="473063"/>
            <a:ext cx="6429420" cy="6196297"/>
          </a:xfrm>
        </p:spPr>
        <p:txBody>
          <a:bodyPr>
            <a:normAutofit fontScale="77500" lnSpcReduction="20000"/>
          </a:bodyPr>
          <a:lstStyle/>
          <a:p>
            <a:pPr>
              <a:lnSpc>
                <a:spcPct val="80000"/>
              </a:lnSpc>
              <a:defRPr/>
            </a:pPr>
            <a:endParaRPr lang="tr-TR" altLang="tr-TR" dirty="0" smtClean="0">
              <a:solidFill>
                <a:srgbClr val="00B0F0"/>
              </a:solidFill>
            </a:endParaRPr>
          </a:p>
          <a:p>
            <a:pPr>
              <a:lnSpc>
                <a:spcPct val="110000"/>
              </a:lnSpc>
              <a:defRPr/>
            </a:pPr>
            <a:r>
              <a:rPr lang="tr-TR" altLang="tr-TR" dirty="0" smtClean="0">
                <a:latin typeface="Comic Sans MS" pitchFamily="66" charset="0"/>
              </a:rPr>
              <a:t>Bir leğene su ve içine biraz şampuan konulur, Avuçlarına alabileceği büyüklükte iki tane sünger verilir. Avuçlarını açıp kapayarak süngerleri sıkması böylece köpük üretmesi istenilir. Bunlar el kaslarını geliştirmede yararlı olur. </a:t>
            </a:r>
          </a:p>
          <a:p>
            <a:pPr>
              <a:lnSpc>
                <a:spcPct val="110000"/>
              </a:lnSpc>
              <a:defRPr/>
            </a:pPr>
            <a:endParaRPr lang="tr-TR" altLang="tr-TR" dirty="0" smtClean="0">
              <a:latin typeface="Comic Sans MS" pitchFamily="66" charset="0"/>
            </a:endParaRPr>
          </a:p>
          <a:p>
            <a:pPr>
              <a:lnSpc>
                <a:spcPct val="110000"/>
              </a:lnSpc>
              <a:buNone/>
              <a:defRPr/>
            </a:pPr>
            <a:endParaRPr lang="tr-TR" altLang="tr-TR" dirty="0" smtClean="0">
              <a:latin typeface="Comic Sans MS" pitchFamily="66" charset="0"/>
            </a:endParaRPr>
          </a:p>
          <a:p>
            <a:pPr>
              <a:lnSpc>
                <a:spcPct val="110000"/>
              </a:lnSpc>
              <a:defRPr/>
            </a:pPr>
            <a:r>
              <a:rPr lang="tr-TR" altLang="tr-TR" dirty="0" smtClean="0">
                <a:latin typeface="Comic Sans MS" pitchFamily="66" charset="0"/>
              </a:rPr>
              <a:t>Bir leğen suyun üzerine bir küçük kağıt konulur. Yelpaze görevi görecek başka bir kitap yada kart ile rüzgar oluşturarak kayık gibi kağıdı hareket ettirmesi istenir. Bu da el bilek kaslarını geliştirir. </a:t>
            </a:r>
          </a:p>
          <a:p>
            <a:pPr>
              <a:lnSpc>
                <a:spcPct val="80000"/>
              </a:lnSpc>
              <a:defRPr/>
            </a:pPr>
            <a:endParaRPr lang="tr-TR" altLang="tr-TR" dirty="0" smtClean="0">
              <a:solidFill>
                <a:srgbClr val="99FF66"/>
              </a:solidFill>
            </a:endParaRPr>
          </a:p>
          <a:p>
            <a:endParaRPr lang="tr-TR" dirty="0"/>
          </a:p>
        </p:txBody>
      </p:sp>
      <p:pic>
        <p:nvPicPr>
          <p:cNvPr id="4" name="Picture 5" descr="PE06641_"/>
          <p:cNvPicPr>
            <a:picLocks noChangeAspect="1" noChangeArrowheads="1"/>
          </p:cNvPicPr>
          <p:nvPr/>
        </p:nvPicPr>
        <p:blipFill>
          <a:blip r:embed="rId2"/>
          <a:srcRect/>
          <a:stretch>
            <a:fillRect/>
          </a:stretch>
        </p:blipFill>
        <p:spPr bwMode="auto">
          <a:xfrm>
            <a:off x="214282" y="1285860"/>
            <a:ext cx="2286016" cy="37147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normAutofit fontScale="92500" lnSpcReduction="20000"/>
          </a:bodyPr>
          <a:lstStyle/>
          <a:p>
            <a:r>
              <a:rPr lang="tr-TR" altLang="tr-TR" b="1" dirty="0" smtClean="0">
                <a:solidFill>
                  <a:srgbClr val="FF3399"/>
                </a:solidFill>
              </a:rPr>
              <a:t>ÇOCUKLARIMIZIN BAŞARI VE BAŞARISIZLIKLARINDA ANNE- BABALARIN TUTUMLARI ÖNEMLİ BİR YER ALIR. </a:t>
            </a:r>
          </a:p>
          <a:p>
            <a:r>
              <a:rPr lang="tr-TR" altLang="tr-TR" b="1" dirty="0" smtClean="0">
                <a:solidFill>
                  <a:srgbClr val="FF3399"/>
                </a:solidFill>
              </a:rPr>
              <a:t>BU KONUDA HEM FAZLA KAYGILANMAMALI  HEM DE SORUNU KÜÇÜMSEMEMELİSİNİZ.</a:t>
            </a:r>
          </a:p>
          <a:p>
            <a:r>
              <a:rPr lang="tr-TR" altLang="tr-TR" b="1" dirty="0" smtClean="0">
                <a:solidFill>
                  <a:srgbClr val="FF3399"/>
                </a:solidFill>
              </a:rPr>
              <a:t> ÇOCUĞUNUZA NASIL BİR DESTEK SAĞLARSANIZ BAŞARILI OLACAĞINI DÜŞNMELİSİNİZ. </a:t>
            </a:r>
          </a:p>
          <a:p>
            <a:endParaRPr lang="tr-TR" altLang="tr-TR" b="1" dirty="0" smtClean="0">
              <a:solidFill>
                <a:srgbClr val="00B050"/>
              </a:solidFill>
            </a:endParaRPr>
          </a:p>
          <a:p>
            <a:r>
              <a:rPr lang="tr-TR" altLang="tr-TR" sz="4000" b="1" dirty="0" smtClean="0">
                <a:solidFill>
                  <a:srgbClr val="00B050"/>
                </a:solidFill>
              </a:rPr>
              <a:t>ÇOCUĞUNUZU TANIYIN. OKULLA VE ÇOCUĞUNUZ İLE İLGİLİ BEKLENTİLERİNİZİ GÖZDEN GEÇİREREK SAĞLIKLI BİR ZEMİNE OTURTUN. </a:t>
            </a:r>
          </a:p>
          <a:p>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500042"/>
            <a:ext cx="4572032" cy="5715040"/>
          </a:xfrm>
        </p:spPr>
        <p:txBody>
          <a:bodyPr>
            <a:normAutofit/>
          </a:bodyPr>
          <a:lstStyle/>
          <a:p>
            <a:pPr>
              <a:buNone/>
            </a:pPr>
            <a:endParaRPr lang="tr-TR" altLang="tr-TR" dirty="0" smtClean="0">
              <a:solidFill>
                <a:srgbClr val="C00000"/>
              </a:solidFill>
            </a:endParaRPr>
          </a:p>
          <a:p>
            <a:pPr>
              <a:buNone/>
            </a:pPr>
            <a:r>
              <a:rPr lang="tr-TR" altLang="tr-TR" dirty="0" smtClean="0">
                <a:solidFill>
                  <a:srgbClr val="C00000"/>
                </a:solidFill>
              </a:rPr>
              <a:t>	ÇOCUĞUNUZU  GÖZLEMLERKEN GERÇEKÇİ, OBJEKTİF OLMAYA ÖZEN GÖSTERİN.  ÇOCUĞUNUZU TANIYIN. </a:t>
            </a:r>
            <a:r>
              <a:rPr lang="tr-TR" altLang="tr-TR" dirty="0" smtClean="0"/>
              <a:t/>
            </a:r>
            <a:br>
              <a:rPr lang="tr-TR" altLang="tr-TR" dirty="0" smtClean="0"/>
            </a:br>
            <a:endParaRPr lang="tr-TR" dirty="0"/>
          </a:p>
        </p:txBody>
      </p:sp>
      <p:pic>
        <p:nvPicPr>
          <p:cNvPr id="4" name="Picture 7" descr="j0285698"/>
          <p:cNvPicPr>
            <a:picLocks noChangeAspect="1" noChangeArrowheads="1"/>
          </p:cNvPicPr>
          <p:nvPr/>
        </p:nvPicPr>
        <p:blipFill>
          <a:blip r:embed="rId2"/>
          <a:srcRect/>
          <a:stretch>
            <a:fillRect/>
          </a:stretch>
        </p:blipFill>
        <p:spPr>
          <a:xfrm>
            <a:off x="5357818" y="1142984"/>
            <a:ext cx="2903537" cy="411321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500174"/>
            <a:ext cx="8229600" cy="5143536"/>
          </a:xfrm>
        </p:spPr>
        <p:txBody>
          <a:bodyPr>
            <a:normAutofit fontScale="70000" lnSpcReduction="20000"/>
          </a:bodyPr>
          <a:lstStyle/>
          <a:p>
            <a:pPr algn="ctr">
              <a:buNone/>
            </a:pPr>
            <a:r>
              <a:rPr lang="tr-TR" b="1" u="sng" dirty="0" smtClean="0">
                <a:solidFill>
                  <a:schemeClr val="accent6">
                    <a:lumMod val="75000"/>
                  </a:schemeClr>
                </a:solidFill>
              </a:rPr>
              <a:t>ÇOCUKLARIMIZIN OKUL OLGUNLUĞUNA </a:t>
            </a:r>
            <a:endParaRPr lang="tr-TR" b="1" dirty="0" smtClean="0">
              <a:solidFill>
                <a:schemeClr val="accent6">
                  <a:lumMod val="75000"/>
                </a:schemeClr>
              </a:solidFill>
            </a:endParaRPr>
          </a:p>
          <a:p>
            <a:pPr algn="ctr">
              <a:buNone/>
            </a:pPr>
            <a:r>
              <a:rPr lang="tr-TR" b="1" u="sng" dirty="0" smtClean="0">
                <a:solidFill>
                  <a:schemeClr val="accent6">
                    <a:lumMod val="75000"/>
                  </a:schemeClr>
                </a:solidFill>
              </a:rPr>
              <a:t>ULAŞMALARINI DESTEKLEMEK İÇİN;</a:t>
            </a:r>
          </a:p>
          <a:p>
            <a:pPr algn="ctr">
              <a:buNone/>
            </a:pPr>
            <a:endParaRPr lang="tr-TR" b="1" dirty="0" smtClean="0">
              <a:solidFill>
                <a:schemeClr val="accent6">
                  <a:lumMod val="75000"/>
                </a:schemeClr>
              </a:solidFill>
            </a:endParaRPr>
          </a:p>
          <a:p>
            <a:pPr>
              <a:buNone/>
            </a:pPr>
            <a:r>
              <a:rPr lang="tr-TR" b="1" dirty="0" smtClean="0">
                <a:solidFill>
                  <a:srgbClr val="7030A0"/>
                </a:solidFill>
              </a:rPr>
              <a:t>Ailelere çocuklarını okula hazırlık sürecinde şunlar önerilmektedir;</a:t>
            </a:r>
          </a:p>
          <a:p>
            <a:pPr>
              <a:buNone/>
            </a:pPr>
            <a:endParaRPr lang="tr-TR" b="1" dirty="0" smtClean="0">
              <a:solidFill>
                <a:srgbClr val="7030A0"/>
              </a:solidFill>
            </a:endParaRPr>
          </a:p>
          <a:p>
            <a:r>
              <a:rPr lang="tr-TR" dirty="0" smtClean="0"/>
              <a:t>Çocuğunuzun yaşına ve gelişimsel düzeyine uygun sorumluluklar vererek özgüven gelişimini destekleyin (kıyafetlerini katlama, yatağını toplama, vb.).</a:t>
            </a:r>
            <a:endParaRPr lang="tr-TR" b="1" dirty="0" smtClean="0"/>
          </a:p>
          <a:p>
            <a:r>
              <a:rPr lang="tr-TR" dirty="0" smtClean="0"/>
              <a:t> Yaşına ve gelişimsel düzeyine uygun olarak  kaba ve ince motor  gelişimlerini destekleyecek</a:t>
            </a:r>
            <a:r>
              <a:rPr lang="tr-TR" b="1" dirty="0"/>
              <a:t> </a:t>
            </a:r>
            <a:r>
              <a:rPr lang="tr-TR" dirty="0" smtClean="0"/>
              <a:t>aktiviteler yapın (kâğıt kesme-yapıştırma, çizim yapma, vb.).</a:t>
            </a:r>
            <a:endParaRPr lang="tr-TR" b="1" dirty="0" smtClean="0"/>
          </a:p>
          <a:p>
            <a:r>
              <a:rPr lang="tr-TR" dirty="0" smtClean="0"/>
              <a:t> Arkadaş edinmeyi öğrenmesinin yolu akranlarıyla bir arada olmasıdır. İlişki kurabileceği sosyal ortamlarda bulunması için imkân oluşturun.</a:t>
            </a:r>
            <a:endParaRPr lang="tr-TR" b="1" dirty="0" smtClean="0"/>
          </a:p>
          <a:p>
            <a:r>
              <a:rPr lang="tr-TR" dirty="0" smtClean="0"/>
              <a:t> Bol bol hikâye anlatın ve kitap okuyun. Okuduğunuz şeyle ilgili soru sorun sohbet edin.</a:t>
            </a:r>
            <a:endParaRPr lang="tr-TR" b="1" dirty="0" smtClean="0"/>
          </a:p>
          <a:p>
            <a:pPr>
              <a:buNone/>
            </a:pPr>
            <a:endParaRPr lang="tr-TR" dirty="0" smtClean="0"/>
          </a:p>
          <a:p>
            <a:endParaRPr lang="tr-TR" dirty="0"/>
          </a:p>
        </p:txBody>
      </p:sp>
      <p:pic>
        <p:nvPicPr>
          <p:cNvPr id="5122" name="Picture 2" descr="olgunluk 3"/>
          <p:cNvPicPr>
            <a:picLocks noChangeAspect="1" noChangeArrowheads="1"/>
          </p:cNvPicPr>
          <p:nvPr/>
        </p:nvPicPr>
        <p:blipFill>
          <a:blip r:embed="rId2"/>
          <a:srcRect/>
          <a:stretch>
            <a:fillRect/>
          </a:stretch>
        </p:blipFill>
        <p:spPr bwMode="auto">
          <a:xfrm>
            <a:off x="785786" y="357166"/>
            <a:ext cx="2095500" cy="1054100"/>
          </a:xfrm>
          <a:prstGeom prst="rect">
            <a:avLst/>
          </a:prstGeom>
          <a:noFill/>
          <a:ln w="9525" algn="in">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340369"/>
          </a:xfrm>
        </p:spPr>
        <p:txBody>
          <a:bodyPr>
            <a:normAutofit fontScale="92500" lnSpcReduction="10000"/>
          </a:bodyPr>
          <a:lstStyle/>
          <a:p>
            <a:r>
              <a:rPr lang="tr-TR" dirty="0" smtClean="0"/>
              <a:t>Çocuğunuza sorular sorarak konuşmasına ve kendini ifade etmesine fırsat tanıyın.</a:t>
            </a:r>
            <a:endParaRPr lang="tr-TR" b="1" dirty="0" smtClean="0"/>
          </a:p>
          <a:p>
            <a:r>
              <a:rPr lang="tr-TR" dirty="0" smtClean="0"/>
              <a:t>Çocuğunuza renkleri, sayıları, dün-bugün gibi zaman kavramlarını, sağını-solunu, basit toplama işlemlerini öğrenmeyi teşvik edici ve eğlenceli yollarla öğretmeye çalışın (Gündelik yaşam içerisinde bu kavramları kullanarak işe başlamak uygun olabilir).</a:t>
            </a:r>
            <a:endParaRPr lang="tr-TR" b="1" dirty="0" smtClean="0"/>
          </a:p>
          <a:p>
            <a:r>
              <a:rPr lang="tr-TR" dirty="0" smtClean="0"/>
              <a:t>Çocuğunuzla sırasını beklemesi gereken oyunlar oynayın.</a:t>
            </a:r>
            <a:endParaRPr lang="tr-TR" b="1" dirty="0" smtClean="0"/>
          </a:p>
          <a:p>
            <a:r>
              <a:rPr lang="tr-TR" dirty="0" smtClean="0"/>
              <a:t>Çocuğunuzla paylaşması ve işbirliği yapması gereken oyunlar oynayın.</a:t>
            </a:r>
            <a:endParaRPr lang="tr-TR" b="1" dirty="0" smtClean="0"/>
          </a:p>
          <a:p>
            <a:pPr>
              <a:buNone/>
            </a:pPr>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507288" cy="5626121"/>
          </a:xfrm>
        </p:spPr>
        <p:txBody>
          <a:bodyPr>
            <a:normAutofit fontScale="92500" lnSpcReduction="20000"/>
          </a:bodyPr>
          <a:lstStyle/>
          <a:p>
            <a:r>
              <a:rPr lang="tr-TR" dirty="0" smtClean="0"/>
              <a:t>Çocuğunuza kurallara uymayı ve bunu neden yapması gerektiğini öğretin.</a:t>
            </a:r>
            <a:endParaRPr lang="tr-TR" b="1" dirty="0" smtClean="0"/>
          </a:p>
          <a:p>
            <a:r>
              <a:rPr lang="tr-TR" dirty="0" smtClean="0"/>
              <a:t>Çocuğunuzun yaşamında günlük rutinler yaratın ve bunlara uyun (yemek zamanı, uyku zamanı, vb.).</a:t>
            </a:r>
            <a:endParaRPr lang="tr-TR" b="1" dirty="0" smtClean="0"/>
          </a:p>
          <a:p>
            <a:r>
              <a:rPr lang="tr-TR" dirty="0" smtClean="0"/>
              <a:t>Çocuğunuzu iyi özellikleriyle tanımlayarak özgüven gelişimini destekleyin. Yanlış yaptığını düşündüğünüz bir davranışı olduğunda onun kişiliği yerine yaptığı davranış üzerine vurgu yapın. (örneğin kardeşini ittiğinde “sen kötü bir çocuksun” yerine “kardeşini itmek doğru bir davranış değil” gibi)</a:t>
            </a:r>
            <a:endParaRPr lang="tr-TR" b="1" dirty="0" smtClean="0"/>
          </a:p>
          <a:p>
            <a:r>
              <a:rPr lang="tr-TR" dirty="0" smtClean="0"/>
              <a:t>Çocuğunuza tüm özellikleriyle bir birey olarak kabul göreceğini ve sevileceğini hissettirin.</a:t>
            </a:r>
            <a:endParaRPr lang="tr-TR" b="1" dirty="0" smtClean="0"/>
          </a:p>
          <a:p>
            <a:pPr>
              <a:buNone/>
            </a:pPr>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14348" y="2786058"/>
            <a:ext cx="8001056" cy="3857652"/>
          </a:xfrm>
        </p:spPr>
        <p:txBody>
          <a:bodyPr>
            <a:normAutofit fontScale="90000"/>
          </a:bodyPr>
          <a:lstStyle/>
          <a:p>
            <a:pPr algn="l"/>
            <a:r>
              <a:rPr lang="tr-TR" sz="3800" dirty="0" smtClean="0"/>
              <a:t>Hayatta daima mutlu olmayı seç. Saygılı ol. Seni sevenlerin,  sevdiklerinin ve en önemlisi kendinin kıymetini bil. Her gün yaşadığın güzellikler için teşekkür et.  Biz ailen olarak seni sen olduğun için seviyor ve olduğun halinle seni onaylıyor, kabul ediyoruz.</a:t>
            </a:r>
            <a:r>
              <a:rPr lang="tr-TR" dirty="0" smtClean="0"/>
              <a:t/>
            </a:r>
            <a:br>
              <a:rPr lang="tr-TR" dirty="0" smtClean="0"/>
            </a:br>
            <a:endParaRPr lang="tr-TR" dirty="0"/>
          </a:p>
        </p:txBody>
      </p:sp>
      <p:sp>
        <p:nvSpPr>
          <p:cNvPr id="5" name="4 Alt Başlık"/>
          <p:cNvSpPr>
            <a:spLocks noGrp="1"/>
          </p:cNvSpPr>
          <p:nvPr>
            <p:ph type="subTitle" idx="1"/>
          </p:nvPr>
        </p:nvSpPr>
        <p:spPr>
          <a:xfrm>
            <a:off x="2857488" y="928670"/>
            <a:ext cx="5686420" cy="1285884"/>
          </a:xfrm>
        </p:spPr>
        <p:style>
          <a:lnRef idx="1">
            <a:schemeClr val="accent2"/>
          </a:lnRef>
          <a:fillRef idx="2">
            <a:schemeClr val="accent2"/>
          </a:fillRef>
          <a:effectRef idx="1">
            <a:schemeClr val="accent2"/>
          </a:effectRef>
          <a:fontRef idx="minor">
            <a:schemeClr val="dk1"/>
          </a:fontRef>
        </p:style>
        <p:txBody>
          <a:bodyPr/>
          <a:lstStyle/>
          <a:p>
            <a:r>
              <a:rPr lang="tr-TR" dirty="0" smtClean="0">
                <a:solidFill>
                  <a:srgbClr val="990000"/>
                </a:solidFill>
              </a:rPr>
              <a:t>ANNE BABADAN ÇOCUKLARINA MEKTUP</a:t>
            </a:r>
            <a:endParaRPr lang="tr-TR" dirty="0">
              <a:solidFill>
                <a:srgbClr val="990000"/>
              </a:solidFill>
            </a:endParaRPr>
          </a:p>
        </p:txBody>
      </p:sp>
      <p:pic>
        <p:nvPicPr>
          <p:cNvPr id="4" name="Picture 6" descr="j0216724"/>
          <p:cNvPicPr>
            <a:picLocks noGrp="1" noChangeAspect="1" noChangeArrowheads="1"/>
          </p:cNvPicPr>
          <p:nvPr>
            <p:ph idx="4294967295"/>
          </p:nvPr>
        </p:nvPicPr>
        <p:blipFill>
          <a:blip r:embed="rId2"/>
          <a:srcRect/>
          <a:stretch>
            <a:fillRect/>
          </a:stretch>
        </p:blipFill>
        <p:spPr>
          <a:xfrm>
            <a:off x="571472" y="500042"/>
            <a:ext cx="2143140" cy="1824037"/>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85728"/>
            <a:ext cx="8501122" cy="6269063"/>
          </a:xfrm>
        </p:spPr>
        <p:txBody>
          <a:bodyPr>
            <a:normAutofit fontScale="85000" lnSpcReduction="20000"/>
          </a:bodyPr>
          <a:lstStyle/>
          <a:p>
            <a:pPr>
              <a:buNone/>
            </a:pPr>
            <a:r>
              <a:rPr lang="tr-TR" dirty="0" smtClean="0"/>
              <a:t>		Çocuklar değerli olduklarını hissetmek, görmek, bilmek isterler. Onlarla kaliteli zamanlar geçirmek ve sadece onlara özel zamanlar geçirmek veya onlara özel bir aktivite içinde bulunmak kendilerini fark etmelerine yardımcı oluyor. Böylece mutlu, seviliyor, değerli olduklarını teyit etmiş de oluyorlar. Kimi ebeveynler bunu çocuklarının her istediğini alarak göstermeye çalışıyor. Aldıkları oyuncaklar bir süre sonra değerini yitirebiliyor. Oysa her hafta en azından ayda bir çocuklarınıza olan hislerinizi dile getirdiğiniz bir mektup yazabilirsiniz. Bunu ona okuyabilir ve saklayabilirsiniz. Bu armağan yıllar geçtikçe daha çok kıymetlenecek ve büyüdüklerinde hala sakladıkları birer hazineye dönüşecektir. Sizinle oğlumuza yazdığımız bir mektubu paylaşmak istiyorum ki ne kadar mutlu olduklarını tecrübe etmekte olan bir ebeveyn olarak şunu yapın, bunu yapın demenin ötesinde bir örneği tüm hisleriyle yaşayarak paylaşabiliyorum. Sizlere de rehber olmasını dilerim.</a:t>
            </a:r>
          </a:p>
          <a:p>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28604"/>
            <a:ext cx="8229600" cy="714380"/>
          </a:xfrm>
        </p:spPr>
        <p:txBody>
          <a:bodyPr>
            <a:noAutofit/>
          </a:bodyPr>
          <a:lstStyle/>
          <a:p>
            <a:pPr algn="l"/>
            <a:r>
              <a:rPr lang="tr-TR" sz="3200" dirty="0" smtClean="0"/>
              <a:t>Canımız,</a:t>
            </a:r>
            <a:br>
              <a:rPr lang="tr-TR" sz="3200" dirty="0" smtClean="0"/>
            </a:br>
            <a:endParaRPr lang="tr-TR" sz="3200" dirty="0"/>
          </a:p>
        </p:txBody>
      </p:sp>
      <p:sp>
        <p:nvSpPr>
          <p:cNvPr id="3" name="2 İçerik Yer Tutucusu"/>
          <p:cNvSpPr>
            <a:spLocks noGrp="1"/>
          </p:cNvSpPr>
          <p:nvPr>
            <p:ph idx="1"/>
          </p:nvPr>
        </p:nvSpPr>
        <p:spPr>
          <a:xfrm>
            <a:off x="457200" y="1214422"/>
            <a:ext cx="8229600" cy="4911741"/>
          </a:xfrm>
        </p:spPr>
        <p:txBody>
          <a:bodyPr>
            <a:normAutofit lnSpcReduction="10000"/>
          </a:bodyPr>
          <a:lstStyle/>
          <a:p>
            <a:pPr>
              <a:buNone/>
            </a:pPr>
            <a:r>
              <a:rPr lang="tr-TR" dirty="0" smtClean="0"/>
              <a:t>		Seni anlatmak için kelimeler yetersiz kalıyor. Bu dünyaya gelmiş en değerli armağanlardan birisin. Çevrendeki herkes için senin arkadaşın, senin öğretmenin, senin annen, senin baban, senin akraban olmak çok özel bir duygu olmalı…. Seni gerçek anlamda tanıdıklarında, zaman geçirdiklerinde, kendi doğal yaşam ortamındaki seni gördüklerinde ne kadar özel bir insan olduğunu fark edeceklerdir.</a:t>
            </a:r>
          </a:p>
          <a:p>
            <a:pPr>
              <a:buNone/>
            </a:pP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2910" y="1500174"/>
            <a:ext cx="7772400" cy="1470025"/>
          </a:xfrm>
        </p:spPr>
        <p:txBody>
          <a:bodyPr>
            <a:normAutofit fontScale="90000"/>
          </a:bodyPr>
          <a:lstStyle/>
          <a:p>
            <a:r>
              <a:rPr lang="tr-TR" sz="9600" b="1" i="1" dirty="0" smtClean="0">
                <a:latin typeface="Chiller" pitchFamily="82" charset="0"/>
              </a:rPr>
              <a:t>NEDEN?</a:t>
            </a:r>
            <a:br>
              <a:rPr lang="tr-TR" sz="9600" b="1" i="1" dirty="0" smtClean="0">
                <a:latin typeface="Chiller" pitchFamily="82" charset="0"/>
              </a:rPr>
            </a:br>
            <a:endParaRPr lang="tr-TR" dirty="0"/>
          </a:p>
        </p:txBody>
      </p:sp>
      <p:sp>
        <p:nvSpPr>
          <p:cNvPr id="3" name="2 Alt Başlık"/>
          <p:cNvSpPr>
            <a:spLocks noGrp="1"/>
          </p:cNvSpPr>
          <p:nvPr>
            <p:ph type="subTitle" idx="1"/>
          </p:nvPr>
        </p:nvSpPr>
        <p:spPr>
          <a:xfrm>
            <a:off x="1428728" y="2786058"/>
            <a:ext cx="6400800" cy="1752600"/>
          </a:xfrm>
        </p:spPr>
        <p:txBody>
          <a:bodyPr>
            <a:normAutofit fontScale="85000" lnSpcReduction="10000"/>
          </a:bodyPr>
          <a:lstStyle/>
          <a:p>
            <a:r>
              <a:rPr lang="tr-TR" sz="9600" b="1" i="1" dirty="0" smtClean="0">
                <a:solidFill>
                  <a:schemeClr val="tx1"/>
                </a:solidFill>
                <a:latin typeface="Chiller" pitchFamily="82" charset="0"/>
              </a:rPr>
              <a:t>okul öncesi eğitimi</a:t>
            </a:r>
            <a:endParaRPr lang="tr-TR" sz="9600" dirty="0">
              <a:solidFill>
                <a:schemeClr val="tx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p:spPr>
        <p:txBody>
          <a:bodyPr>
            <a:normAutofit lnSpcReduction="10000"/>
          </a:bodyPr>
          <a:lstStyle/>
          <a:p>
            <a:pPr>
              <a:buNone/>
            </a:pPr>
            <a:r>
              <a:rPr lang="tr-TR" dirty="0" smtClean="0"/>
              <a:t>		Sen çok eğlenceli, sıcak, samimi, kararlı, ne istediğini bilen, çevrende olup biten her şeyin farkında olan birisin. Biz senin o güzeller güzeli tertemiz, iyi niyetli bir o kadar da gizlediğin kırılgan ve hassas tarafının farkındayız. Keşke elimizde olsa ve senin muhteşem sevgini herkese gösterebilsek. Senin annen baban olmaktan çok mutluyuz.  Senden çok şey öğreniyoruz. Seninle oyun oynarken çocukluğumuz tamamlanmaya gidiyor biliyor musun? Hayat pek çok güzel bakışı seninle yaşarken öğretiyor.  </a:t>
            </a:r>
            <a:endParaRPr lang="tr-T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500042"/>
            <a:ext cx="8501122" cy="5626121"/>
          </a:xfrm>
        </p:spPr>
        <p:txBody>
          <a:bodyPr>
            <a:normAutofit fontScale="92500" lnSpcReduction="20000"/>
          </a:bodyPr>
          <a:lstStyle/>
          <a:p>
            <a:pPr>
              <a:buNone/>
            </a:pPr>
            <a:r>
              <a:rPr lang="tr-TR" dirty="0" smtClean="0"/>
              <a:t>		Seninle gurur duyuyoruz. Sen ki kimsenin kalbinin kırılmasına kıyamayan birisin. Daha minicikken aşkı anlatansın. Doğru bir davranış sergilenmediği zaman uzlaşmacı  yaklaşımınla herkesi birleştirensin.  Asıl olanın birlik ve sevgi olduğunu daima gösteren pırıl pırıl bir cansın. Kendi elleriyle duvar boyayan, çörekler yapan hatta hamurunu dahi kendi açan, müziği, dansı, yaşamayı seven  senin varlığın için şükrediyoruz.  Seninle zaman geçirmek, sohbet etmek, kahkahalar atmak, sahilde ve ormanda yürüyüş yapmak, koşup oynamak, arkadaşlarınla  oynarken ve mutluluktan sevinç kahkahaları atarken seni izlemek v.s. muhteşem duygular.</a:t>
            </a:r>
          </a:p>
          <a:p>
            <a:pPr>
              <a:buNone/>
            </a:pPr>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3071786"/>
            <a:ext cx="8229600" cy="3786214"/>
          </a:xfrm>
        </p:spPr>
        <p:txBody>
          <a:bodyPr>
            <a:noAutofit/>
          </a:bodyPr>
          <a:lstStyle/>
          <a:p>
            <a:r>
              <a:rPr lang="tr-TR" sz="3200" dirty="0" smtClean="0"/>
              <a:t>Seni çok seviyoruz. Varlığına sonsuz teşekkür ediyoruz. Seni bilerek ya da bilmeyerek üzdüğümüz her an için o güzel ruhundan özür diliyor ve affetmeni diliyoruz. Bu dört cümle çok sihirlidir. ‘ Özür diliyorum. Lütfen beni affet. Teşekkür ediyorum. Seni seviyorum.’ Gerekli olan her an lütfen bu cümleleri kullan.</a:t>
            </a:r>
            <a:br>
              <a:rPr lang="tr-TR" sz="3200" dirty="0" smtClean="0"/>
            </a:br>
            <a:endParaRPr lang="tr-TR" sz="3200" dirty="0"/>
          </a:p>
        </p:txBody>
      </p:sp>
      <p:pic>
        <p:nvPicPr>
          <p:cNvPr id="4" name="3 İçerik Yer Tutucusu" descr="çocuk">
            <a:hlinkClick r:id="rId2" tgtFrame="&quot;_blank&quot;"/>
          </p:cNvPr>
          <p:cNvPicPr>
            <a:picLocks noGrp="1"/>
          </p:cNvPicPr>
          <p:nvPr>
            <p:ph idx="1"/>
          </p:nvPr>
        </p:nvPicPr>
        <p:blipFill>
          <a:blip r:embed="rId3"/>
          <a:srcRect/>
          <a:stretch>
            <a:fillRect/>
          </a:stretch>
        </p:blipFill>
        <p:spPr bwMode="auto">
          <a:xfrm>
            <a:off x="1714480" y="357166"/>
            <a:ext cx="5715000" cy="2643206"/>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143668"/>
          </a:xfrm>
        </p:spPr>
        <p:txBody>
          <a:bodyPr>
            <a:normAutofit/>
          </a:bodyPr>
          <a:lstStyle/>
          <a:p>
            <a:pPr>
              <a:buNone/>
            </a:pPr>
            <a:r>
              <a:rPr lang="tr-TR" dirty="0" smtClean="0"/>
              <a:t>		Hayatta daima mutlu olmayı seç. Saygılı ol. Seni sevenlerin,  sevdiklerinin ve en önemlisi kendinin kıymetini bil. Her gün yaşadığın güzellikler için teşekkür et.  Biz ailen olarak seni sen olduğun için seviyor ve olduğun halinle seni onaylıyor, kabul ediyoruz.</a:t>
            </a:r>
          </a:p>
          <a:p>
            <a:pPr>
              <a:buNone/>
            </a:pPr>
            <a:r>
              <a:rPr lang="tr-TR" dirty="0" smtClean="0"/>
              <a:t>		Kendini daima sev.  Başkalarının onayına bağımlı kalma. Doğayı sev, ormanları sev.  Hayvanları sev. Kendini seven, herkesi sever. Bencil olamaz. Kendi değerini bil. Başkaları ne yaparsa yapsın sen doğru olanı yapmayı seç.  Sana güveniyoruz.</a:t>
            </a:r>
          </a:p>
          <a:p>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lstStyle/>
          <a:p>
            <a:pPr>
              <a:buNone/>
            </a:pPr>
            <a:r>
              <a:rPr lang="tr-TR" dirty="0" smtClean="0"/>
              <a:t>		Güzel günler yaşamanı, sağlıklı, mutlu olmanı diliyoruz.  Yaşamda her şeye temiz bir aşk duygusuyla bak. Yaşamın her anının adı aşktır. Canımız, seni çok seviyoruz.</a:t>
            </a:r>
          </a:p>
          <a:p>
            <a:pPr>
              <a:buNone/>
            </a:pPr>
            <a:r>
              <a:rPr lang="tr-TR" dirty="0" smtClean="0"/>
              <a:t>							Annen, Baban</a:t>
            </a:r>
          </a:p>
          <a:p>
            <a:pPr>
              <a:buNone/>
            </a:pPr>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2060848"/>
            <a:ext cx="8229600" cy="2928982"/>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ctr">
              <a:buNone/>
            </a:pPr>
            <a:r>
              <a:rPr lang="tr-TR" altLang="tr-TR" sz="6600" dirty="0" smtClean="0">
                <a:solidFill>
                  <a:srgbClr val="FF3399"/>
                </a:solidFill>
              </a:rPr>
              <a:t>ÇOCUKLARIMIZA ÖZEN GÖSTERDİĞİNİZ İÇİN TEŞEKKÜR EDERİZ.</a:t>
            </a:r>
            <a:endParaRPr lang="tr-TR" sz="6600" dirty="0">
              <a:solidFill>
                <a:srgbClr val="FF339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l"/>
            <a:r>
              <a:rPr lang="tr-TR" sz="2400" i="1" dirty="0" smtClean="0"/>
              <a:t/>
            </a:r>
            <a:br>
              <a:rPr lang="tr-TR" sz="2400" i="1" dirty="0" smtClean="0"/>
            </a:br>
            <a:r>
              <a:rPr lang="tr-TR" sz="2400" dirty="0" smtClean="0"/>
              <a:t/>
            </a:r>
            <a:br>
              <a:rPr lang="tr-TR" sz="2400" dirty="0" smtClean="0"/>
            </a:br>
            <a:endParaRPr lang="tr-TR" dirty="0"/>
          </a:p>
        </p:txBody>
      </p:sp>
      <p:sp>
        <p:nvSpPr>
          <p:cNvPr id="8" name="7 İçerik Yer Tutucusu"/>
          <p:cNvSpPr>
            <a:spLocks noGrp="1"/>
          </p:cNvSpPr>
          <p:nvPr>
            <p:ph idx="1"/>
          </p:nvPr>
        </p:nvSpPr>
        <p:spPr>
          <a:xfrm>
            <a:off x="5286380" y="285728"/>
            <a:ext cx="3429024" cy="6286543"/>
          </a:xfrm>
        </p:spPr>
        <p:txBody>
          <a:bodyPr>
            <a:normAutofit/>
          </a:bodyPr>
          <a:lstStyle/>
          <a:p>
            <a:r>
              <a:rPr lang="tr-TR" sz="2200" i="1" dirty="0" smtClean="0"/>
              <a:t>Oyun ve etkinlik  var. Ona nasıl yardımcı olabilirim? Bakalım ne yapacak...</a:t>
            </a:r>
            <a:r>
              <a:rPr lang="tr-TR" sz="2200" dirty="0" smtClean="0"/>
              <a:t/>
            </a:r>
            <a:br>
              <a:rPr lang="tr-TR" sz="2200" dirty="0" smtClean="0"/>
            </a:br>
            <a:r>
              <a:rPr lang="tr-TR" sz="2200" i="1" dirty="0" smtClean="0"/>
              <a:t>Siz neler hissediyorsunuz...:</a:t>
            </a:r>
            <a:r>
              <a:rPr lang="tr-TR" sz="2200" i="1" dirty="0" err="1" smtClean="0"/>
              <a:t>uhm</a:t>
            </a:r>
            <a:r>
              <a:rPr lang="tr-TR" sz="2200" i="1" dirty="0" smtClean="0"/>
              <a:t>:</a:t>
            </a:r>
            <a:r>
              <a:rPr lang="tr-TR" sz="2200" dirty="0" smtClean="0"/>
              <a:t/>
            </a:r>
            <a:br>
              <a:rPr lang="tr-TR" sz="2200" dirty="0" smtClean="0"/>
            </a:br>
            <a:r>
              <a:rPr lang="tr-TR" sz="2200" i="1" dirty="0" smtClean="0"/>
              <a:t>Tatilde onlara  bir şeyler öğretmeli miyiz? </a:t>
            </a:r>
            <a:r>
              <a:rPr lang="tr-TR" sz="2200" dirty="0" smtClean="0"/>
              <a:t/>
            </a:r>
            <a:br>
              <a:rPr lang="tr-TR" sz="2200" dirty="0" smtClean="0"/>
            </a:br>
            <a:r>
              <a:rPr lang="tr-TR" sz="2200" i="1" dirty="0" smtClean="0"/>
              <a:t>yada aklıma gelmeyen neler yapılmalı...</a:t>
            </a:r>
            <a:r>
              <a:rPr lang="tr-TR" dirty="0" smtClean="0"/>
              <a:t/>
            </a:r>
            <a:br>
              <a:rPr lang="tr-TR" dirty="0" smtClean="0"/>
            </a:br>
            <a:endParaRPr lang="tr-TR" dirty="0"/>
          </a:p>
        </p:txBody>
      </p:sp>
      <p:sp>
        <p:nvSpPr>
          <p:cNvPr id="9" name="8 Metin Yer Tutucusu"/>
          <p:cNvSpPr>
            <a:spLocks noGrp="1"/>
          </p:cNvSpPr>
          <p:nvPr>
            <p:ph type="body" sz="half" idx="2"/>
          </p:nvPr>
        </p:nvSpPr>
        <p:spPr>
          <a:xfrm>
            <a:off x="214282" y="2000240"/>
            <a:ext cx="5143536" cy="4857760"/>
          </a:xfrm>
        </p:spPr>
        <p:txBody>
          <a:bodyPr>
            <a:normAutofit fontScale="70000" lnSpcReduction="20000"/>
          </a:bodyPr>
          <a:lstStyle/>
          <a:p>
            <a:r>
              <a:rPr lang="tr-TR" sz="3100" i="1" dirty="0" smtClean="0"/>
              <a:t>Çocuğum okula başlayacak ben çocuğumdan daha çok heyecanlıyım. Çocuğa belli etmesem de ne yapacak nasıl başaracak diye endişeliyim. Eşim bana destek olup rahat olmamı çocuğumuzun bunun da üstesinden geleceğini söylüyor. </a:t>
            </a:r>
            <a:r>
              <a:rPr lang="tr-TR" sz="3100" i="1" dirty="0" err="1" smtClean="0"/>
              <a:t>Maf</a:t>
            </a:r>
            <a:r>
              <a:rPr lang="tr-TR" sz="3100" i="1" dirty="0" smtClean="0"/>
              <a:t> oldum ben.</a:t>
            </a:r>
            <a:br>
              <a:rPr lang="tr-TR" sz="3100" i="1" dirty="0" smtClean="0"/>
            </a:br>
            <a:r>
              <a:rPr lang="tr-TR" sz="3100" dirty="0" smtClean="0"/>
              <a:t/>
            </a:r>
            <a:br>
              <a:rPr lang="tr-TR" sz="3100" dirty="0" smtClean="0"/>
            </a:br>
            <a:r>
              <a:rPr lang="tr-TR" sz="3100" i="1" dirty="0" smtClean="0"/>
              <a:t> Çocuğum anasınıfını öğrenimine devam edecek. Artık büyüklerle </a:t>
            </a:r>
            <a:r>
              <a:rPr lang="tr-TR" sz="3100" i="1" dirty="0" err="1" smtClean="0"/>
              <a:t>tenefüse</a:t>
            </a:r>
            <a:r>
              <a:rPr lang="tr-TR" sz="3100" i="1" dirty="0" smtClean="0"/>
              <a:t> çıkacak öğlen yemeğine ve en çokta tuvalet konusunda endişeliyim. Evde şimdiden bunun eğitimini vermeye çalışıyorum aman çocuğum şuraları tutma şöyle yapma vs vs vs...</a:t>
            </a:r>
            <a:r>
              <a:rPr lang="tr-TR" sz="3100" dirty="0" smtClean="0"/>
              <a:t/>
            </a:r>
            <a:br>
              <a:rPr lang="tr-TR" sz="3100" dirty="0" smtClean="0"/>
            </a:br>
            <a:r>
              <a:rPr lang="tr-TR" sz="3100" i="1" dirty="0" smtClean="0"/>
              <a:t>Ayrıca okuma yazma öğrenmeye başlayacak dersler. ...kafam çok karıştı</a:t>
            </a:r>
            <a:r>
              <a:rPr lang="tr-TR" i="1" dirty="0" smtClean="0"/>
              <a:t/>
            </a:r>
            <a:br>
              <a:rPr lang="tr-TR" i="1" dirty="0" smtClean="0"/>
            </a:br>
            <a:endParaRPr lang="tr-TR" dirty="0"/>
          </a:p>
        </p:txBody>
      </p:sp>
      <p:pic>
        <p:nvPicPr>
          <p:cNvPr id="1026" name="Picture 2"/>
          <p:cNvPicPr>
            <a:picLocks noChangeAspect="1" noChangeArrowheads="1"/>
          </p:cNvPicPr>
          <p:nvPr/>
        </p:nvPicPr>
        <p:blipFill>
          <a:blip r:embed="rId2"/>
          <a:srcRect/>
          <a:stretch>
            <a:fillRect/>
          </a:stretch>
        </p:blipFill>
        <p:spPr bwMode="auto">
          <a:xfrm>
            <a:off x="714348" y="214290"/>
            <a:ext cx="3143272" cy="1643074"/>
          </a:xfrm>
          <a:prstGeom prst="rect">
            <a:avLst/>
          </a:prstGeom>
          <a:noFill/>
          <a:ln w="9525">
            <a:noFill/>
            <a:miter lim="800000"/>
            <a:headEnd/>
            <a:tailEnd/>
          </a:ln>
          <a:effectLst/>
        </p:spPr>
      </p:pic>
      <p:pic>
        <p:nvPicPr>
          <p:cNvPr id="1027" name="Picture 3" descr="H:\okul olgunluğu resim\olgunluk 7.jpg"/>
          <p:cNvPicPr>
            <a:picLocks noChangeAspect="1" noChangeArrowheads="1"/>
          </p:cNvPicPr>
          <p:nvPr/>
        </p:nvPicPr>
        <p:blipFill>
          <a:blip r:embed="rId3"/>
          <a:srcRect/>
          <a:stretch>
            <a:fillRect/>
          </a:stretch>
        </p:blipFill>
        <p:spPr bwMode="auto">
          <a:xfrm>
            <a:off x="5572132" y="4929198"/>
            <a:ext cx="3305175" cy="13811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00034" y="2000240"/>
            <a:ext cx="8215370" cy="4643470"/>
          </a:xfrm>
        </p:spPr>
        <p:txBody>
          <a:bodyPr>
            <a:normAutofit/>
          </a:bodyPr>
          <a:lstStyle/>
          <a:p>
            <a:pPr algn="l"/>
            <a:endParaRPr lang="tr-TR" dirty="0" smtClean="0">
              <a:solidFill>
                <a:schemeClr val="tx1"/>
              </a:solidFill>
            </a:endParaRPr>
          </a:p>
          <a:p>
            <a:pPr algn="l"/>
            <a:r>
              <a:rPr lang="tr-TR" dirty="0" smtClean="0">
                <a:solidFill>
                  <a:schemeClr val="tx1"/>
                </a:solidFill>
              </a:rPr>
              <a:t>Merhaba canım oğlum okula başlayacak bende senin gibi çok heyecanlıyım.. Çocuklarla oyun oynayacak, etkinlikler yapacak toplu yaşamayı öğrenecek ilk öğretime daha çok hazır hale gelecek . Ana sınıfında..birçok şeyi öğrenecek. inşallah başarır....</a:t>
            </a:r>
            <a:endParaRPr lang="tr-TR" dirty="0">
              <a:solidFill>
                <a:schemeClr val="tx1"/>
              </a:solidFill>
            </a:endParaRPr>
          </a:p>
        </p:txBody>
      </p:sp>
      <p:pic>
        <p:nvPicPr>
          <p:cNvPr id="4098" name="Picture 2" descr="H:\okul olgunluğu resim\olgunluk 4.png"/>
          <p:cNvPicPr>
            <a:picLocks noChangeAspect="1" noChangeArrowheads="1"/>
          </p:cNvPicPr>
          <p:nvPr/>
        </p:nvPicPr>
        <p:blipFill>
          <a:blip r:embed="rId2"/>
          <a:srcRect/>
          <a:stretch>
            <a:fillRect/>
          </a:stretch>
        </p:blipFill>
        <p:spPr bwMode="auto">
          <a:xfrm>
            <a:off x="571472" y="142852"/>
            <a:ext cx="3071834" cy="17859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429288"/>
          </a:xfrm>
        </p:spPr>
        <p:txBody>
          <a:bodyPr>
            <a:normAutofit/>
          </a:bodyPr>
          <a:lstStyle/>
          <a:p>
            <a:r>
              <a:rPr lang="tr-TR" b="1" dirty="0" smtClean="0"/>
              <a:t>Benim de kızım bu yıl ana sınıfa başlayacak ama ne yapacağız kafamız çok karışık.</a:t>
            </a:r>
          </a:p>
          <a:p>
            <a:r>
              <a:rPr lang="tr-TR" b="1" dirty="0" smtClean="0"/>
              <a:t>Sizler ne güzel çocuğunuzu kendiniz göndereceksiniz okula. Ama ben çalışıyorum ve ilgilenecek kimsemiz yok. Anneanne,babaanne herkes uzakta. </a:t>
            </a:r>
          </a:p>
          <a:p>
            <a:r>
              <a:rPr lang="tr-TR" b="1" dirty="0" smtClean="0"/>
              <a:t> Evi okulu yakın mı tutsam iş yerine mi? </a:t>
            </a:r>
          </a:p>
          <a:p>
            <a:r>
              <a:rPr lang="tr-TR" b="1" dirty="0" smtClean="0"/>
              <a:t> İyi bir okula yazdırabilecek miyim?</a:t>
            </a:r>
          </a:p>
          <a:p>
            <a:r>
              <a:rPr lang="tr-TR" b="1" dirty="0" smtClean="0"/>
              <a:t> Okul sonrası nasıl destekleyeceğim?</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6072230"/>
          </a:xfrm>
        </p:spPr>
        <p:txBody>
          <a:bodyPr>
            <a:normAutofit lnSpcReduction="10000"/>
          </a:bodyPr>
          <a:lstStyle/>
          <a:p>
            <a:pPr>
              <a:buNone/>
            </a:pPr>
            <a:r>
              <a:rPr lang="tr-TR" dirty="0" smtClean="0"/>
              <a:t>     Ana sınıf öğrencisi </a:t>
            </a:r>
            <a:r>
              <a:rPr lang="tr-TR" b="1" dirty="0" smtClean="0">
                <a:solidFill>
                  <a:srgbClr val="FF0000"/>
                </a:solidFill>
              </a:rPr>
              <a:t>aile desteği olmazsa ışıldamaz</a:t>
            </a:r>
            <a:r>
              <a:rPr lang="tr-TR" dirty="0" smtClean="0"/>
              <a:t>. Yani sadece okulda öğrendikleriyle kalmamalı evde de desteklenmelidir. </a:t>
            </a:r>
          </a:p>
          <a:p>
            <a:pPr>
              <a:buNone/>
            </a:pPr>
            <a:r>
              <a:rPr lang="tr-TR" dirty="0" smtClean="0"/>
              <a:t>      Evde yapılanlarla okuldaki uyumlu olmalı. Böyle olursa çocukta ben yapabilirim düşüncesi oluşur.</a:t>
            </a:r>
            <a:br>
              <a:rPr lang="tr-TR" dirty="0" smtClean="0"/>
            </a:br>
            <a:r>
              <a:rPr lang="tr-TR" dirty="0" smtClean="0"/>
              <a:t>  Emin olun çocuğunuz zorlanmayacaktır. Anasınıfı öğretmeni anne gibi, anlatır ve gösterir.</a:t>
            </a:r>
            <a:br>
              <a:rPr lang="tr-TR" dirty="0" smtClean="0"/>
            </a:br>
            <a:r>
              <a:rPr lang="tr-TR" dirty="0" smtClean="0"/>
              <a:t> Ödevlerini özenle yaptırmanız çocuğunuza yapacağınız en büyük iyilik olacaktır...</a:t>
            </a:r>
            <a:br>
              <a:rPr lang="tr-TR" dirty="0" smtClean="0"/>
            </a:br>
            <a:r>
              <a:rPr lang="tr-TR" dirty="0" smtClean="0"/>
              <a:t>Bütün ana sınıf velilerine hayırlı olsun diyorum şimdiden.</a:t>
            </a:r>
            <a:endParaRPr lang="tr-TR"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481</TotalTime>
  <Words>2015</Words>
  <Application>Microsoft Office PowerPoint</Application>
  <PresentationFormat>Ekran Gösterisi (4:3)</PresentationFormat>
  <Paragraphs>233</Paragraphs>
  <Slides>55</Slides>
  <Notes>0</Notes>
  <HiddenSlides>0</HiddenSlides>
  <MMClips>0</MMClips>
  <ScaleCrop>false</ScaleCrop>
  <HeadingPairs>
    <vt:vector size="4" baseType="variant">
      <vt:variant>
        <vt:lpstr>Tema</vt:lpstr>
      </vt:variant>
      <vt:variant>
        <vt:i4>1</vt:i4>
      </vt:variant>
      <vt:variant>
        <vt:lpstr>Slayt Başlıkları</vt:lpstr>
      </vt:variant>
      <vt:variant>
        <vt:i4>55</vt:i4>
      </vt:variant>
    </vt:vector>
  </HeadingPairs>
  <TitlesOfParts>
    <vt:vector size="56" baseType="lpstr">
      <vt:lpstr>Ofis Teması</vt:lpstr>
      <vt:lpstr>PowerPoint Sunusu</vt:lpstr>
      <vt:lpstr>PowerPoint Sunusu</vt:lpstr>
      <vt:lpstr>Biz İstiyoruz ki ; </vt:lpstr>
      <vt:lpstr>Ya?... Ya?... Ya?...</vt:lpstr>
      <vt:lpstr>NEDEN? </vt:lpstr>
      <vt:lpstr>  </vt:lpstr>
      <vt:lpstr>PowerPoint Sunusu</vt:lpstr>
      <vt:lpstr>PowerPoint Sunusu</vt:lpstr>
      <vt:lpstr>PowerPoint Sunusu</vt:lpstr>
      <vt:lpstr> Veliler En Çok Neyi Tartışıyor, Merak Ediyor? </vt:lpstr>
      <vt:lpstr>Milli Eğitim Bakanlığı Okul Öncesi Eğitim Ve İlköğretim Kurumları Yönetmeliği’nde 1.sınıfa kabul edilecek öğrencilerin özellikleri şöyle belirtilmiştir;</vt:lpstr>
      <vt:lpstr>PowerPoint Sunusu</vt:lpstr>
      <vt:lpstr>PowerPoint Sunusu</vt:lpstr>
      <vt:lpstr>PowerPoint Sunusu</vt:lpstr>
      <vt:lpstr>Neden okul öncesi eğitim? </vt:lpstr>
      <vt:lpstr> Gerekliliği </vt:lpstr>
      <vt:lpstr> Gerekliliği</vt:lpstr>
      <vt:lpstr> Amaç Nedir? </vt:lpstr>
      <vt:lpstr>ÖNEMLİ NOT</vt:lpstr>
      <vt:lpstr>PowerPoint Sunusu</vt:lpstr>
      <vt:lpstr>OKUL OLGUNLUĞU</vt:lpstr>
      <vt:lpstr>ZİHİNSEL GELİŞİM </vt:lpstr>
      <vt:lpstr>ÖĞRENME BOYUTU</vt:lpstr>
      <vt:lpstr>PowerPoint Sunusu</vt:lpstr>
      <vt:lpstr>PowerPoint Sunusu</vt:lpstr>
      <vt:lpstr>MOTOR GELİŞİM </vt:lpstr>
      <vt:lpstr>BEDENSEL BOYUT</vt:lpstr>
      <vt:lpstr>SOSYAL VE DUYGUSAL GELİŞİM </vt:lpstr>
      <vt:lpstr>DUYGUSAL VE SOSYAL BOYUT</vt:lpstr>
      <vt:lpstr>PowerPoint Sunusu</vt:lpstr>
      <vt:lpstr>DİL GELİŞİMİ </vt:lpstr>
      <vt:lpstr>DİL BOYUTU</vt:lpstr>
      <vt:lpstr>DİKKAT VE EL-GÖZ KOORDİNASYONU </vt:lpstr>
      <vt:lpstr>OKUL OLGUNLUĞU YETERSİZSE</vt:lpstr>
      <vt:lpstr> ORTAK AMACIMIZ BU HAZIROLUŞU    EN İYİ   BİÇİMDE                                    GERÇEKLEŞTİRMEK OLMALIDIR.  </vt:lpstr>
      <vt:lpstr> ÖNEMLİ OLAN OKUMAYI ve YAZMAYI NE KADAR ERKEN ÖĞRENDİĞİ DEĞİL, NE KADAR SAĞLIKLI ÖĞRENDİĞİDİR.  </vt:lpstr>
      <vt:lpstr>Eğer çocuğunuz okumaya zamanından önce ilgi duyuyorsa,sorularına cevap vermelisiniz </vt:lpstr>
      <vt:lpstr> OKULA HAZIRLAMAK İÇİN NELERİ YAPABİLİRİZ ?</vt:lpstr>
      <vt:lpstr>PowerPoint Sunusu</vt:lpstr>
      <vt:lpstr>El, kol, ve parmak kaslarını geliştirmek için;</vt:lpstr>
      <vt:lpstr>PowerPoint Sunusu</vt:lpstr>
      <vt:lpstr>PowerPoint Sunusu</vt:lpstr>
      <vt:lpstr>PowerPoint Sunusu</vt:lpstr>
      <vt:lpstr>PowerPoint Sunusu</vt:lpstr>
      <vt:lpstr>PowerPoint Sunusu</vt:lpstr>
      <vt:lpstr>PowerPoint Sunusu</vt:lpstr>
      <vt:lpstr>Hayatta daima mutlu olmayı seç. Saygılı ol. Seni sevenlerin,  sevdiklerinin ve en önemlisi kendinin kıymetini bil. Her gün yaşadığın güzellikler için teşekkür et.  Biz ailen olarak seni sen olduğun için seviyor ve olduğun halinle seni onaylıyor, kabul ediyoruz. </vt:lpstr>
      <vt:lpstr>PowerPoint Sunusu</vt:lpstr>
      <vt:lpstr>Canımız, </vt:lpstr>
      <vt:lpstr>PowerPoint Sunusu</vt:lpstr>
      <vt:lpstr>PowerPoint Sunusu</vt:lpstr>
      <vt:lpstr>Seni çok seviyoruz. Varlığına sonsuz teşekkür ediyoruz. Seni bilerek ya da bilmeyerek üzdüğümüz her an için o güzel ruhundan özür diliyor ve affetmeni diliyoruz. Bu dört cümle çok sihirlidir. ‘ Özür diliyorum. Lütfen beni affet. Teşekkür ediyorum. Seni seviyorum.’ Gerekli olan her an lütfen bu cümleleri kullan. </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Windows Kullanıcısı</dc:creator>
  <cp:lastModifiedBy>User</cp:lastModifiedBy>
  <cp:revision>106</cp:revision>
  <dcterms:created xsi:type="dcterms:W3CDTF">2017-12-15T11:53:20Z</dcterms:created>
  <dcterms:modified xsi:type="dcterms:W3CDTF">2021-10-13T08:30:45Z</dcterms:modified>
</cp:coreProperties>
</file>