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773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093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2731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3479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3698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08728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1414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3135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772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680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858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2531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766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265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528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72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484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12/1/2020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8456111"/>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pPr algn="ctr"/>
            <a:r>
              <a:rPr lang="tr-TR" dirty="0" smtClean="0">
                <a:solidFill>
                  <a:schemeClr val="bg1"/>
                </a:solidFill>
                <a:latin typeface="Albertus Extra Bold" panose="020E0802040304020204" pitchFamily="34" charset="0"/>
              </a:rPr>
              <a:t>Çukurova rehberlik ve araştırma merkezi</a:t>
            </a:r>
            <a:br>
              <a:rPr lang="tr-TR" dirty="0" smtClean="0">
                <a:solidFill>
                  <a:schemeClr val="bg1"/>
                </a:solidFill>
                <a:latin typeface="Albertus Extra Bold" panose="020E0802040304020204" pitchFamily="34" charset="0"/>
              </a:rPr>
            </a:br>
            <a:r>
              <a:rPr lang="tr-TR" dirty="0" smtClean="0">
                <a:solidFill>
                  <a:schemeClr val="bg1"/>
                </a:solidFill>
                <a:latin typeface="Albertus Extra Bold" panose="020E0802040304020204" pitchFamily="34" charset="0"/>
              </a:rPr>
              <a:t>özel eğitim hizmetleri bölümü</a:t>
            </a:r>
            <a:br>
              <a:rPr lang="tr-TR" dirty="0" smtClean="0">
                <a:solidFill>
                  <a:schemeClr val="bg1"/>
                </a:solidFill>
                <a:latin typeface="Albertus Extra Bold" panose="020E0802040304020204" pitchFamily="34" charset="0"/>
              </a:rPr>
            </a:br>
            <a:endParaRPr lang="tr-TR" dirty="0">
              <a:solidFill>
                <a:schemeClr val="bg1"/>
              </a:solidFill>
              <a:latin typeface="Albertus Extra Bold" panose="020E0802040304020204" pitchFamily="34" charset="0"/>
            </a:endParaRPr>
          </a:p>
        </p:txBody>
      </p:sp>
      <p:sp>
        <p:nvSpPr>
          <p:cNvPr id="3" name="Alt Başlık 2"/>
          <p:cNvSpPr>
            <a:spLocks noGrp="1"/>
          </p:cNvSpPr>
          <p:nvPr>
            <p:ph type="subTitle" idx="1"/>
          </p:nvPr>
        </p:nvSpPr>
        <p:spPr>
          <a:xfrm>
            <a:off x="1876424" y="3004457"/>
            <a:ext cx="8791575" cy="3540033"/>
          </a:xfrm>
        </p:spPr>
        <p:txBody>
          <a:bodyPr>
            <a:noAutofit/>
          </a:bodyPr>
          <a:lstStyle/>
          <a:p>
            <a:pPr algn="ctr"/>
            <a:r>
              <a:rPr lang="tr-TR" sz="3200" dirty="0" err="1" smtClean="0">
                <a:solidFill>
                  <a:schemeClr val="bg1"/>
                </a:solidFill>
                <a:latin typeface="Algerian" panose="04020705040A02060702" pitchFamily="82" charset="0"/>
              </a:rPr>
              <a:t>ReHBERLİK</a:t>
            </a:r>
            <a:r>
              <a:rPr lang="tr-TR" sz="3200" dirty="0" smtClean="0">
                <a:solidFill>
                  <a:schemeClr val="bg1"/>
                </a:solidFill>
                <a:latin typeface="Algerian" panose="04020705040A02060702" pitchFamily="82" charset="0"/>
              </a:rPr>
              <a:t> VE ARAŞTIRMA MERKEZLERİNDE BİREYİ EĞİTSEL TANILAMA VE YÖNLENDİRME HİZMETLERİ</a:t>
            </a:r>
          </a:p>
          <a:p>
            <a:pPr algn="ctr"/>
            <a:r>
              <a:rPr lang="tr-TR" sz="2800" dirty="0" smtClean="0">
                <a:latin typeface="Comic Sans MS" panose="030F0702030302020204" pitchFamily="66" charset="0"/>
              </a:rPr>
              <a:t>MEHMET ZOR</a:t>
            </a:r>
          </a:p>
          <a:p>
            <a:pPr algn="ctr"/>
            <a:r>
              <a:rPr lang="tr-TR" sz="2800" dirty="0" smtClean="0">
                <a:latin typeface="Comic Sans MS" panose="030F0702030302020204" pitchFamily="66" charset="0"/>
              </a:rPr>
              <a:t>ÖZEL EĞİTİM HİZMETLERİ BÖLÜMÜ         BÖLÜM BAŞKANI</a:t>
            </a:r>
            <a:endParaRPr lang="tr-TR" sz="2800" dirty="0">
              <a:latin typeface="Comic Sans MS" panose="030F0702030302020204" pitchFamily="66" charset="0"/>
            </a:endParaRPr>
          </a:p>
        </p:txBody>
      </p:sp>
    </p:spTree>
    <p:extLst>
      <p:ext uri="{BB962C8B-B14F-4D97-AF65-F5344CB8AC3E}">
        <p14:creationId xmlns:p14="http://schemas.microsoft.com/office/powerpoint/2010/main" val="86397176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300446"/>
            <a:ext cx="8791575" cy="822960"/>
          </a:xfrm>
        </p:spPr>
        <p:txBody>
          <a:bodyPr>
            <a:normAutofit/>
          </a:bodyPr>
          <a:lstStyle/>
          <a:p>
            <a:pPr algn="ctr"/>
            <a:r>
              <a:rPr lang="tr-TR" b="1" dirty="0" smtClean="0">
                <a:solidFill>
                  <a:srgbClr val="FF0000"/>
                </a:solidFill>
              </a:rPr>
              <a:t>unutmayın</a:t>
            </a:r>
            <a:endParaRPr lang="tr-TR" b="1" dirty="0">
              <a:solidFill>
                <a:srgbClr val="FF0000"/>
              </a:solidFill>
            </a:endParaRPr>
          </a:p>
        </p:txBody>
      </p:sp>
      <p:sp>
        <p:nvSpPr>
          <p:cNvPr id="3" name="Alt Başlık 2"/>
          <p:cNvSpPr>
            <a:spLocks noGrp="1"/>
          </p:cNvSpPr>
          <p:nvPr>
            <p:ph type="subTitle" idx="1"/>
          </p:nvPr>
        </p:nvSpPr>
        <p:spPr>
          <a:xfrm>
            <a:off x="1876424" y="1449977"/>
            <a:ext cx="9031062" cy="4767943"/>
          </a:xfrm>
        </p:spPr>
        <p:txBody>
          <a:bodyPr anchor="ctr"/>
          <a:lstStyle/>
          <a:p>
            <a:pPr algn="ctr"/>
            <a:r>
              <a:rPr lang="tr-TR" dirty="0" smtClean="0">
                <a:solidFill>
                  <a:schemeClr val="bg1"/>
                </a:solidFill>
              </a:rPr>
              <a:t>Eğitim sürecinde;</a:t>
            </a:r>
          </a:p>
          <a:p>
            <a:pPr algn="ctr"/>
            <a:r>
              <a:rPr lang="tr-TR" dirty="0" smtClean="0">
                <a:solidFill>
                  <a:schemeClr val="bg1"/>
                </a:solidFill>
              </a:rPr>
              <a:t>Arzu ettiğimiz başarıya ulaşmak için:</a:t>
            </a:r>
          </a:p>
          <a:p>
            <a:pPr algn="ctr"/>
            <a:r>
              <a:rPr lang="tr-TR" dirty="0" smtClean="0">
                <a:solidFill>
                  <a:schemeClr val="bg1"/>
                </a:solidFill>
              </a:rPr>
              <a:t>Kabullenmek,</a:t>
            </a:r>
          </a:p>
          <a:p>
            <a:pPr algn="ctr"/>
            <a:r>
              <a:rPr lang="tr-TR" dirty="0" smtClean="0">
                <a:solidFill>
                  <a:schemeClr val="bg1"/>
                </a:solidFill>
              </a:rPr>
              <a:t>İşbirliği,</a:t>
            </a:r>
          </a:p>
          <a:p>
            <a:pPr algn="ctr"/>
            <a:r>
              <a:rPr lang="tr-TR" dirty="0" smtClean="0">
                <a:solidFill>
                  <a:schemeClr val="bg1"/>
                </a:solidFill>
              </a:rPr>
              <a:t>Ciddiyet,</a:t>
            </a:r>
          </a:p>
          <a:p>
            <a:pPr algn="ctr"/>
            <a:r>
              <a:rPr lang="tr-TR" dirty="0" smtClean="0">
                <a:solidFill>
                  <a:schemeClr val="bg1"/>
                </a:solidFill>
              </a:rPr>
              <a:t>Takip ve destek,</a:t>
            </a:r>
          </a:p>
          <a:p>
            <a:pPr algn="ctr"/>
            <a:r>
              <a:rPr lang="tr-TR" dirty="0" smtClean="0">
                <a:solidFill>
                  <a:schemeClr val="bg1"/>
                </a:solidFill>
              </a:rPr>
              <a:t>Veli+ öğrenci+ öğretmen/eğitmen birlikteliği=başarı demektir.</a:t>
            </a:r>
            <a:endParaRPr lang="tr-TR" dirty="0">
              <a:solidFill>
                <a:schemeClr val="bg1"/>
              </a:solidFill>
            </a:endParaRPr>
          </a:p>
        </p:txBody>
      </p:sp>
    </p:spTree>
    <p:extLst>
      <p:ext uri="{BB962C8B-B14F-4D97-AF65-F5344CB8AC3E}">
        <p14:creationId xmlns:p14="http://schemas.microsoft.com/office/powerpoint/2010/main" val="299344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046071"/>
          </a:xfrm>
        </p:spPr>
        <p:txBody>
          <a:bodyPr/>
          <a:lstStyle/>
          <a:p>
            <a:pPr algn="ctr"/>
            <a:r>
              <a:rPr lang="tr-TR" dirty="0" smtClean="0">
                <a:solidFill>
                  <a:schemeClr val="bg1"/>
                </a:solidFill>
              </a:rPr>
              <a:t>TANILAMA</a:t>
            </a:r>
            <a:endParaRPr lang="tr-TR" dirty="0">
              <a:solidFill>
                <a:schemeClr val="bg1"/>
              </a:solidFill>
            </a:endParaRPr>
          </a:p>
        </p:txBody>
      </p:sp>
      <p:sp>
        <p:nvSpPr>
          <p:cNvPr id="3" name="Alt Başlık 2"/>
          <p:cNvSpPr>
            <a:spLocks noGrp="1"/>
          </p:cNvSpPr>
          <p:nvPr>
            <p:ph type="subTitle" idx="1"/>
          </p:nvPr>
        </p:nvSpPr>
        <p:spPr>
          <a:xfrm>
            <a:off x="1876424" y="2299063"/>
            <a:ext cx="8791575" cy="2958737"/>
          </a:xfrm>
        </p:spPr>
        <p:txBody>
          <a:bodyPr>
            <a:normAutofit/>
          </a:bodyPr>
          <a:lstStyle/>
          <a:p>
            <a:pPr marL="342900" indent="-342900">
              <a:buFont typeface="Wingdings" panose="05000000000000000000" pitchFamily="2" charset="2"/>
              <a:buChar char="Ø"/>
            </a:pPr>
            <a:r>
              <a:rPr lang="tr-TR" sz="3200" cap="none" dirty="0" smtClean="0">
                <a:solidFill>
                  <a:srgbClr val="C00000"/>
                </a:solidFill>
                <a:latin typeface="Comic Sans MS" panose="030F0702030302020204" pitchFamily="66" charset="0"/>
              </a:rPr>
              <a:t>Doğum Sonrası Kontrollerde Konulan Tanı</a:t>
            </a:r>
            <a:r>
              <a:rPr lang="tr-TR" sz="3200" cap="none" dirty="0" smtClean="0">
                <a:solidFill>
                  <a:schemeClr val="bg1"/>
                </a:solidFill>
                <a:latin typeface="Comic Sans MS" panose="030F0702030302020204" pitchFamily="66" charset="0"/>
              </a:rPr>
              <a:t>: (Daha Çok Fiziksel Yetersizliklerin Ve Anormalliklerin Tespiti</a:t>
            </a:r>
            <a:r>
              <a:rPr lang="tr-TR" sz="1800" dirty="0" smtClean="0">
                <a:latin typeface="+mj-lt"/>
              </a:rPr>
              <a:t>)</a:t>
            </a:r>
            <a:endParaRPr lang="tr-TR" sz="1800" dirty="0">
              <a:latin typeface="+mj-lt"/>
            </a:endParaRPr>
          </a:p>
        </p:txBody>
      </p:sp>
    </p:spTree>
    <p:extLst>
      <p:ext uri="{BB962C8B-B14F-4D97-AF65-F5344CB8AC3E}">
        <p14:creationId xmlns:p14="http://schemas.microsoft.com/office/powerpoint/2010/main" val="2877414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61704" y="796834"/>
            <a:ext cx="11090366" cy="4460966"/>
          </a:xfrm>
        </p:spPr>
        <p:txBody>
          <a:bodyPr>
            <a:normAutofit/>
          </a:bodyPr>
          <a:lstStyle/>
          <a:p>
            <a:pPr algn="ctr"/>
            <a:r>
              <a:rPr lang="tr-TR" sz="2800" cap="none" dirty="0" smtClean="0">
                <a:solidFill>
                  <a:srgbClr val="C00000"/>
                </a:solidFill>
                <a:latin typeface="Comic Sans MS" panose="030F0702030302020204" pitchFamily="66" charset="0"/>
              </a:rPr>
              <a:t>0-3 YAŞ ARASI KONULAN TANILAR: </a:t>
            </a:r>
          </a:p>
          <a:p>
            <a:pPr algn="ctr"/>
            <a:r>
              <a:rPr lang="tr-TR" sz="2800" cap="none" dirty="0" smtClean="0">
                <a:solidFill>
                  <a:schemeClr val="bg1"/>
                </a:solidFill>
                <a:latin typeface="Comic Sans MS" panose="030F0702030302020204" pitchFamily="66" charset="0"/>
              </a:rPr>
              <a:t>(Gelişim Geriliği, İnce Ve Kaba Motor Gelişiminde Görülen Yetersizlikler, Dil Konuşma Ve Algıda Yaşanan Sorunlar, Koordinasyon Yetersizlikleri Ve Hareket Normlarındaki Sapmalar)</a:t>
            </a:r>
          </a:p>
          <a:p>
            <a:pPr marL="457200" indent="-457200">
              <a:buFont typeface="Wingdings" panose="05000000000000000000" pitchFamily="2" charset="2"/>
              <a:buChar char="Ø"/>
            </a:pPr>
            <a:r>
              <a:rPr lang="tr-TR" sz="2800" cap="none" dirty="0" smtClean="0">
                <a:solidFill>
                  <a:srgbClr val="FFFF00"/>
                </a:solidFill>
                <a:latin typeface="Comic Sans MS" panose="030F0702030302020204" pitchFamily="66" charset="0"/>
              </a:rPr>
              <a:t>Bu dönemde resmi tedbir (örgün eğitim kurumlarına yönlendirme yapılmaz; sadece rehabilitasyon merkezlerinde daha çok </a:t>
            </a:r>
            <a:r>
              <a:rPr lang="tr-TR" sz="2800" cap="none" dirty="0" err="1" smtClean="0">
                <a:solidFill>
                  <a:srgbClr val="FFFF00"/>
                </a:solidFill>
                <a:latin typeface="Comic Sans MS" panose="030F0702030302020204" pitchFamily="66" charset="0"/>
              </a:rPr>
              <a:t>ftr</a:t>
            </a:r>
            <a:r>
              <a:rPr lang="tr-TR" sz="2800" cap="none" dirty="0" smtClean="0">
                <a:solidFill>
                  <a:srgbClr val="FFFF00"/>
                </a:solidFill>
                <a:latin typeface="Comic Sans MS" panose="030F0702030302020204" pitchFamily="66" charset="0"/>
              </a:rPr>
              <a:t> hizmetleri, diğer yetersizlik türlerinde hazırlık eğitimleri verilmektedir. Ayrıca Erken Çocukluk Eğitimleri ile Aile desteklenmektedir.)</a:t>
            </a:r>
            <a:endParaRPr lang="tr-TR" sz="2800" cap="none" dirty="0">
              <a:solidFill>
                <a:srgbClr val="FFFF00"/>
              </a:solidFill>
              <a:latin typeface="Comic Sans MS" panose="030F0702030302020204" pitchFamily="66" charset="0"/>
            </a:endParaRPr>
          </a:p>
        </p:txBody>
      </p:sp>
    </p:spTree>
    <p:extLst>
      <p:ext uri="{BB962C8B-B14F-4D97-AF65-F5344CB8AC3E}">
        <p14:creationId xmlns:p14="http://schemas.microsoft.com/office/powerpoint/2010/main" val="1823215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666206" y="339634"/>
            <a:ext cx="5353593" cy="5451566"/>
          </a:xfrm>
        </p:spPr>
        <p:txBody>
          <a:bodyPr>
            <a:normAutofit fontScale="92500" lnSpcReduction="10000"/>
          </a:bodyPr>
          <a:lstStyle/>
          <a:p>
            <a:pPr algn="just"/>
            <a:r>
              <a:rPr lang="tr-TR" sz="3300" dirty="0" smtClean="0">
                <a:solidFill>
                  <a:srgbClr val="FF0000"/>
                </a:solidFill>
                <a:latin typeface="Comic Sans MS" panose="030F0702030302020204" pitchFamily="66" charset="0"/>
              </a:rPr>
              <a:t>3-6 yaş ve üzeri </a:t>
            </a:r>
            <a:r>
              <a:rPr lang="tr-TR" sz="3300" dirty="0" err="1" smtClean="0">
                <a:solidFill>
                  <a:srgbClr val="FF0000"/>
                </a:solidFill>
                <a:latin typeface="Comic Sans MS" panose="030F0702030302020204" pitchFamily="66" charset="0"/>
              </a:rPr>
              <a:t>yaşlaradaki</a:t>
            </a:r>
            <a:r>
              <a:rPr lang="tr-TR" sz="3300" dirty="0" smtClean="0">
                <a:solidFill>
                  <a:srgbClr val="FF0000"/>
                </a:solidFill>
                <a:latin typeface="Comic Sans MS" panose="030F0702030302020204" pitchFamily="66" charset="0"/>
              </a:rPr>
              <a:t> bireylere  konulan tanılar:</a:t>
            </a:r>
          </a:p>
          <a:p>
            <a:pPr algn="just"/>
            <a:r>
              <a:rPr lang="tr-TR" dirty="0" smtClean="0">
                <a:solidFill>
                  <a:schemeClr val="bg1"/>
                </a:solidFill>
                <a:latin typeface="Comic Sans MS" panose="030F0702030302020204" pitchFamily="66" charset="0"/>
              </a:rPr>
              <a:t>Tüm yetersizlik türlerinde tıbbi tanı konulabilir.</a:t>
            </a:r>
          </a:p>
          <a:p>
            <a:pPr algn="just"/>
            <a:r>
              <a:rPr lang="tr-TR" dirty="0" smtClean="0">
                <a:solidFill>
                  <a:schemeClr val="bg1"/>
                </a:solidFill>
                <a:latin typeface="Comic Sans MS" panose="030F0702030302020204" pitchFamily="66" charset="0"/>
              </a:rPr>
              <a:t>Yetersizlik türlerine göre konulan tıbbi tanı eğitsel tanıya dönüştürülür.</a:t>
            </a:r>
          </a:p>
          <a:p>
            <a:pPr algn="just"/>
            <a:r>
              <a:rPr lang="tr-TR" dirty="0" smtClean="0">
                <a:solidFill>
                  <a:schemeClr val="bg1"/>
                </a:solidFill>
                <a:latin typeface="Comic Sans MS" panose="030F0702030302020204" pitchFamily="66" charset="0"/>
              </a:rPr>
              <a:t>Zihinsel alanda yetersizliği tıbbi tanı ile belirtilen bireylere RAM’ </a:t>
            </a:r>
            <a:r>
              <a:rPr lang="tr-TR" dirty="0" err="1" smtClean="0">
                <a:solidFill>
                  <a:schemeClr val="bg1"/>
                </a:solidFill>
                <a:latin typeface="Comic Sans MS" panose="030F0702030302020204" pitchFamily="66" charset="0"/>
              </a:rPr>
              <a:t>larda</a:t>
            </a:r>
            <a:r>
              <a:rPr lang="tr-TR" dirty="0" smtClean="0">
                <a:solidFill>
                  <a:schemeClr val="bg1"/>
                </a:solidFill>
                <a:latin typeface="Comic Sans MS" panose="030F0702030302020204" pitchFamily="66" charset="0"/>
              </a:rPr>
              <a:t> uzman kişilerce uluslararası geçerliliği ve güvenilirliği olan zihinsel testler uygulanır.</a:t>
            </a:r>
          </a:p>
          <a:p>
            <a:pPr algn="just"/>
            <a:r>
              <a:rPr lang="tr-TR" dirty="0" smtClean="0">
                <a:solidFill>
                  <a:schemeClr val="bg1"/>
                </a:solidFill>
                <a:latin typeface="Comic Sans MS" panose="030F0702030302020204" pitchFamily="66" charset="0"/>
              </a:rPr>
              <a:t>Sonuçlara ve alınan performansa göre Özel Eğitim Hizmetleri Değerlendirme Kurulu tarafından yönlendirme ve destek hizmet önerilir.</a:t>
            </a:r>
          </a:p>
          <a:p>
            <a:endParaRPr lang="tr-TR" dirty="0"/>
          </a:p>
        </p:txBody>
      </p:sp>
      <p:sp>
        <p:nvSpPr>
          <p:cNvPr id="4" name="İçerik Yer Tutucusu 3"/>
          <p:cNvSpPr>
            <a:spLocks noGrp="1"/>
          </p:cNvSpPr>
          <p:nvPr>
            <p:ph sz="half" idx="2"/>
          </p:nvPr>
        </p:nvSpPr>
        <p:spPr>
          <a:xfrm>
            <a:off x="6172200" y="339633"/>
            <a:ext cx="4875211" cy="6348549"/>
          </a:xfrm>
        </p:spPr>
        <p:txBody>
          <a:bodyPr>
            <a:normAutofit fontScale="92500" lnSpcReduction="10000"/>
          </a:bodyPr>
          <a:lstStyle/>
          <a:p>
            <a:pPr algn="just">
              <a:lnSpc>
                <a:spcPct val="110000"/>
              </a:lnSpc>
            </a:pPr>
            <a:r>
              <a:rPr lang="tr-TR" dirty="0" smtClean="0">
                <a:solidFill>
                  <a:schemeClr val="bg1"/>
                </a:solidFill>
              </a:rPr>
              <a:t>36 ayını doldurmuş olan bireylere resmi tedbir alınır. Durumları değerlendirilerek okul öncesi eğitim kurumlarına yönlendirilir.</a:t>
            </a:r>
          </a:p>
          <a:p>
            <a:pPr marL="0" indent="0" algn="just">
              <a:lnSpc>
                <a:spcPct val="110000"/>
              </a:lnSpc>
              <a:buNone/>
            </a:pPr>
            <a:r>
              <a:rPr lang="tr-TR" dirty="0" smtClean="0">
                <a:solidFill>
                  <a:schemeClr val="bg1"/>
                </a:solidFill>
              </a:rPr>
              <a:t>(Özel veya resmi kreş, Anaokulu, Anasınıfı, Özel Eğitim Anasınıfı veya </a:t>
            </a:r>
            <a:r>
              <a:rPr lang="tr-TR" dirty="0" err="1" smtClean="0">
                <a:solidFill>
                  <a:schemeClr val="bg1"/>
                </a:solidFill>
              </a:rPr>
              <a:t>ÖEHY’nin</a:t>
            </a:r>
            <a:r>
              <a:rPr lang="tr-TR" dirty="0" smtClean="0">
                <a:solidFill>
                  <a:schemeClr val="bg1"/>
                </a:solidFill>
              </a:rPr>
              <a:t> 36/6 Md gereği örgün eğitim kurumlarına devam edemez raporu verilir.)</a:t>
            </a:r>
          </a:p>
          <a:p>
            <a:pPr algn="just"/>
            <a:r>
              <a:rPr lang="tr-TR" dirty="0" smtClean="0">
                <a:solidFill>
                  <a:schemeClr val="bg1"/>
                </a:solidFill>
              </a:rPr>
              <a:t>Yetersizliğine uygun destek eğitim hizmetlerinden yararlanmaları için Destek Eğitim Raporu düzenlenir.</a:t>
            </a:r>
          </a:p>
          <a:p>
            <a:pPr algn="just"/>
            <a:r>
              <a:rPr lang="tr-TR" dirty="0" smtClean="0">
                <a:solidFill>
                  <a:schemeClr val="bg1"/>
                </a:solidFill>
              </a:rPr>
              <a:t>Tıbbi Raporunda Evde veya hastanede Eğitim Hizmetlerinden Yararlanması doğrultusunda bir karar mevcut ise Evde veya Hastanede eğitim hizmetlerinden yararlanması yönünde karar alınır.</a:t>
            </a:r>
          </a:p>
          <a:p>
            <a:pPr algn="just"/>
            <a:r>
              <a:rPr lang="tr-TR" dirty="0" smtClean="0">
                <a:solidFill>
                  <a:schemeClr val="bg1"/>
                </a:solidFill>
              </a:rPr>
              <a:t>Karar alınan kurulun bir üyesi de bireyin velisi/vasisi </a:t>
            </a:r>
            <a:r>
              <a:rPr lang="tr-TR" dirty="0" err="1" smtClean="0">
                <a:solidFill>
                  <a:schemeClr val="bg1"/>
                </a:solidFill>
              </a:rPr>
              <a:t>dir</a:t>
            </a:r>
            <a:r>
              <a:rPr lang="tr-TR" dirty="0" smtClean="0">
                <a:solidFill>
                  <a:schemeClr val="bg1"/>
                </a:solidFill>
              </a:rPr>
              <a:t>.</a:t>
            </a:r>
          </a:p>
          <a:p>
            <a:pPr algn="just"/>
            <a:endParaRPr lang="tr-TR" dirty="0">
              <a:solidFill>
                <a:schemeClr val="bg1"/>
              </a:solidFill>
            </a:endParaRPr>
          </a:p>
        </p:txBody>
      </p:sp>
    </p:spTree>
    <p:extLst>
      <p:ext uri="{BB962C8B-B14F-4D97-AF65-F5344CB8AC3E}">
        <p14:creationId xmlns:p14="http://schemas.microsoft.com/office/powerpoint/2010/main" val="270029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0"/>
            <a:ext cx="9905998" cy="888274"/>
          </a:xfrm>
        </p:spPr>
        <p:txBody>
          <a:bodyPr>
            <a:normAutofit/>
          </a:bodyPr>
          <a:lstStyle/>
          <a:p>
            <a:pPr algn="ctr"/>
            <a:r>
              <a:rPr lang="tr-TR" sz="4000" dirty="0" smtClean="0">
                <a:solidFill>
                  <a:srgbClr val="FF0000"/>
                </a:solidFill>
                <a:latin typeface="Algerian" panose="04020705040A02060702" pitchFamily="82" charset="0"/>
              </a:rPr>
              <a:t>RAPORLAR</a:t>
            </a:r>
            <a:endParaRPr lang="tr-TR" sz="4000" dirty="0">
              <a:solidFill>
                <a:srgbClr val="FF0000"/>
              </a:solidFill>
              <a:latin typeface="Algerian" panose="04020705040A02060702" pitchFamily="82" charset="0"/>
            </a:endParaRPr>
          </a:p>
        </p:txBody>
      </p:sp>
      <p:sp>
        <p:nvSpPr>
          <p:cNvPr id="3" name="İçerik Yer Tutucusu 2"/>
          <p:cNvSpPr>
            <a:spLocks noGrp="1"/>
          </p:cNvSpPr>
          <p:nvPr>
            <p:ph sz="half" idx="1"/>
          </p:nvPr>
        </p:nvSpPr>
        <p:spPr>
          <a:xfrm>
            <a:off x="483326" y="653143"/>
            <a:ext cx="5536473" cy="6204857"/>
          </a:xfrm>
        </p:spPr>
        <p:txBody>
          <a:bodyPr/>
          <a:lstStyle/>
          <a:p>
            <a:pPr algn="ctr"/>
            <a:r>
              <a:rPr lang="tr-TR" dirty="0" smtClean="0">
                <a:solidFill>
                  <a:srgbClr val="FFFF00"/>
                </a:solidFill>
              </a:rPr>
              <a:t>TIBBİ RAPORLAR</a:t>
            </a:r>
          </a:p>
          <a:p>
            <a:pPr>
              <a:buFont typeface="Wingdings" panose="05000000000000000000" pitchFamily="2" charset="2"/>
              <a:buChar char="Ø"/>
            </a:pPr>
            <a:r>
              <a:rPr lang="tr-TR" dirty="0" smtClean="0"/>
              <a:t> Bireyin sağlık kurumlarınca yetersizliği tıbbi açıdan değerlendirilip, yetersizliğin günlük yaşantısına etkisi yüzdelik olarak değerlendirilir. Özel gereksinim oranı hesaplanarak bireye sunulması gereken pozitif hizmetler belirtilir.</a:t>
            </a:r>
          </a:p>
          <a:p>
            <a:pPr>
              <a:buFont typeface="Wingdings" panose="05000000000000000000" pitchFamily="2" charset="2"/>
              <a:buChar char="Ø"/>
            </a:pPr>
            <a:r>
              <a:rPr lang="tr-TR" dirty="0"/>
              <a:t> </a:t>
            </a:r>
            <a:r>
              <a:rPr lang="tr-TR" dirty="0" smtClean="0"/>
              <a:t>Sadece eğitim alanındaki destek hizmetlerden yararlanmak için alınmayabilir. Sosyal haklardan ve hizmetlerden, destek eğitim hizmetlerinden  yararlanmak veya farklı amaçlar için de alınabilir.</a:t>
            </a:r>
            <a:endParaRPr lang="tr-TR" dirty="0"/>
          </a:p>
        </p:txBody>
      </p:sp>
      <p:sp>
        <p:nvSpPr>
          <p:cNvPr id="4" name="İçerik Yer Tutucusu 3"/>
          <p:cNvSpPr>
            <a:spLocks noGrp="1"/>
          </p:cNvSpPr>
          <p:nvPr>
            <p:ph sz="half" idx="2"/>
          </p:nvPr>
        </p:nvSpPr>
        <p:spPr>
          <a:xfrm>
            <a:off x="6172200" y="888274"/>
            <a:ext cx="5675811" cy="5969726"/>
          </a:xfrm>
        </p:spPr>
        <p:txBody>
          <a:bodyPr/>
          <a:lstStyle/>
          <a:p>
            <a:pPr algn="ctr"/>
            <a:r>
              <a:rPr lang="tr-TR" dirty="0" smtClean="0">
                <a:solidFill>
                  <a:schemeClr val="bg1"/>
                </a:solidFill>
                <a:latin typeface="Algerian" panose="04020705040A02060702" pitchFamily="82" charset="0"/>
              </a:rPr>
              <a:t>EĞİTSEL RAPORLAR</a:t>
            </a:r>
          </a:p>
          <a:p>
            <a:pPr>
              <a:buFont typeface="Wingdings" panose="05000000000000000000" pitchFamily="2" charset="2"/>
              <a:buChar char="v"/>
            </a:pPr>
            <a:r>
              <a:rPr lang="tr-TR" dirty="0" smtClean="0">
                <a:solidFill>
                  <a:schemeClr val="bg1"/>
                </a:solidFill>
                <a:latin typeface="Comic Sans MS" panose="030F0702030302020204" pitchFamily="66" charset="0"/>
              </a:rPr>
              <a:t>Rehberlik ve Araştırma Merkezleri Özel Eğitim Hizmetleri Değerlendirme Kurulu tarafından tıbbi raporların Eğitsel Rapora çevrilmesidir.</a:t>
            </a:r>
          </a:p>
          <a:p>
            <a:pPr>
              <a:buFont typeface="Wingdings" panose="05000000000000000000" pitchFamily="2" charset="2"/>
              <a:buChar char="v"/>
            </a:pPr>
            <a:r>
              <a:rPr lang="tr-TR" dirty="0" smtClean="0">
                <a:solidFill>
                  <a:schemeClr val="bg1"/>
                </a:solidFill>
                <a:latin typeface="Comic Sans MS" panose="030F0702030302020204" pitchFamily="66" charset="0"/>
              </a:rPr>
              <a:t>Bireye hem yönlendirme (örgün eğitim kurumlarında durumuna uygun okul veya sınıfa yerleştirme) hem de destek eğitimden yararlanması için modüler program ve yasal çerçevede destek eğitim almasını sağlar. </a:t>
            </a:r>
            <a:endParaRPr lang="tr-TR"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04318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69817"/>
            <a:ext cx="8791575" cy="888274"/>
          </a:xfrm>
        </p:spPr>
        <p:txBody>
          <a:bodyPr/>
          <a:lstStyle/>
          <a:p>
            <a:pPr algn="ctr"/>
            <a:r>
              <a:rPr lang="tr-TR" dirty="0" smtClean="0">
                <a:solidFill>
                  <a:schemeClr val="bg1"/>
                </a:solidFill>
              </a:rPr>
              <a:t>Tanılama ve önemi</a:t>
            </a:r>
            <a:endParaRPr lang="tr-TR" dirty="0">
              <a:solidFill>
                <a:schemeClr val="bg1"/>
              </a:solidFill>
            </a:endParaRPr>
          </a:p>
        </p:txBody>
      </p:sp>
      <p:sp>
        <p:nvSpPr>
          <p:cNvPr id="3" name="Alt Başlık 2"/>
          <p:cNvSpPr>
            <a:spLocks noGrp="1"/>
          </p:cNvSpPr>
          <p:nvPr>
            <p:ph type="subTitle" idx="1"/>
          </p:nvPr>
        </p:nvSpPr>
        <p:spPr>
          <a:xfrm>
            <a:off x="498764" y="953589"/>
            <a:ext cx="11326091" cy="5738156"/>
          </a:xfrm>
        </p:spPr>
        <p:txBody>
          <a:bodyPr>
            <a:normAutofit/>
          </a:bodyPr>
          <a:lstStyle/>
          <a:p>
            <a:r>
              <a:rPr lang="tr-TR" dirty="0" smtClean="0"/>
              <a:t>	</a:t>
            </a:r>
            <a:r>
              <a:rPr lang="tr-TR" sz="2400" cap="none" dirty="0" smtClean="0">
                <a:solidFill>
                  <a:schemeClr val="bg1"/>
                </a:solidFill>
                <a:latin typeface="Comic Sans MS" panose="030F0702030302020204" pitchFamily="66" charset="0"/>
              </a:rPr>
              <a:t>Tanılamada bireyin yetersizliğinin ve bu yetersizliğin sebepleri ile etkilediği disiplinlerin neler olduğu uzmanlarca oran verilerek belirtilmelidir. </a:t>
            </a:r>
          </a:p>
          <a:p>
            <a:r>
              <a:rPr lang="tr-TR" sz="2400" cap="none" dirty="0">
                <a:solidFill>
                  <a:schemeClr val="bg1"/>
                </a:solidFill>
                <a:latin typeface="Comic Sans MS" panose="030F0702030302020204" pitchFamily="66" charset="0"/>
              </a:rPr>
              <a:t>	</a:t>
            </a:r>
            <a:r>
              <a:rPr lang="tr-TR" sz="2400" cap="none" dirty="0" smtClean="0">
                <a:solidFill>
                  <a:schemeClr val="bg1"/>
                </a:solidFill>
                <a:latin typeface="Comic Sans MS" panose="030F0702030302020204" pitchFamily="66" charset="0"/>
              </a:rPr>
              <a:t>Çocuk ergen psikiyatristleri tarafından öğrenci değerlendirilmeye alınırken ailenin, öğretmenlerin ve okul rehberlik servisindeki psikolojik danışmanın görüşleri mutlaka hekime iletilmelidir. Okul rehberlik servisince yeterli sürede değerlendirmeye, inceleme ve gözleme tabi tutulan birey daha sonra «Sağlık Kuruluşuna </a:t>
            </a:r>
            <a:r>
              <a:rPr lang="tr-TR" sz="2400" cap="none" dirty="0">
                <a:solidFill>
                  <a:schemeClr val="bg1"/>
                </a:solidFill>
                <a:latin typeface="Comic Sans MS" panose="030F0702030302020204" pitchFamily="66" charset="0"/>
              </a:rPr>
              <a:t>Y</a:t>
            </a:r>
            <a:r>
              <a:rPr lang="tr-TR" sz="2400" cap="none" dirty="0" smtClean="0">
                <a:solidFill>
                  <a:schemeClr val="bg1"/>
                </a:solidFill>
                <a:latin typeface="Comic Sans MS" panose="030F0702030302020204" pitchFamily="66" charset="0"/>
              </a:rPr>
              <a:t>önlendirme» formu tanzim edilerek sağlık kuruluşuna yönlendirilmelidir.</a:t>
            </a:r>
          </a:p>
          <a:p>
            <a:r>
              <a:rPr lang="tr-TR" sz="2400" cap="none" dirty="0">
                <a:solidFill>
                  <a:schemeClr val="bg1"/>
                </a:solidFill>
                <a:latin typeface="Comic Sans MS" panose="030F0702030302020204" pitchFamily="66" charset="0"/>
              </a:rPr>
              <a:t>	</a:t>
            </a:r>
            <a:r>
              <a:rPr lang="tr-TR" sz="2400" cap="none" dirty="0" smtClean="0">
                <a:solidFill>
                  <a:schemeClr val="bg1"/>
                </a:solidFill>
                <a:latin typeface="Comic Sans MS" panose="030F0702030302020204" pitchFamily="66" charset="0"/>
              </a:rPr>
              <a:t>Zihinsel yeterliliği ölçen testlerden sağlıklı sonuç alınabilmesi için bireyin teste uyumunu negatif etkileyecek yetersizlikler (Dikkat Eksikliği </a:t>
            </a:r>
            <a:r>
              <a:rPr lang="tr-TR" sz="2400" cap="none" dirty="0" err="1" smtClean="0">
                <a:solidFill>
                  <a:schemeClr val="bg1"/>
                </a:solidFill>
                <a:latin typeface="Comic Sans MS" panose="030F0702030302020204" pitchFamily="66" charset="0"/>
              </a:rPr>
              <a:t>Hiperaktivite</a:t>
            </a:r>
            <a:r>
              <a:rPr lang="tr-TR" sz="2400" cap="none" dirty="0" smtClean="0">
                <a:solidFill>
                  <a:schemeClr val="bg1"/>
                </a:solidFill>
                <a:latin typeface="Comic Sans MS" panose="030F0702030302020204" pitchFamily="66" charset="0"/>
              </a:rPr>
              <a:t> Bozukluğu, Özgül Öğrenme Güçlüğü, Otistik bulgular, Duygusal ve Davranış Bozukluğu </a:t>
            </a:r>
            <a:r>
              <a:rPr lang="tr-TR" sz="2400" cap="none" dirty="0" err="1" smtClean="0">
                <a:solidFill>
                  <a:schemeClr val="bg1"/>
                </a:solidFill>
                <a:latin typeface="Comic Sans MS" panose="030F0702030302020204" pitchFamily="66" charset="0"/>
              </a:rPr>
              <a:t>v.b</a:t>
            </a:r>
            <a:r>
              <a:rPr lang="tr-TR" sz="2400" cap="none" dirty="0" smtClean="0">
                <a:solidFill>
                  <a:schemeClr val="bg1"/>
                </a:solidFill>
                <a:latin typeface="Comic Sans MS" panose="030F0702030302020204" pitchFamily="66" charset="0"/>
              </a:rPr>
              <a:t>) öncelikle değerlendirilmelidir</a:t>
            </a:r>
            <a:endParaRPr lang="tr-TR" sz="2400" cap="none"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3462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76424" y="374073"/>
            <a:ext cx="8791575" cy="4883727"/>
          </a:xfrm>
        </p:spPr>
        <p:txBody>
          <a:bodyPr>
            <a:normAutofit/>
          </a:bodyPr>
          <a:lstStyle/>
          <a:p>
            <a:pPr algn="ctr"/>
            <a:r>
              <a:rPr lang="tr-TR" sz="2400" dirty="0" smtClean="0">
                <a:solidFill>
                  <a:schemeClr val="bg1"/>
                </a:solidFill>
                <a:latin typeface="Comic Sans MS" panose="030F0702030302020204" pitchFamily="66" charset="0"/>
              </a:rPr>
              <a:t>Unutulmamalıdır ki;</a:t>
            </a:r>
          </a:p>
          <a:p>
            <a:pPr marL="342900" indent="-342900">
              <a:buFont typeface="Wingdings" panose="05000000000000000000" pitchFamily="2" charset="2"/>
              <a:buChar char="ü"/>
            </a:pPr>
            <a:r>
              <a:rPr lang="tr-TR" sz="2400" dirty="0" smtClean="0">
                <a:solidFill>
                  <a:schemeClr val="bg1"/>
                </a:solidFill>
                <a:latin typeface="Comic Sans MS" panose="030F0702030302020204" pitchFamily="66" charset="0"/>
              </a:rPr>
              <a:t>Erken ve doğru tanılama,</a:t>
            </a:r>
          </a:p>
          <a:p>
            <a:pPr marL="342900" indent="-342900">
              <a:buFont typeface="Wingdings" panose="05000000000000000000" pitchFamily="2" charset="2"/>
              <a:buChar char="ü"/>
            </a:pPr>
            <a:r>
              <a:rPr lang="tr-TR" sz="2400" dirty="0" smtClean="0">
                <a:solidFill>
                  <a:schemeClr val="bg1"/>
                </a:solidFill>
                <a:latin typeface="Comic Sans MS" panose="030F0702030302020204" pitchFamily="66" charset="0"/>
              </a:rPr>
              <a:t>Erken ve doğru eğitim,</a:t>
            </a:r>
          </a:p>
          <a:p>
            <a:pPr marL="342900" indent="-342900">
              <a:buFont typeface="Wingdings" panose="05000000000000000000" pitchFamily="2" charset="2"/>
              <a:buChar char="ü"/>
            </a:pPr>
            <a:r>
              <a:rPr lang="tr-TR" sz="2400" dirty="0" smtClean="0">
                <a:solidFill>
                  <a:schemeClr val="bg1"/>
                </a:solidFill>
                <a:latin typeface="Comic Sans MS" panose="030F0702030302020204" pitchFamily="66" charset="0"/>
              </a:rPr>
              <a:t>Tüm bileşenlerin işbirliği ve eşgüdümlü eğitim süreci,</a:t>
            </a:r>
          </a:p>
          <a:p>
            <a:pPr marL="342900" indent="-342900">
              <a:buFont typeface="Wingdings" panose="05000000000000000000" pitchFamily="2" charset="2"/>
              <a:buChar char="ü"/>
            </a:pPr>
            <a:r>
              <a:rPr lang="tr-TR" sz="2400" dirty="0" smtClean="0">
                <a:solidFill>
                  <a:schemeClr val="bg1"/>
                </a:solidFill>
                <a:latin typeface="Comic Sans MS" panose="030F0702030302020204" pitchFamily="66" charset="0"/>
              </a:rPr>
              <a:t>Başarıya ulaşmak için olmazsa olmazlardandır.</a:t>
            </a:r>
          </a:p>
          <a:p>
            <a:pPr algn="ctr"/>
            <a:r>
              <a:rPr lang="tr-TR" sz="2400" dirty="0" smtClean="0">
                <a:solidFill>
                  <a:srgbClr val="FF0000"/>
                </a:solidFill>
                <a:latin typeface="Comic Sans MS" panose="030F0702030302020204" pitchFamily="66" charset="0"/>
              </a:rPr>
              <a:t>Eğitmek ve desteklemek acımaktan daha faziletlidir.</a:t>
            </a:r>
          </a:p>
          <a:p>
            <a:pPr marL="342900" indent="-342900">
              <a:buFont typeface="Wingdings" panose="05000000000000000000" pitchFamily="2" charset="2"/>
              <a:buChar char="ü"/>
            </a:pPr>
            <a:endParaRPr lang="tr-TR" sz="2400" dirty="0">
              <a:latin typeface="Comic Sans MS" panose="030F0702030302020204" pitchFamily="66" charset="0"/>
            </a:endParaRPr>
          </a:p>
        </p:txBody>
      </p:sp>
    </p:spTree>
    <p:extLst>
      <p:ext uri="{BB962C8B-B14F-4D97-AF65-F5344CB8AC3E}">
        <p14:creationId xmlns:p14="http://schemas.microsoft.com/office/powerpoint/2010/main" val="164256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0"/>
            <a:ext cx="9905998" cy="1039091"/>
          </a:xfrm>
        </p:spPr>
        <p:txBody>
          <a:bodyPr/>
          <a:lstStyle/>
          <a:p>
            <a:pPr algn="ctr"/>
            <a:r>
              <a:rPr lang="tr-TR" dirty="0" smtClean="0">
                <a:latin typeface="Algerian" panose="04020705040A02060702" pitchFamily="82" charset="0"/>
              </a:rPr>
              <a:t>Ram süreci</a:t>
            </a:r>
            <a:endParaRPr lang="tr-TR" dirty="0">
              <a:latin typeface="Algerian" panose="04020705040A02060702" pitchFamily="82" charset="0"/>
            </a:endParaRPr>
          </a:p>
        </p:txBody>
      </p:sp>
      <p:sp>
        <p:nvSpPr>
          <p:cNvPr id="3" name="İçerik Yer Tutucusu 2"/>
          <p:cNvSpPr>
            <a:spLocks noGrp="1"/>
          </p:cNvSpPr>
          <p:nvPr>
            <p:ph sz="half" idx="1"/>
          </p:nvPr>
        </p:nvSpPr>
        <p:spPr>
          <a:xfrm>
            <a:off x="1141410" y="1039091"/>
            <a:ext cx="4878389" cy="5507182"/>
          </a:xfrm>
        </p:spPr>
        <p:txBody>
          <a:bodyPr>
            <a:normAutofit/>
          </a:bodyPr>
          <a:lstStyle/>
          <a:p>
            <a:r>
              <a:rPr lang="tr-TR" dirty="0" smtClean="0">
                <a:solidFill>
                  <a:schemeClr val="bg1"/>
                </a:solidFill>
              </a:rPr>
              <a:t>Randevunuzu alınız.</a:t>
            </a:r>
          </a:p>
          <a:p>
            <a:r>
              <a:rPr lang="tr-TR" dirty="0" smtClean="0">
                <a:solidFill>
                  <a:schemeClr val="bg1"/>
                </a:solidFill>
              </a:rPr>
              <a:t>Tıbbi raporunuz.</a:t>
            </a:r>
          </a:p>
          <a:p>
            <a:r>
              <a:rPr lang="tr-TR" dirty="0" smtClean="0">
                <a:solidFill>
                  <a:schemeClr val="bg1"/>
                </a:solidFill>
              </a:rPr>
              <a:t>Kimlikleriniz (Birey ve Veli/Vasi)</a:t>
            </a:r>
          </a:p>
          <a:p>
            <a:r>
              <a:rPr lang="tr-TR" dirty="0" smtClean="0">
                <a:solidFill>
                  <a:schemeClr val="bg1"/>
                </a:solidFill>
              </a:rPr>
              <a:t>Varsa vasilik kararınız.</a:t>
            </a:r>
          </a:p>
          <a:p>
            <a:r>
              <a:rPr lang="tr-TR" dirty="0" smtClean="0">
                <a:solidFill>
                  <a:schemeClr val="bg1"/>
                </a:solidFill>
              </a:rPr>
              <a:t>Okulunuzdan Eğitsel Değerlendirme İsteği Formunuz. (e-rehberlik modülü üzerinden okul idaresince gönderilmesini sağlayınız.)</a:t>
            </a:r>
          </a:p>
          <a:p>
            <a:r>
              <a:rPr lang="tr-TR" dirty="0" err="1" smtClean="0">
                <a:solidFill>
                  <a:schemeClr val="bg1"/>
                </a:solidFill>
              </a:rPr>
              <a:t>Pandemi</a:t>
            </a:r>
            <a:r>
              <a:rPr lang="tr-TR" dirty="0" smtClean="0">
                <a:solidFill>
                  <a:schemeClr val="bg1"/>
                </a:solidFill>
              </a:rPr>
              <a:t> sürecine mahsus HES kodlarınız</a:t>
            </a:r>
          </a:p>
          <a:p>
            <a:pPr marL="0" indent="0">
              <a:buNone/>
            </a:pPr>
            <a:r>
              <a:rPr lang="tr-TR" dirty="0">
                <a:solidFill>
                  <a:schemeClr val="bg1"/>
                </a:solidFill>
              </a:rPr>
              <a:t> 	Y</a:t>
            </a:r>
            <a:r>
              <a:rPr lang="tr-TR" dirty="0" smtClean="0">
                <a:solidFill>
                  <a:schemeClr val="bg1"/>
                </a:solidFill>
              </a:rPr>
              <a:t>ukarıdaki belgelerle randevu tarih ve saatinde RAM’a başvurunuz.</a:t>
            </a:r>
          </a:p>
          <a:p>
            <a:endParaRPr lang="tr-TR" dirty="0"/>
          </a:p>
        </p:txBody>
      </p:sp>
      <p:sp>
        <p:nvSpPr>
          <p:cNvPr id="4" name="İçerik Yer Tutucusu 3"/>
          <p:cNvSpPr>
            <a:spLocks noGrp="1"/>
          </p:cNvSpPr>
          <p:nvPr>
            <p:ph sz="half" idx="2"/>
          </p:nvPr>
        </p:nvSpPr>
        <p:spPr>
          <a:xfrm>
            <a:off x="6172200" y="893617"/>
            <a:ext cx="5505994" cy="5652655"/>
          </a:xfrm>
        </p:spPr>
        <p:txBody>
          <a:bodyPr>
            <a:normAutofit/>
          </a:bodyPr>
          <a:lstStyle/>
          <a:p>
            <a:r>
              <a:rPr lang="tr-TR" dirty="0" smtClean="0">
                <a:solidFill>
                  <a:schemeClr val="bg1"/>
                </a:solidFill>
              </a:rPr>
              <a:t>Raporunuz ÇÖZGER ise ve Destek Eğitim İhtiyacınız Kurul tarafından uygun görülürse hem resmi tedbir; hem de destek eğitim kararı alınarak raporunuz teslim edilecektir.</a:t>
            </a:r>
          </a:p>
          <a:p>
            <a:r>
              <a:rPr lang="tr-TR" dirty="0" smtClean="0">
                <a:solidFill>
                  <a:schemeClr val="bg1"/>
                </a:solidFill>
              </a:rPr>
              <a:t>Sadece Tek hekim raporunuz var ise veya yetersizliğinize uygun modüler program yok ise sadece resmi tedbir kararınız alınacak ve raporunuz teslim edilecektir.</a:t>
            </a:r>
          </a:p>
          <a:p>
            <a:r>
              <a:rPr lang="tr-TR" dirty="0" smtClean="0">
                <a:solidFill>
                  <a:schemeClr val="bg1"/>
                </a:solidFill>
              </a:rPr>
              <a:t>Tıbbi raporunuz doğrultusunda eğitim alanında alabileceğiniz tedbirler RAM’lar tarafından </a:t>
            </a:r>
            <a:r>
              <a:rPr lang="tr-TR" dirty="0" err="1" smtClean="0">
                <a:solidFill>
                  <a:schemeClr val="bg1"/>
                </a:solidFill>
              </a:rPr>
              <a:t>raporlaştırılır</a:t>
            </a:r>
            <a:r>
              <a:rPr lang="tr-TR" dirty="0" smtClean="0">
                <a:solidFill>
                  <a:schemeClr val="bg1"/>
                </a:solidFill>
              </a:rPr>
              <a:t> ve verilir. Sosyal haklarınız için raporunuzla Türkiye </a:t>
            </a:r>
            <a:r>
              <a:rPr lang="tr-TR" dirty="0">
                <a:solidFill>
                  <a:schemeClr val="bg1"/>
                </a:solidFill>
              </a:rPr>
              <a:t>Cumhuriyeti Aile, Çalışma ve Sosyal Hizmetler Bakanlığı</a:t>
            </a:r>
            <a:r>
              <a:rPr lang="tr-TR" dirty="0" smtClean="0">
                <a:solidFill>
                  <a:schemeClr val="bg1"/>
                </a:solidFill>
              </a:rPr>
              <a:t> İl veya İlçe Müdürlüklerine başvurunuz.</a:t>
            </a:r>
            <a:endParaRPr lang="tr-TR" dirty="0">
              <a:solidFill>
                <a:schemeClr val="bg1"/>
              </a:solidFill>
            </a:endParaRPr>
          </a:p>
        </p:txBody>
      </p:sp>
    </p:spTree>
    <p:extLst>
      <p:ext uri="{BB962C8B-B14F-4D97-AF65-F5344CB8AC3E}">
        <p14:creationId xmlns:p14="http://schemas.microsoft.com/office/powerpoint/2010/main" val="68238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0"/>
            <a:ext cx="9905998" cy="822960"/>
          </a:xfrm>
        </p:spPr>
        <p:txBody>
          <a:bodyPr/>
          <a:lstStyle/>
          <a:p>
            <a:pPr algn="ctr"/>
            <a:r>
              <a:rPr lang="tr-TR" dirty="0" smtClean="0"/>
              <a:t>Ram sonrası süreç</a:t>
            </a:r>
            <a:endParaRPr lang="tr-TR" dirty="0"/>
          </a:p>
        </p:txBody>
      </p:sp>
      <p:sp>
        <p:nvSpPr>
          <p:cNvPr id="3" name="İçerik Yer Tutucusu 2"/>
          <p:cNvSpPr>
            <a:spLocks noGrp="1"/>
          </p:cNvSpPr>
          <p:nvPr>
            <p:ph sz="half" idx="1"/>
          </p:nvPr>
        </p:nvSpPr>
        <p:spPr>
          <a:xfrm>
            <a:off x="418012" y="822959"/>
            <a:ext cx="5601788" cy="5891349"/>
          </a:xfrm>
        </p:spPr>
        <p:txBody>
          <a:bodyPr>
            <a:normAutofit/>
          </a:bodyPr>
          <a:lstStyle/>
          <a:p>
            <a:r>
              <a:rPr lang="tr-TR" sz="2000" dirty="0" smtClean="0">
                <a:solidFill>
                  <a:srgbClr val="FFFF00"/>
                </a:solidFill>
                <a:latin typeface="+mj-lt"/>
              </a:rPr>
              <a:t>Ram raporunuzu eğitim verdiğiniz okul rehberlik servisine teslim ediniz.</a:t>
            </a:r>
          </a:p>
          <a:p>
            <a:r>
              <a:rPr lang="tr-TR" sz="2000" dirty="0" smtClean="0">
                <a:solidFill>
                  <a:srgbClr val="FFFF00"/>
                </a:solidFill>
                <a:latin typeface="+mj-lt"/>
              </a:rPr>
              <a:t>Çocuğunuz için öğretmenlerce yapılacak Bireyselleştirilmiş Eğitim Planı (BEP) birim toplantısına katılınız.</a:t>
            </a:r>
          </a:p>
          <a:p>
            <a:r>
              <a:rPr lang="tr-TR" sz="2000" dirty="0" smtClean="0">
                <a:solidFill>
                  <a:srgbClr val="FFFF00"/>
                </a:solidFill>
                <a:latin typeface="+mj-lt"/>
              </a:rPr>
              <a:t>Çocuğunuzun Destek Eğitim Odasından yararlanmasını istiyorsanız okul idaresine yazılı müracaatta bulununuz.</a:t>
            </a:r>
          </a:p>
          <a:p>
            <a:r>
              <a:rPr lang="tr-TR" sz="2000" dirty="0" smtClean="0">
                <a:solidFill>
                  <a:srgbClr val="FFFF00"/>
                </a:solidFill>
                <a:latin typeface="+mj-lt"/>
              </a:rPr>
              <a:t>BEP planının bir suretini destek eğitim kurumunuza veriniz ve okul ile destek eğitim süreçlerinin eşgüdümlü ilerlemesini takip ediniz.</a:t>
            </a:r>
          </a:p>
          <a:p>
            <a:r>
              <a:rPr lang="tr-TR" sz="2000" dirty="0" smtClean="0">
                <a:solidFill>
                  <a:srgbClr val="FFFF00"/>
                </a:solidFill>
                <a:latin typeface="+mj-lt"/>
              </a:rPr>
              <a:t>Resmi tedbir konusunda itirazınız var ise 30 işgünü içinde İlçe Özel Eğitim Hizmetleri Kurulu’na müracaatta bulununuz.</a:t>
            </a:r>
          </a:p>
          <a:p>
            <a:endParaRPr lang="tr-TR" dirty="0"/>
          </a:p>
        </p:txBody>
      </p:sp>
      <p:sp>
        <p:nvSpPr>
          <p:cNvPr id="4" name="İçerik Yer Tutucusu 3"/>
          <p:cNvSpPr>
            <a:spLocks noGrp="1"/>
          </p:cNvSpPr>
          <p:nvPr>
            <p:ph sz="half" idx="2"/>
          </p:nvPr>
        </p:nvSpPr>
        <p:spPr>
          <a:xfrm>
            <a:off x="6019800" y="822960"/>
            <a:ext cx="5527766" cy="5891348"/>
          </a:xfrm>
        </p:spPr>
        <p:txBody>
          <a:bodyPr>
            <a:normAutofit/>
          </a:bodyPr>
          <a:lstStyle/>
          <a:p>
            <a:r>
              <a:rPr lang="tr-TR" dirty="0" smtClean="0"/>
              <a:t>Destek eğitim raporunuzu ve planınızın bir örneğini hizmet aldığınız destek eğitim kurumuna (Rehabilitasyon Merkezi) teslim ediniz.</a:t>
            </a:r>
          </a:p>
          <a:p>
            <a:r>
              <a:rPr lang="tr-TR" dirty="0" smtClean="0"/>
              <a:t>Kurumda verilen eğitimlerle, okulda verilen eğitimlerin BEP planına uygun yapılmasını takip ediniz.</a:t>
            </a:r>
          </a:p>
          <a:p>
            <a:r>
              <a:rPr lang="tr-TR" dirty="0" smtClean="0"/>
              <a:t>Aylık gelişim raporlarınızı kurumunuzdan alarak öğrencinizde gözlemlediğiniz durumla karşılaştırınız.</a:t>
            </a:r>
          </a:p>
          <a:p>
            <a:r>
              <a:rPr lang="tr-TR" dirty="0" smtClean="0"/>
              <a:t>Gerek eğitim gördüğü okulda/sınıfta; gerek destek eğitim kurumunda görevli öğretmenlerle çocuğunuzun ilerlemesi adına işbirliği yapınız.</a:t>
            </a:r>
            <a:endParaRPr lang="tr-TR" dirty="0"/>
          </a:p>
        </p:txBody>
      </p:sp>
    </p:spTree>
    <p:extLst>
      <p:ext uri="{BB962C8B-B14F-4D97-AF65-F5344CB8AC3E}">
        <p14:creationId xmlns:p14="http://schemas.microsoft.com/office/powerpoint/2010/main" val="430613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420</TotalTime>
  <Words>682</Words>
  <Application>Microsoft Office PowerPoint</Application>
  <PresentationFormat>Geniş ekran</PresentationFormat>
  <Paragraphs>65</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Albertus Extra Bold</vt:lpstr>
      <vt:lpstr>Algerian</vt:lpstr>
      <vt:lpstr>Century Gothic</vt:lpstr>
      <vt:lpstr>Comic Sans MS</vt:lpstr>
      <vt:lpstr>Wingdings</vt:lpstr>
      <vt:lpstr>Wingdings 3</vt:lpstr>
      <vt:lpstr>Dilim</vt:lpstr>
      <vt:lpstr>Çukurova rehberlik ve araştırma merkezi özel eğitim hizmetleri bölümü </vt:lpstr>
      <vt:lpstr>TANILAMA</vt:lpstr>
      <vt:lpstr>PowerPoint Sunusu</vt:lpstr>
      <vt:lpstr>PowerPoint Sunusu</vt:lpstr>
      <vt:lpstr>RAPORLAR</vt:lpstr>
      <vt:lpstr>Tanılama ve önemi</vt:lpstr>
      <vt:lpstr>PowerPoint Sunusu</vt:lpstr>
      <vt:lpstr>Ram süreci</vt:lpstr>
      <vt:lpstr>Ram sonrası süreç</vt:lpstr>
      <vt:lpstr>unutmayın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Çukurova rehberlik ve araştırma merkezi özel eğitim hizmetleri bölümü </dc:title>
  <dc:creator>CASPER</dc:creator>
  <cp:lastModifiedBy>CASPER</cp:lastModifiedBy>
  <cp:revision>23</cp:revision>
  <dcterms:created xsi:type="dcterms:W3CDTF">2020-12-01T05:07:56Z</dcterms:created>
  <dcterms:modified xsi:type="dcterms:W3CDTF">2020-12-01T12:08:13Z</dcterms:modified>
</cp:coreProperties>
</file>