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sldIdLst>
    <p:sldId id="256" r:id="rId2"/>
    <p:sldId id="258" r:id="rId3"/>
    <p:sldId id="259" r:id="rId4"/>
    <p:sldId id="260" r:id="rId5"/>
    <p:sldId id="261" r:id="rId6"/>
    <p:sldId id="263" r:id="rId7"/>
    <p:sldId id="265" r:id="rId8"/>
    <p:sldId id="262" r:id="rId9"/>
    <p:sldId id="266" r:id="rId10"/>
    <p:sldId id="280" r:id="rId11"/>
    <p:sldId id="281" r:id="rId12"/>
    <p:sldId id="282" r:id="rId13"/>
    <p:sldId id="267" r:id="rId14"/>
    <p:sldId id="283" r:id="rId15"/>
    <p:sldId id="268" r:id="rId16"/>
    <p:sldId id="278" r:id="rId17"/>
    <p:sldId id="269" r:id="rId18"/>
    <p:sldId id="284" r:id="rId19"/>
    <p:sldId id="285" r:id="rId20"/>
    <p:sldId id="286" r:id="rId21"/>
    <p:sldId id="287" r:id="rId22"/>
    <p:sldId id="288" r:id="rId23"/>
    <p:sldId id="270" r:id="rId24"/>
    <p:sldId id="279" r:id="rId25"/>
    <p:sldId id="290" r:id="rId26"/>
    <p:sldId id="291" r:id="rId27"/>
    <p:sldId id="292" r:id="rId28"/>
    <p:sldId id="293" r:id="rId29"/>
    <p:sldId id="296" r:id="rId30"/>
    <p:sldId id="297" r:id="rId31"/>
    <p:sldId id="295"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p:scale>
          <a:sx n="84" d="100"/>
          <a:sy n="84" d="100"/>
        </p:scale>
        <p:origin x="-330"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8" name="17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402204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6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128710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9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233593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6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857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9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1361495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7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363072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pic>
        <p:nvPicPr>
          <p:cNvPr id="7" name="6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4181721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6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110872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pic>
        <p:nvPicPr>
          <p:cNvPr id="7" name="6 Resim" descr="logo-removebg-preview.png"/>
          <p:cNvPicPr>
            <a:picLocks noChangeAspect="1"/>
          </p:cNvPicPr>
          <p:nvPr userDrawn="1"/>
        </p:nvPicPr>
        <p:blipFill>
          <a:blip r:embed="rId2" cstate="print"/>
          <a:stretch>
            <a:fillRect/>
          </a:stretch>
        </p:blipFill>
        <p:spPr>
          <a:xfrm>
            <a:off x="10430808" y="5138716"/>
            <a:ext cx="1577578" cy="1587081"/>
          </a:xfrm>
          <a:prstGeom prst="rect">
            <a:avLst/>
          </a:prstGeom>
        </p:spPr>
      </p:pic>
    </p:spTree>
    <p:extLst>
      <p:ext uri="{BB962C8B-B14F-4D97-AF65-F5344CB8AC3E}">
        <p14:creationId xmlns:p14="http://schemas.microsoft.com/office/powerpoint/2010/main" val="336230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6 Resim" descr="logo-removebg-preview.png"/>
          <p:cNvPicPr>
            <a:picLocks noChangeAspect="1"/>
          </p:cNvPicPr>
          <p:nvPr userDrawn="1"/>
        </p:nvPicPr>
        <p:blipFill>
          <a:blip r:embed="rId2" cstate="print"/>
          <a:stretch>
            <a:fillRect/>
          </a:stretch>
        </p:blipFill>
        <p:spPr>
          <a:xfrm>
            <a:off x="10419791" y="5270919"/>
            <a:ext cx="1577578" cy="1587081"/>
          </a:xfrm>
          <a:prstGeom prst="rect">
            <a:avLst/>
          </a:prstGeom>
        </p:spPr>
      </p:pic>
    </p:spTree>
    <p:extLst>
      <p:ext uri="{BB962C8B-B14F-4D97-AF65-F5344CB8AC3E}">
        <p14:creationId xmlns:p14="http://schemas.microsoft.com/office/powerpoint/2010/main" val="30062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pic>
        <p:nvPicPr>
          <p:cNvPr id="8" name="7 Resim" descr="logo-removebg-preview.png"/>
          <p:cNvPicPr>
            <a:picLocks noChangeAspect="1"/>
          </p:cNvPicPr>
          <p:nvPr userDrawn="1"/>
        </p:nvPicPr>
        <p:blipFill>
          <a:blip r:embed="rId2" cstate="print"/>
          <a:stretch>
            <a:fillRect/>
          </a:stretch>
        </p:blipFill>
        <p:spPr>
          <a:xfrm>
            <a:off x="10452842" y="5083632"/>
            <a:ext cx="1577578" cy="1587081"/>
          </a:xfrm>
          <a:prstGeom prst="rect">
            <a:avLst/>
          </a:prstGeom>
        </p:spPr>
      </p:pic>
    </p:spTree>
    <p:extLst>
      <p:ext uri="{BB962C8B-B14F-4D97-AF65-F5344CB8AC3E}">
        <p14:creationId xmlns:p14="http://schemas.microsoft.com/office/powerpoint/2010/main" val="153548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9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15966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5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279796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4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39821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pPr/>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pic>
        <p:nvPicPr>
          <p:cNvPr id="8" name="7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331468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2/1/2022</a:t>
            </a:fld>
            <a:endParaRPr lang="en-US" dirty="0"/>
          </a:p>
        </p:txBody>
      </p:sp>
      <p:pic>
        <p:nvPicPr>
          <p:cNvPr id="8" name="7 Resim" descr="logo-removebg-preview.png"/>
          <p:cNvPicPr>
            <a:picLocks noChangeAspect="1"/>
          </p:cNvPicPr>
          <p:nvPr userDrawn="1"/>
        </p:nvPicPr>
        <p:blipFill>
          <a:blip r:embed="rId2"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407514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8" name="17 Resim" descr="logo-removebg-preview.png"/>
          <p:cNvPicPr>
            <a:picLocks noChangeAspect="1"/>
          </p:cNvPicPr>
          <p:nvPr/>
        </p:nvPicPr>
        <p:blipFill>
          <a:blip r:embed="rId19" cstate="print"/>
          <a:stretch>
            <a:fillRect/>
          </a:stretch>
        </p:blipFill>
        <p:spPr>
          <a:xfrm>
            <a:off x="10441825" y="5270919"/>
            <a:ext cx="1577578" cy="1587081"/>
          </a:xfrm>
          <a:prstGeom prst="rect">
            <a:avLst/>
          </a:prstGeom>
        </p:spPr>
      </p:pic>
    </p:spTree>
    <p:extLst>
      <p:ext uri="{BB962C8B-B14F-4D97-AF65-F5344CB8AC3E}">
        <p14:creationId xmlns:p14="http://schemas.microsoft.com/office/powerpoint/2010/main" val="326444094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74695" y="680225"/>
            <a:ext cx="7766936" cy="3359460"/>
          </a:xfrm>
        </p:spPr>
        <p:txBody>
          <a:bodyPr>
            <a:normAutofit fontScale="90000"/>
          </a:bodyPr>
          <a:lstStyle/>
          <a:p>
            <a:pPr algn="ctr"/>
            <a:r>
              <a:rPr lang="tr-TR" b="1" dirty="0" smtClean="0">
                <a:solidFill>
                  <a:schemeClr val="accent2"/>
                </a:solidFill>
                <a:cs typeface="Calibri Light"/>
              </a:rPr>
              <a:t>YENİ DESTEK EĞİTİM PROGRAMLARINA İLİŞKİN BİLGİLENDİRME TOPLANTISI</a:t>
            </a:r>
            <a:endParaRPr lang="tr-TR" b="1" dirty="0">
              <a:solidFill>
                <a:schemeClr val="accent2"/>
              </a:solidFill>
            </a:endParaRPr>
          </a:p>
        </p:txBody>
      </p:sp>
      <p:sp>
        <p:nvSpPr>
          <p:cNvPr id="3" name="Alt Başlık 2"/>
          <p:cNvSpPr>
            <a:spLocks noGrp="1"/>
          </p:cNvSpPr>
          <p:nvPr>
            <p:ph type="subTitle" idx="1"/>
          </p:nvPr>
        </p:nvSpPr>
        <p:spPr>
          <a:xfrm>
            <a:off x="1596276" y="299763"/>
            <a:ext cx="7766936" cy="565900"/>
          </a:xfrm>
        </p:spPr>
        <p:txBody>
          <a:bodyPr/>
          <a:lstStyle/>
          <a:p>
            <a:r>
              <a:rPr lang="tr-TR" smtClean="0">
                <a:latin typeface="Arial Black" panose="020B0A04020102020204" pitchFamily="34" charset="0"/>
              </a:rPr>
              <a:t>ÇUKUROVA REHBERLİK VE ARAŞTIRMA MERKEZİ</a:t>
            </a:r>
            <a:endParaRPr lang="tr-TR" dirty="0">
              <a:latin typeface="Arial Black" panose="020B0A04020102020204" pitchFamily="34" charset="0"/>
            </a:endParaRPr>
          </a:p>
        </p:txBody>
      </p:sp>
      <p:pic>
        <p:nvPicPr>
          <p:cNvPr id="1026"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334" y="3833710"/>
            <a:ext cx="3103312" cy="302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4639" y="5668786"/>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2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blob:https://web.whatsapp.com/cb555ed3-4c45-4a25-9492-9e1abfdc10e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cb555ed3-4c45-4a25-9492-9e1abfdc10e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35431" y="-1727007"/>
            <a:ext cx="6850062" cy="1031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2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10681" y="-1322653"/>
            <a:ext cx="6838929" cy="95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333" y="5757333"/>
            <a:ext cx="1100667" cy="11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15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89536" y="-1141359"/>
            <a:ext cx="6869167" cy="915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333" y="5757333"/>
            <a:ext cx="1100667" cy="11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7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5" y="609600"/>
            <a:ext cx="8596668" cy="588579"/>
          </a:xfrm>
        </p:spPr>
        <p:txBody>
          <a:bodyPr>
            <a:normAutofit/>
          </a:bodyPr>
          <a:lstStyle/>
          <a:p>
            <a:r>
              <a:rPr lang="tr-TR" sz="2400" b="1" dirty="0">
                <a:solidFill>
                  <a:schemeClr val="tx1"/>
                </a:solidFill>
                <a:latin typeface="Times New Roman" pitchFamily="18" charset="0"/>
                <a:cs typeface="Times New Roman" pitchFamily="18" charset="0"/>
              </a:rPr>
              <a:t>3. Öğretim Sonu (Son) Değerlendirme ve Gelişimi İzleme,</a:t>
            </a:r>
            <a:endParaRPr lang="tr-TR" sz="2400" dirty="0">
              <a:solidFill>
                <a:schemeClr val="tx1"/>
              </a:solidFill>
            </a:endParaRPr>
          </a:p>
        </p:txBody>
      </p:sp>
      <p:sp>
        <p:nvSpPr>
          <p:cNvPr id="3" name="Metin Yer Tutucusu 2"/>
          <p:cNvSpPr>
            <a:spLocks noGrp="1"/>
          </p:cNvSpPr>
          <p:nvPr>
            <p:ph type="body" idx="1"/>
          </p:nvPr>
        </p:nvSpPr>
        <p:spPr>
          <a:xfrm>
            <a:off x="677335" y="1213945"/>
            <a:ext cx="8596668" cy="5037083"/>
          </a:xfrm>
        </p:spPr>
        <p:txBody>
          <a:bodyPr>
            <a:normAutofit/>
          </a:bodyPr>
          <a:lstStyle/>
          <a:p>
            <a:r>
              <a:rPr lang="tr-TR" sz="2400" dirty="0">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Öğretim sonu değerlendirme, ilgili hedef davranışlarının öğretimi tamamlandıktan sonra bireyin davranışı ne derece kazandığını veya kavradığını görmek amacıyla yapılan değerlendirmedir. Bu aşamada öğretim öncesinde ayrıntılı değerlendirme araçları kullanılmalıdır. </a:t>
            </a:r>
          </a:p>
          <a:p>
            <a:r>
              <a:rPr lang="tr-TR" sz="2400" dirty="0">
                <a:solidFill>
                  <a:schemeClr val="tx1"/>
                </a:solidFill>
                <a:latin typeface="Times New Roman" pitchFamily="18" charset="0"/>
                <a:cs typeface="Times New Roman" pitchFamily="18" charset="0"/>
              </a:rPr>
              <a:t>   Ölçme araçlarından öğretim sonunda elde edilen veriler tekrar </a:t>
            </a:r>
            <a:r>
              <a:rPr lang="tr-TR" sz="2400" b="1" dirty="0">
                <a:latin typeface="Times New Roman" pitchFamily="18" charset="0"/>
                <a:cs typeface="Times New Roman" pitchFamily="18" charset="0"/>
              </a:rPr>
              <a:t>Performans Kayıt </a:t>
            </a:r>
            <a:r>
              <a:rPr lang="tr-TR" sz="2400" b="1" dirty="0" err="1">
                <a:latin typeface="Times New Roman" pitchFamily="18" charset="0"/>
                <a:cs typeface="Times New Roman" pitchFamily="18" charset="0"/>
              </a:rPr>
              <a:t>Formu’na</a:t>
            </a:r>
            <a:r>
              <a:rPr lang="tr-TR" sz="2400" b="1" dirty="0">
                <a:latin typeface="Times New Roman" pitchFamily="18" charset="0"/>
                <a:cs typeface="Times New Roman" pitchFamily="18" charset="0"/>
              </a:rPr>
              <a:t> (Ek 4</a:t>
            </a:r>
            <a:r>
              <a:rPr lang="tr-TR" sz="2400" b="1" dirty="0">
                <a:solidFill>
                  <a:schemeClr val="tx1"/>
                </a:solidFill>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işaretlenmelidir.</a:t>
            </a:r>
            <a:r>
              <a:rPr lang="tr-TR" sz="2400" dirty="0">
                <a:solidFill>
                  <a:schemeClr val="tx1"/>
                </a:solidFill>
              </a:rPr>
              <a:t> </a:t>
            </a:r>
          </a:p>
          <a:p>
            <a:r>
              <a:rPr lang="tr-TR" sz="2400" dirty="0">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Ayrıca kayıt çizelgeleri, grafikler, birey ürünleri (çalışma yaprakları, ödevler vb.) dönem içerisinde belirli aralıklarla incelenerek öğretimin etkililiği ve verimliliği değerlendirilmelidir. Bunun sonucunda bireyin </a:t>
            </a:r>
            <a:r>
              <a:rPr lang="tr-TR" sz="2400" b="1" dirty="0" err="1">
                <a:solidFill>
                  <a:srgbClr val="FF0000"/>
                </a:solidFill>
                <a:latin typeface="Times New Roman" pitchFamily="18" charset="0"/>
                <a:cs typeface="Times New Roman" pitchFamily="18" charset="0"/>
              </a:rPr>
              <a:t>portfolyosu</a:t>
            </a:r>
            <a:r>
              <a:rPr lang="tr-TR" sz="2400" b="1" dirty="0">
                <a:solidFill>
                  <a:srgbClr val="FF0000"/>
                </a:solidFill>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oluşturulmalıdır.</a:t>
            </a:r>
          </a:p>
          <a:p>
            <a:endParaRPr lang="tr-TR" sz="2400" dirty="0">
              <a:latin typeface="Times New Roman" pitchFamily="18" charset="0"/>
              <a:cs typeface="Times New Roman" pitchFamily="18" charset="0"/>
            </a:endParaRPr>
          </a:p>
        </p:txBody>
      </p:sp>
      <p:pic>
        <p:nvPicPr>
          <p:cNvPr id="4"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333" y="5757333"/>
            <a:ext cx="1100667" cy="11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656025" y="-1584461"/>
            <a:ext cx="6857999" cy="1002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486"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2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5" y="609600"/>
            <a:ext cx="8596668" cy="888124"/>
          </a:xfrm>
        </p:spPr>
        <p:txBody>
          <a:bodyPr/>
          <a:lstStyle/>
          <a:p>
            <a:pPr algn="ctr"/>
            <a:r>
              <a:rPr lang="tr-TR" b="1" dirty="0">
                <a:solidFill>
                  <a:schemeClr val="tx1"/>
                </a:solidFill>
              </a:rPr>
              <a:t>PORTFOLYO</a:t>
            </a:r>
          </a:p>
        </p:txBody>
      </p:sp>
      <p:sp>
        <p:nvSpPr>
          <p:cNvPr id="3" name="Metin Yer Tutucusu 2"/>
          <p:cNvSpPr>
            <a:spLocks noGrp="1"/>
          </p:cNvSpPr>
          <p:nvPr>
            <p:ph type="body" idx="1"/>
          </p:nvPr>
        </p:nvSpPr>
        <p:spPr>
          <a:xfrm>
            <a:off x="1952979" y="1422108"/>
            <a:ext cx="9365299" cy="5076497"/>
          </a:xfrm>
        </p:spPr>
        <p:txBody>
          <a:bodyPr>
            <a:normAutofit/>
          </a:bodyPr>
          <a:lstStyle/>
          <a:p>
            <a:r>
              <a:rPr lang="tr-TR" sz="2000" dirty="0" err="1">
                <a:solidFill>
                  <a:schemeClr val="tx1"/>
                </a:solidFill>
                <a:latin typeface="Times New Roman" pitchFamily="18" charset="0"/>
                <a:cs typeface="Times New Roman" pitchFamily="18" charset="0"/>
              </a:rPr>
              <a:t>Portfolyo</a:t>
            </a:r>
            <a:r>
              <a:rPr lang="tr-TR" sz="2000" dirty="0">
                <a:solidFill>
                  <a:schemeClr val="tx1"/>
                </a:solidFill>
                <a:latin typeface="Times New Roman" pitchFamily="18" charset="0"/>
                <a:cs typeface="Times New Roman" pitchFamily="18" charset="0"/>
              </a:rPr>
              <a:t> bir bireysel gelişim dosyasıdır. Bir yıl boyunca birey performans kayıtlarının ve çalışmalarının bir amaç doğrultusunda planlı ve düzenli bir şekilde tutulduğu, çalışmalardan örneklerin bulunduğu, bireyin nasıl bir gelişim içinde olduğunun rahatça izlenebildiği bir değerlendirme türüdür. </a:t>
            </a:r>
            <a:r>
              <a:rPr lang="tr-TR" sz="2000" dirty="0" err="1">
                <a:solidFill>
                  <a:schemeClr val="tx1"/>
                </a:solidFill>
                <a:latin typeface="Times New Roman" pitchFamily="18" charset="0"/>
                <a:cs typeface="Times New Roman" pitchFamily="18" charset="0"/>
              </a:rPr>
              <a:t>Portfolyolarla</a:t>
            </a:r>
            <a:r>
              <a:rPr lang="tr-TR" sz="2000" dirty="0">
                <a:solidFill>
                  <a:schemeClr val="tx1"/>
                </a:solidFill>
                <a:latin typeface="Times New Roman" pitchFamily="18" charset="0"/>
                <a:cs typeface="Times New Roman" pitchFamily="18" charset="0"/>
              </a:rPr>
              <a:t> yapılan değerlendirmenin temel amacı, bireyin öğrenme sürecini ve sonucunu birlikte değerlendirerek bireyin nasıl bir gelişim izlediğini belirlemektir.</a:t>
            </a:r>
          </a:p>
          <a:p>
            <a:r>
              <a:rPr lang="tr-TR" sz="2000" dirty="0">
                <a:solidFill>
                  <a:schemeClr val="tx1"/>
                </a:solidFill>
                <a:latin typeface="Times New Roman" pitchFamily="18" charset="0"/>
                <a:cs typeface="Times New Roman" pitchFamily="18" charset="0"/>
              </a:rPr>
              <a:t>  Bu bağlamda bireylerin </a:t>
            </a:r>
            <a:r>
              <a:rPr lang="tr-TR" sz="2000" dirty="0" err="1">
                <a:solidFill>
                  <a:schemeClr val="tx1"/>
                </a:solidFill>
                <a:latin typeface="Times New Roman" pitchFamily="18" charset="0"/>
                <a:cs typeface="Times New Roman" pitchFamily="18" charset="0"/>
              </a:rPr>
              <a:t>portfolyoları</a:t>
            </a:r>
            <a:r>
              <a:rPr lang="tr-TR" sz="2000" dirty="0">
                <a:solidFill>
                  <a:schemeClr val="tx1"/>
                </a:solidFill>
                <a:latin typeface="Times New Roman" pitchFamily="18" charset="0"/>
                <a:cs typeface="Times New Roman" pitchFamily="18" charset="0"/>
              </a:rPr>
              <a:t>; değerlendirme sürecinde elde edilen grafikleri, kayıt formlarını, videoları, ses kayıtlarını ve bireyin en güçlü olduğu farklı becerileri gösteren ürünleri içermelidir. </a:t>
            </a:r>
            <a:r>
              <a:rPr lang="tr-TR" sz="2000" dirty="0" err="1">
                <a:solidFill>
                  <a:schemeClr val="tx1"/>
                </a:solidFill>
                <a:latin typeface="Times New Roman" pitchFamily="18" charset="0"/>
                <a:cs typeface="Times New Roman" pitchFamily="18" charset="0"/>
              </a:rPr>
              <a:t>Portfolyo</a:t>
            </a:r>
            <a:r>
              <a:rPr lang="tr-TR" sz="2000" dirty="0">
                <a:solidFill>
                  <a:schemeClr val="tx1"/>
                </a:solidFill>
                <a:latin typeface="Times New Roman" pitchFamily="18" charset="0"/>
                <a:cs typeface="Times New Roman" pitchFamily="18" charset="0"/>
              </a:rPr>
              <a:t> uygulamalarında bireyin ürünlerinin, bireyselleştirilmiş eğitim programının, BEP Gelişimi İzleme Özet Formunun </a:t>
            </a:r>
            <a:r>
              <a:rPr lang="tr-TR" sz="2000" dirty="0">
                <a:latin typeface="Times New Roman" pitchFamily="18" charset="0"/>
                <a:cs typeface="Times New Roman" pitchFamily="18" charset="0"/>
              </a:rPr>
              <a:t>(</a:t>
            </a:r>
            <a:r>
              <a:rPr lang="tr-TR" sz="2000" dirty="0">
                <a:solidFill>
                  <a:srgbClr val="FF0000"/>
                </a:solidFill>
                <a:latin typeface="Times New Roman" pitchFamily="18" charset="0"/>
                <a:cs typeface="Times New Roman" pitchFamily="18" charset="0"/>
              </a:rPr>
              <a:t>Ek 5</a:t>
            </a:r>
            <a:r>
              <a:rPr lang="tr-TR" sz="2000" dirty="0">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ölçü aracı örneklerinin, performans kayıt formlarının, kayıt çizelgelerinin ve bireyin çalışmalarını gösteren video ve ses kayıt örneklerinin tutulması sürecin daha iyi izlenmesine imkân tanıyacaktır.</a:t>
            </a:r>
          </a:p>
        </p:txBody>
      </p:sp>
      <p:pic>
        <p:nvPicPr>
          <p:cNvPr id="4"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57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882869" y="685800"/>
            <a:ext cx="8544910" cy="5651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latin typeface="Times New Roman" pitchFamily="18" charset="0"/>
                <a:cs typeface="Times New Roman" pitchFamily="18" charset="0"/>
              </a:rPr>
              <a:t>Portfolyoların</a:t>
            </a:r>
            <a:r>
              <a:rPr lang="tr-TR" sz="3600" dirty="0">
                <a:latin typeface="Times New Roman" pitchFamily="18" charset="0"/>
                <a:cs typeface="Times New Roman" pitchFamily="18" charset="0"/>
              </a:rPr>
              <a:t> paylaşımı konusunda etik ilkelere dikkat edilmeli, </a:t>
            </a:r>
            <a:r>
              <a:rPr lang="tr-TR" sz="3600" dirty="0" err="1">
                <a:latin typeface="Times New Roman" pitchFamily="18" charset="0"/>
                <a:cs typeface="Times New Roman" pitchFamily="18" charset="0"/>
              </a:rPr>
              <a:t>portfolyolar</a:t>
            </a:r>
            <a:r>
              <a:rPr lang="tr-TR" sz="3600" dirty="0">
                <a:latin typeface="Times New Roman" pitchFamily="18" charset="0"/>
                <a:cs typeface="Times New Roman" pitchFamily="18" charset="0"/>
              </a:rPr>
              <a:t> bireyin ailesi, öğretmeni ve RAM dışındaki kişi ya da kurumlarla paylaşılmamalıdır.</a:t>
            </a:r>
          </a:p>
        </p:txBody>
      </p:sp>
      <p:pic>
        <p:nvPicPr>
          <p:cNvPr id="3"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6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5" y="609601"/>
            <a:ext cx="8596668" cy="533400"/>
          </a:xfrm>
        </p:spPr>
        <p:txBody>
          <a:bodyPr>
            <a:normAutofit/>
          </a:bodyPr>
          <a:lstStyle/>
          <a:p>
            <a:r>
              <a:rPr lang="tr-TR" sz="2400" b="1" dirty="0">
                <a:solidFill>
                  <a:schemeClr val="tx1"/>
                </a:solidFill>
                <a:latin typeface="Times New Roman" pitchFamily="18" charset="0"/>
                <a:cs typeface="Times New Roman" pitchFamily="18" charset="0"/>
              </a:rPr>
              <a:t>4. Yıl Sonu Değerlendirmesi,</a:t>
            </a:r>
          </a:p>
        </p:txBody>
      </p:sp>
      <p:sp>
        <p:nvSpPr>
          <p:cNvPr id="3" name="Metin Yer Tutucusu 2"/>
          <p:cNvSpPr>
            <a:spLocks noGrp="1"/>
          </p:cNvSpPr>
          <p:nvPr>
            <p:ph type="body" idx="1"/>
          </p:nvPr>
        </p:nvSpPr>
        <p:spPr>
          <a:xfrm>
            <a:off x="1704623" y="941065"/>
            <a:ext cx="9530837" cy="5171089"/>
          </a:xfrm>
        </p:spPr>
        <p:txBody>
          <a:bodyPr>
            <a:normAutofit/>
          </a:bodyPr>
          <a:lstStyle/>
          <a:p>
            <a:r>
              <a:rPr lang="tr-TR" sz="2000" dirty="0">
                <a:solidFill>
                  <a:schemeClr val="tx1"/>
                </a:solidFill>
                <a:latin typeface="Times New Roman" pitchFamily="18" charset="0"/>
                <a:cs typeface="Times New Roman" pitchFamily="18" charset="0"/>
              </a:rPr>
              <a:t>Bu değerlendirmede izlenecek basamaklar aşağıda belirtilmiştir: </a:t>
            </a:r>
          </a:p>
          <a:p>
            <a:pPr marL="342900" indent="-342900">
              <a:buAutoNum type="alphaLcParenR"/>
            </a:pPr>
            <a:r>
              <a:rPr lang="tr-TR" sz="2000" dirty="0">
                <a:solidFill>
                  <a:schemeClr val="tx1"/>
                </a:solidFill>
                <a:latin typeface="Times New Roman" pitchFamily="18" charset="0"/>
                <a:cs typeface="Times New Roman" pitchFamily="18" charset="0"/>
              </a:rPr>
              <a:t>Bireyin tüm performans göstergeleri (bireyin ürünleri, öğretmen gözlemleri, görüşmeler, kayıt çizelgeleri, grafikler, bireyin bir bölümdeki ya da modüldeki performansını gösteren Performans Kayıt Formu) bütüncül bir bakış açısıyla incelenir.</a:t>
            </a:r>
          </a:p>
          <a:p>
            <a:pPr marL="342900" indent="-342900">
              <a:buAutoNum type="alphaLcParenR"/>
            </a:pPr>
            <a:r>
              <a:rPr lang="tr-TR" sz="2000" dirty="0">
                <a:solidFill>
                  <a:schemeClr val="tx1"/>
                </a:solidFill>
                <a:latin typeface="Times New Roman" pitchFamily="18" charset="0"/>
                <a:cs typeface="Times New Roman" pitchFamily="18" charset="0"/>
              </a:rPr>
              <a:t>Bu inceleme sonucunda bireylerin performansı BEP Gelişimi İzleme Özet Formu’ </a:t>
            </a:r>
            <a:r>
              <a:rPr lang="tr-TR" sz="2000" dirty="0" err="1">
                <a:solidFill>
                  <a:schemeClr val="tx1"/>
                </a:solidFill>
                <a:latin typeface="Times New Roman" pitchFamily="18" charset="0"/>
                <a:cs typeface="Times New Roman" pitchFamily="18" charset="0"/>
              </a:rPr>
              <a:t>na</a:t>
            </a:r>
            <a:r>
              <a:rPr lang="tr-TR" sz="2000" dirty="0">
                <a:solidFill>
                  <a:schemeClr val="tx1"/>
                </a:solidFill>
                <a:latin typeface="Times New Roman" pitchFamily="18" charset="0"/>
                <a:cs typeface="Times New Roman" pitchFamily="18" charset="0"/>
              </a:rPr>
              <a:t> </a:t>
            </a:r>
            <a:r>
              <a:rPr lang="tr-TR" sz="2000" dirty="0">
                <a:latin typeface="Times New Roman" pitchFamily="18" charset="0"/>
                <a:cs typeface="Times New Roman" pitchFamily="18" charset="0"/>
              </a:rPr>
              <a:t>(</a:t>
            </a:r>
            <a:r>
              <a:rPr lang="tr-TR" sz="2000" dirty="0">
                <a:solidFill>
                  <a:srgbClr val="FF0000"/>
                </a:solidFill>
                <a:latin typeface="Times New Roman" pitchFamily="18" charset="0"/>
                <a:cs typeface="Times New Roman" pitchFamily="18" charset="0"/>
              </a:rPr>
              <a:t>Ek 5</a:t>
            </a:r>
            <a:r>
              <a:rPr lang="tr-TR" sz="2000" dirty="0">
                <a:solidFill>
                  <a:schemeClr val="tx1"/>
                </a:solidFill>
                <a:latin typeface="Times New Roman" pitchFamily="18" charset="0"/>
                <a:cs typeface="Times New Roman" pitchFamily="18" charset="0"/>
              </a:rPr>
              <a:t>) geçirilir.</a:t>
            </a:r>
          </a:p>
          <a:p>
            <a:pPr marL="342900" indent="-342900">
              <a:buAutoNum type="alphaLcParenR"/>
            </a:pPr>
            <a:r>
              <a:rPr lang="tr-TR" sz="2000" dirty="0" err="1">
                <a:solidFill>
                  <a:schemeClr val="tx1"/>
                </a:solidFill>
                <a:latin typeface="Times New Roman" pitchFamily="18" charset="0"/>
                <a:cs typeface="Times New Roman" pitchFamily="18" charset="0"/>
              </a:rPr>
              <a:t>Portfolyo</a:t>
            </a:r>
            <a:r>
              <a:rPr lang="tr-TR" sz="2000" dirty="0">
                <a:solidFill>
                  <a:schemeClr val="tx1"/>
                </a:solidFill>
                <a:latin typeface="Times New Roman" pitchFamily="18" charset="0"/>
                <a:cs typeface="Times New Roman" pitchFamily="18" charset="0"/>
              </a:rPr>
              <a:t> içeriği tamamlanır. </a:t>
            </a:r>
          </a:p>
          <a:p>
            <a:pPr marL="342900" indent="-342900">
              <a:buAutoNum type="alphaLcParenR"/>
            </a:pPr>
            <a:r>
              <a:rPr lang="tr-TR" sz="2000" dirty="0" err="1">
                <a:solidFill>
                  <a:schemeClr val="tx1"/>
                </a:solidFill>
                <a:latin typeface="Times New Roman" pitchFamily="18" charset="0"/>
                <a:cs typeface="Times New Roman" pitchFamily="18" charset="0"/>
              </a:rPr>
              <a:t>Portfolyonun</a:t>
            </a:r>
            <a:r>
              <a:rPr lang="tr-TR" sz="2000" dirty="0">
                <a:solidFill>
                  <a:schemeClr val="tx1"/>
                </a:solidFill>
                <a:latin typeface="Times New Roman" pitchFamily="18" charset="0"/>
                <a:cs typeface="Times New Roman" pitchFamily="18" charset="0"/>
              </a:rPr>
              <a:t> içindekileri gösteren </a:t>
            </a:r>
            <a:r>
              <a:rPr lang="tr-TR" sz="2000" dirty="0" err="1">
                <a:solidFill>
                  <a:schemeClr val="tx1"/>
                </a:solidFill>
                <a:latin typeface="Times New Roman" pitchFamily="18" charset="0"/>
                <a:cs typeface="Times New Roman" pitchFamily="18" charset="0"/>
              </a:rPr>
              <a:t>Portfolyo</a:t>
            </a:r>
            <a:r>
              <a:rPr lang="tr-TR" sz="2000" dirty="0">
                <a:solidFill>
                  <a:schemeClr val="tx1"/>
                </a:solidFill>
                <a:latin typeface="Times New Roman" pitchFamily="18" charset="0"/>
                <a:cs typeface="Times New Roman" pitchFamily="18" charset="0"/>
              </a:rPr>
              <a:t> Kontrol Listesi </a:t>
            </a:r>
            <a:r>
              <a:rPr lang="tr-TR" sz="2000" dirty="0">
                <a:latin typeface="Times New Roman" pitchFamily="18" charset="0"/>
                <a:cs typeface="Times New Roman" pitchFamily="18" charset="0"/>
              </a:rPr>
              <a:t>(</a:t>
            </a:r>
            <a:r>
              <a:rPr lang="tr-TR" sz="2000" dirty="0">
                <a:solidFill>
                  <a:srgbClr val="FF0000"/>
                </a:solidFill>
                <a:latin typeface="Times New Roman" pitchFamily="18" charset="0"/>
                <a:cs typeface="Times New Roman" pitchFamily="18" charset="0"/>
              </a:rPr>
              <a:t>Ek 6</a:t>
            </a:r>
            <a:r>
              <a:rPr lang="tr-TR" sz="2000" dirty="0">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doldurulur. </a:t>
            </a:r>
          </a:p>
          <a:p>
            <a:pPr marL="342900" indent="-342900">
              <a:buAutoNum type="alphaLcParenR"/>
            </a:pPr>
            <a:r>
              <a:rPr lang="tr-TR" sz="2000" dirty="0" err="1">
                <a:solidFill>
                  <a:schemeClr val="tx1"/>
                </a:solidFill>
                <a:latin typeface="Times New Roman" pitchFamily="18" charset="0"/>
                <a:cs typeface="Times New Roman" pitchFamily="18" charset="0"/>
              </a:rPr>
              <a:t>Portfolyo</a:t>
            </a:r>
            <a:r>
              <a:rPr lang="tr-TR" sz="2000" dirty="0">
                <a:solidFill>
                  <a:schemeClr val="tx1"/>
                </a:solidFill>
                <a:latin typeface="Times New Roman" pitchFamily="18" charset="0"/>
                <a:cs typeface="Times New Roman" pitchFamily="18" charset="0"/>
              </a:rPr>
              <a:t> Dereceli Puanlama Anahtarı </a:t>
            </a:r>
            <a:r>
              <a:rPr lang="tr-TR" sz="2000" dirty="0">
                <a:latin typeface="Times New Roman" pitchFamily="18" charset="0"/>
                <a:cs typeface="Times New Roman" pitchFamily="18" charset="0"/>
              </a:rPr>
              <a:t>(</a:t>
            </a:r>
            <a:r>
              <a:rPr lang="tr-TR" sz="2000" dirty="0">
                <a:solidFill>
                  <a:srgbClr val="FF0000"/>
                </a:solidFill>
                <a:latin typeface="Times New Roman" pitchFamily="18" charset="0"/>
                <a:cs typeface="Times New Roman" pitchFamily="18" charset="0"/>
              </a:rPr>
              <a:t>Ek 7</a:t>
            </a:r>
            <a:r>
              <a:rPr lang="tr-TR" sz="2000" dirty="0">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bireyin dosyası ile birlikte RAM’a gönderilir. </a:t>
            </a:r>
          </a:p>
        </p:txBody>
      </p:sp>
      <p:pic>
        <p:nvPicPr>
          <p:cNvPr id="4"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38234" y="-1024204"/>
            <a:ext cx="6858001" cy="890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8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11274" y="-1151164"/>
            <a:ext cx="6857999" cy="916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7" y="5786438"/>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21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70035" y="591207"/>
            <a:ext cx="9672144" cy="4154984"/>
          </a:xfrm>
          <a:prstGeom prst="rect">
            <a:avLst/>
          </a:prstGeom>
        </p:spPr>
        <p:txBody>
          <a:bodyPr wrap="square">
            <a:spAutoFit/>
          </a:bodyPr>
          <a:lstStyle/>
          <a:p>
            <a:r>
              <a:rPr lang="tr-TR" sz="4400" dirty="0">
                <a:latin typeface="Times New Roman" pitchFamily="18" charset="0"/>
                <a:cs typeface="Times New Roman" pitchFamily="18" charset="0"/>
              </a:rPr>
              <a:t>Destek eğitim programlarında modüler yaklaşım benimsenmiştir. 7 yetersizlik grubuna yönelik hazırlanan programlar, “</a:t>
            </a:r>
            <a:r>
              <a:rPr lang="tr-TR" sz="4400" dirty="0">
                <a:solidFill>
                  <a:schemeClr val="accent2"/>
                </a:solidFill>
                <a:latin typeface="Times New Roman" pitchFamily="18" charset="0"/>
                <a:cs typeface="Times New Roman" pitchFamily="18" charset="0"/>
              </a:rPr>
              <a:t>Modül, Bölüm, Hedef, Hedef Davranış ve Açıklamalar</a:t>
            </a:r>
            <a:r>
              <a:rPr lang="tr-TR" sz="4400" dirty="0">
                <a:latin typeface="Times New Roman" pitchFamily="18" charset="0"/>
                <a:cs typeface="Times New Roman" pitchFamily="18" charset="0"/>
              </a:rPr>
              <a:t>” bölümlerinden oluşmaktadır</a:t>
            </a:r>
          </a:p>
        </p:txBody>
      </p:sp>
      <p:pic>
        <p:nvPicPr>
          <p:cNvPr id="3"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59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22450" y="-1231014"/>
            <a:ext cx="6858001" cy="932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1466" y="5977466"/>
            <a:ext cx="880534" cy="88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8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715345" y="-1563879"/>
            <a:ext cx="6841213" cy="996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7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90959" y="-1671479"/>
            <a:ext cx="6898076" cy="1016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60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385672" y="538655"/>
            <a:ext cx="8596668" cy="1700047"/>
          </a:xfrm>
        </p:spPr>
        <p:txBody>
          <a:bodyPr>
            <a:normAutofit/>
          </a:bodyPr>
          <a:lstStyle/>
          <a:p>
            <a:pPr algn="ctr"/>
            <a:r>
              <a:rPr lang="tr-TR" sz="2400" b="1" dirty="0" err="1">
                <a:solidFill>
                  <a:schemeClr val="tx1"/>
                </a:solidFill>
                <a:latin typeface="Times New Roman" pitchFamily="18" charset="0"/>
                <a:cs typeface="Times New Roman" pitchFamily="18" charset="0"/>
              </a:rPr>
              <a:t>Portfolyo</a:t>
            </a:r>
            <a:r>
              <a:rPr lang="tr-TR" sz="2400" b="1" dirty="0">
                <a:solidFill>
                  <a:schemeClr val="tx1"/>
                </a:solidFill>
                <a:latin typeface="Times New Roman" pitchFamily="18" charset="0"/>
                <a:cs typeface="Times New Roman" pitchFamily="18" charset="0"/>
              </a:rPr>
              <a:t> dosyası üç bölümden oluşmalıdır. Her bölümde aşağıdaki belgeler bulunmalıdır:</a:t>
            </a:r>
            <a:r>
              <a:rPr lang="tr-TR" sz="2400" dirty="0">
                <a:solidFill>
                  <a:schemeClr val="tx1"/>
                </a:solidFill>
                <a:latin typeface="Times New Roman" pitchFamily="18" charset="0"/>
                <a:cs typeface="Times New Roman" pitchFamily="18" charset="0"/>
              </a:rPr>
              <a:t/>
            </a:r>
            <a:br>
              <a:rPr lang="tr-TR" sz="2400" dirty="0">
                <a:solidFill>
                  <a:schemeClr val="tx1"/>
                </a:solidFill>
                <a:latin typeface="Times New Roman" pitchFamily="18" charset="0"/>
                <a:cs typeface="Times New Roman" pitchFamily="18" charset="0"/>
              </a:rPr>
            </a:br>
            <a:endParaRPr lang="tr-TR" sz="2400" dirty="0">
              <a:solidFill>
                <a:schemeClr val="tx1"/>
              </a:solidFill>
              <a:latin typeface="Times New Roman" pitchFamily="18" charset="0"/>
              <a:cs typeface="Times New Roman" pitchFamily="18" charset="0"/>
            </a:endParaRPr>
          </a:p>
        </p:txBody>
      </p:sp>
      <p:sp>
        <p:nvSpPr>
          <p:cNvPr id="3" name="Metin Yer Tutucusu 2"/>
          <p:cNvSpPr>
            <a:spLocks noGrp="1"/>
          </p:cNvSpPr>
          <p:nvPr>
            <p:ph type="body" idx="1"/>
          </p:nvPr>
        </p:nvSpPr>
        <p:spPr>
          <a:xfrm>
            <a:off x="677335" y="1789386"/>
            <a:ext cx="8596668" cy="4251976"/>
          </a:xfrm>
        </p:spPr>
        <p:txBody>
          <a:bodyPr/>
          <a:lstStyle/>
          <a:p>
            <a:r>
              <a:rPr lang="tr-TR" sz="2000" b="1" dirty="0">
                <a:latin typeface="Times New Roman" pitchFamily="18" charset="0"/>
                <a:cs typeface="Times New Roman" pitchFamily="18" charset="0"/>
              </a:rPr>
              <a:t>Birinci Bölüm:</a:t>
            </a:r>
          </a:p>
          <a:p>
            <a:r>
              <a:rPr lang="tr-TR" dirty="0"/>
              <a:t> ♦ </a:t>
            </a:r>
            <a:r>
              <a:rPr lang="tr-TR" sz="2000" dirty="0" err="1">
                <a:solidFill>
                  <a:schemeClr val="tx1"/>
                </a:solidFill>
                <a:latin typeface="Times New Roman" pitchFamily="18" charset="0"/>
                <a:cs typeface="Times New Roman" pitchFamily="18" charset="0"/>
              </a:rPr>
              <a:t>Portfolyo</a:t>
            </a:r>
            <a:r>
              <a:rPr lang="tr-TR" sz="2000" dirty="0">
                <a:solidFill>
                  <a:schemeClr val="tx1"/>
                </a:solidFill>
                <a:latin typeface="Times New Roman" pitchFamily="18" charset="0"/>
                <a:cs typeface="Times New Roman" pitchFamily="18" charset="0"/>
              </a:rPr>
              <a:t> Kontrol Listesi, </a:t>
            </a:r>
            <a:r>
              <a:rPr lang="tr-TR" sz="2000" dirty="0" err="1">
                <a:solidFill>
                  <a:schemeClr val="tx1"/>
                </a:solidFill>
                <a:latin typeface="Times New Roman" pitchFamily="18" charset="0"/>
                <a:cs typeface="Times New Roman" pitchFamily="18" charset="0"/>
              </a:rPr>
              <a:t>Portfolyo</a:t>
            </a:r>
            <a:r>
              <a:rPr lang="tr-TR" sz="2000" dirty="0">
                <a:solidFill>
                  <a:schemeClr val="tx1"/>
                </a:solidFill>
                <a:latin typeface="Times New Roman" pitchFamily="18" charset="0"/>
                <a:cs typeface="Times New Roman" pitchFamily="18" charset="0"/>
              </a:rPr>
              <a:t> Dereceli Puanlama Anahtarı (Dosyaya her iki belgeden de</a:t>
            </a:r>
            <a:r>
              <a:rPr lang="tr-TR" sz="2000" dirty="0">
                <a:latin typeface="Times New Roman" pitchFamily="18" charset="0"/>
                <a:cs typeface="Times New Roman" pitchFamily="18" charset="0"/>
              </a:rPr>
              <a:t> </a:t>
            </a:r>
            <a:r>
              <a:rPr lang="tr-TR" sz="2000" b="1" dirty="0">
                <a:solidFill>
                  <a:srgbClr val="FF0000"/>
                </a:solidFill>
                <a:latin typeface="Times New Roman" pitchFamily="18" charset="0"/>
                <a:cs typeface="Times New Roman" pitchFamily="18" charset="0"/>
              </a:rPr>
              <a:t>ikişer adet </a:t>
            </a:r>
            <a:r>
              <a:rPr lang="tr-TR" sz="2000" dirty="0">
                <a:solidFill>
                  <a:schemeClr val="tx1"/>
                </a:solidFill>
                <a:latin typeface="Times New Roman" pitchFamily="18" charset="0"/>
                <a:cs typeface="Times New Roman" pitchFamily="18" charset="0"/>
              </a:rPr>
              <a:t>konacaktır. Biri özel eğitim ve rehabilitasyon merkezi tarafından doldurulacak, diğeri boş bırakılarak RAM’da doldurulacaktır.) </a:t>
            </a:r>
          </a:p>
          <a:p>
            <a:r>
              <a:rPr lang="tr-TR" sz="2000" dirty="0">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BEP </a:t>
            </a:r>
          </a:p>
          <a:p>
            <a:r>
              <a:rPr lang="tr-TR" sz="2000" dirty="0">
                <a:solidFill>
                  <a:schemeClr val="tx1"/>
                </a:solidFill>
                <a:latin typeface="Times New Roman" pitchFamily="18" charset="0"/>
                <a:cs typeface="Times New Roman" pitchFamily="18" charset="0"/>
              </a:rPr>
              <a:t>♦ BEP Gelişimi İzleme Özet Formu</a:t>
            </a:r>
            <a:r>
              <a:rPr lang="tr-TR" sz="2000" dirty="0">
                <a:latin typeface="Times New Roman" pitchFamily="18" charset="0"/>
                <a:cs typeface="Times New Roman" pitchFamily="18" charset="0"/>
              </a:rPr>
              <a:t> (</a:t>
            </a:r>
            <a:r>
              <a:rPr lang="tr-TR" sz="2000" dirty="0">
                <a:solidFill>
                  <a:srgbClr val="FF0000"/>
                </a:solidFill>
                <a:latin typeface="Times New Roman" pitchFamily="18" charset="0"/>
                <a:cs typeface="Times New Roman" pitchFamily="18" charset="0"/>
              </a:rPr>
              <a:t>2 tane konacak biri RAM’da kalacak</a:t>
            </a:r>
            <a:r>
              <a:rPr lang="tr-TR" sz="2000" dirty="0">
                <a:latin typeface="Times New Roman" pitchFamily="18" charset="0"/>
                <a:cs typeface="Times New Roman" pitchFamily="18" charset="0"/>
              </a:rPr>
              <a:t>.) </a:t>
            </a:r>
          </a:p>
          <a:p>
            <a:r>
              <a:rPr lang="tr-TR" sz="2000" dirty="0">
                <a:latin typeface="Times New Roman" pitchFamily="18" charset="0"/>
                <a:cs typeface="Times New Roman" pitchFamily="18" charset="0"/>
              </a:rPr>
              <a:t>♦ </a:t>
            </a:r>
            <a:r>
              <a:rPr lang="tr-TR" sz="2000" dirty="0">
                <a:solidFill>
                  <a:schemeClr val="tx1"/>
                </a:solidFill>
                <a:latin typeface="Times New Roman" pitchFamily="18" charset="0"/>
                <a:cs typeface="Times New Roman" pitchFamily="18" charset="0"/>
              </a:rPr>
              <a:t>Öğretmenler tarafından ön değerlendirme ve son değerlendirmenin kaydedildiği </a:t>
            </a:r>
            <a:r>
              <a:rPr lang="tr-TR" sz="2000" dirty="0">
                <a:solidFill>
                  <a:srgbClr val="FF0000"/>
                </a:solidFill>
                <a:latin typeface="Times New Roman" pitchFamily="18" charset="0"/>
                <a:cs typeface="Times New Roman" pitchFamily="18" charset="0"/>
              </a:rPr>
              <a:t>Performans Kayıt Formları</a:t>
            </a:r>
          </a:p>
        </p:txBody>
      </p:sp>
      <p:pic>
        <p:nvPicPr>
          <p:cNvPr id="4"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9556" y="5785556"/>
            <a:ext cx="1072444" cy="107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21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54269" y="827690"/>
            <a:ext cx="8489731" cy="4216539"/>
          </a:xfrm>
          <a:prstGeom prst="rect">
            <a:avLst/>
          </a:prstGeom>
        </p:spPr>
        <p:txBody>
          <a:bodyPr wrap="square">
            <a:spAutoFit/>
          </a:bodyPr>
          <a:lstStyle/>
          <a:p>
            <a:r>
              <a:rPr lang="tr-TR" sz="2000" b="1" dirty="0">
                <a:latin typeface="Times New Roman" pitchFamily="18" charset="0"/>
                <a:cs typeface="Times New Roman" pitchFamily="18" charset="0"/>
              </a:rPr>
              <a:t>İkinci Bölüm: </a:t>
            </a:r>
          </a:p>
          <a:p>
            <a:endParaRPr lang="tr-TR" dirty="0"/>
          </a:p>
          <a:p>
            <a:r>
              <a:rPr lang="tr-TR" dirty="0"/>
              <a:t>♦ </a:t>
            </a:r>
            <a:r>
              <a:rPr lang="tr-TR" sz="2000" dirty="0">
                <a:latin typeface="Times New Roman" pitchFamily="18" charset="0"/>
                <a:cs typeface="Times New Roman" pitchFamily="18" charset="0"/>
              </a:rPr>
              <a:t>Kullanılan ölçme araçları örnekleri </a:t>
            </a:r>
          </a:p>
          <a:p>
            <a:r>
              <a:rPr lang="tr-TR" sz="2000" dirty="0">
                <a:latin typeface="Times New Roman" pitchFamily="18" charset="0"/>
                <a:cs typeface="Times New Roman" pitchFamily="18" charset="0"/>
              </a:rPr>
              <a:t>♦ Gelişimi izlemede kullanılan kayıt formları örnekleri ve grafik örnekleri </a:t>
            </a:r>
          </a:p>
          <a:p>
            <a:r>
              <a:rPr lang="tr-TR" sz="2000" dirty="0">
                <a:latin typeface="Times New Roman" pitchFamily="18" charset="0"/>
                <a:cs typeface="Times New Roman" pitchFamily="18" charset="0"/>
              </a:rPr>
              <a:t>♦ Bireyin performansını gösteren ses kayıt ve video örnekleri </a:t>
            </a:r>
          </a:p>
          <a:p>
            <a:endParaRPr lang="tr-TR" dirty="0"/>
          </a:p>
          <a:p>
            <a:endParaRPr lang="tr-TR" dirty="0"/>
          </a:p>
          <a:p>
            <a:endParaRPr lang="tr-TR" dirty="0"/>
          </a:p>
          <a:p>
            <a:endParaRPr lang="tr-TR" dirty="0"/>
          </a:p>
          <a:p>
            <a:r>
              <a:rPr lang="tr-TR" sz="2000" b="1" dirty="0">
                <a:latin typeface="Times New Roman" pitchFamily="18" charset="0"/>
                <a:cs typeface="Times New Roman" pitchFamily="18" charset="0"/>
              </a:rPr>
              <a:t>Üçüncü Bölüm: </a:t>
            </a:r>
          </a:p>
          <a:p>
            <a:endParaRPr lang="tr-TR" dirty="0"/>
          </a:p>
          <a:p>
            <a:r>
              <a:rPr lang="tr-TR" dirty="0"/>
              <a:t>♦ </a:t>
            </a:r>
            <a:r>
              <a:rPr lang="tr-TR" sz="2000" dirty="0">
                <a:latin typeface="Times New Roman" pitchFamily="18" charset="0"/>
                <a:cs typeface="Times New Roman" pitchFamily="18" charset="0"/>
              </a:rPr>
              <a:t>Bireyin öğretim süreci içerisinde yapmış olduğu çalışmalar; ödev örnekleri, çalışma yaprakları örnekleri, bireyin çalışmalarını gösteren video ve ses kayıt örnekleri vb.</a:t>
            </a:r>
          </a:p>
        </p:txBody>
      </p:sp>
      <p:pic>
        <p:nvPicPr>
          <p:cNvPr id="3"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1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16875" y="-2617124"/>
            <a:ext cx="6857999" cy="12092249"/>
          </a:xfrm>
          <a:prstGeom prst="rect">
            <a:avLst/>
          </a:prstGeom>
        </p:spPr>
      </p:pic>
      <p:pic>
        <p:nvPicPr>
          <p:cNvPr id="4"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2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95846" y="-2538153"/>
            <a:ext cx="6857999" cy="11934307"/>
          </a:xfrm>
          <a:prstGeom prst="rect">
            <a:avLst/>
          </a:prstGeom>
        </p:spPr>
      </p:pic>
      <p:pic>
        <p:nvPicPr>
          <p:cNvPr id="3" name="Picture 2" descr="C:\Users\Lenova\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0489" y="6056490"/>
            <a:ext cx="801510" cy="80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068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54416" y="-2331685"/>
            <a:ext cx="7258970" cy="11851923"/>
          </a:xfrm>
          <a:prstGeom prst="rect">
            <a:avLst/>
          </a:prstGeom>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4400" y="5740400"/>
            <a:ext cx="1117600" cy="111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35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79964" y="-2479963"/>
            <a:ext cx="7232074" cy="12192001"/>
          </a:xfrm>
          <a:prstGeom prst="rect">
            <a:avLst/>
          </a:prstGeom>
        </p:spPr>
      </p:pic>
      <p:pic>
        <p:nvPicPr>
          <p:cNvPr id="3" name="Picture 2" descr="C:\Users\Lenova\Deskto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0437" y="6160511"/>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6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135467" y="0"/>
            <a:ext cx="12056533" cy="6740307"/>
          </a:xfrm>
          <a:prstGeom prst="rect">
            <a:avLst/>
          </a:prstGeom>
        </p:spPr>
        <p:txBody>
          <a:bodyPr wrap="square">
            <a:spAutoFit/>
          </a:bodyPr>
          <a:lstStyle/>
          <a:p>
            <a:pPr algn="ctr"/>
            <a:r>
              <a:rPr lang="tr-TR" b="1" dirty="0"/>
              <a:t>T.C.</a:t>
            </a:r>
            <a:endParaRPr lang="tr-TR" dirty="0"/>
          </a:p>
          <a:p>
            <a:pPr algn="ctr"/>
            <a:r>
              <a:rPr lang="tr-TR" b="1" dirty="0"/>
              <a:t>ÇUKUROVA KAYMAKAMLIĞI</a:t>
            </a:r>
            <a:endParaRPr lang="tr-TR" dirty="0"/>
          </a:p>
          <a:p>
            <a:pPr algn="ctr"/>
            <a:r>
              <a:rPr lang="tr-TR" b="1" dirty="0"/>
              <a:t>İlçe Millî Eğitim Müdürlüğü</a:t>
            </a:r>
            <a:endParaRPr lang="tr-TR" dirty="0"/>
          </a:p>
          <a:p>
            <a:pPr algn="ctr"/>
            <a:r>
              <a:rPr lang="tr-TR" b="1" dirty="0"/>
              <a:t>Çukurova Rehberlik ve Araştırma Merkezi</a:t>
            </a:r>
            <a:endParaRPr lang="tr-TR" dirty="0"/>
          </a:p>
          <a:p>
            <a:pPr algn="ctr"/>
            <a:r>
              <a:rPr lang="tr-TR" b="1" dirty="0"/>
              <a:t>Özel Eğitim Hizmetleri Bölümü</a:t>
            </a:r>
            <a:endParaRPr lang="tr-TR" dirty="0"/>
          </a:p>
          <a:p>
            <a:r>
              <a:rPr lang="tr-TR" dirty="0"/>
              <a:t> </a:t>
            </a:r>
          </a:p>
          <a:p>
            <a:r>
              <a:rPr lang="tr-TR" b="1" dirty="0"/>
              <a:t>*</a:t>
            </a:r>
            <a:r>
              <a:rPr lang="tr-TR" b="1" dirty="0" err="1"/>
              <a:t>Portfolyo</a:t>
            </a:r>
            <a:r>
              <a:rPr lang="tr-TR" b="1" dirty="0"/>
              <a:t>: </a:t>
            </a:r>
            <a:r>
              <a:rPr lang="tr-TR" dirty="0" err="1"/>
              <a:t>Portfolyo</a:t>
            </a:r>
            <a:r>
              <a:rPr lang="tr-TR" dirty="0"/>
              <a:t> bir bireysel gelişim dosyasıdır. Bir yıl boyunca birey performans kayıtlarının ve çalışmalarının bir amaç doğrultusunda planlı ve düzenli bir şekilde tutulduğu, çalışmalardan örneklerin bulunduğu, bireyin nasıl bir gelişim içinde olduğunun rahatça izlenebildiği bir değerlendirme türüdür</a:t>
            </a:r>
            <a:r>
              <a:rPr lang="tr-TR" dirty="0" smtClean="0"/>
              <a:t>.</a:t>
            </a:r>
          </a:p>
          <a:p>
            <a:endParaRPr lang="tr-TR" dirty="0"/>
          </a:p>
          <a:p>
            <a:r>
              <a:rPr lang="tr-TR" dirty="0"/>
              <a:t> </a:t>
            </a:r>
            <a:r>
              <a:rPr lang="tr-TR" b="1" dirty="0" err="1" smtClean="0"/>
              <a:t>Portfolyo</a:t>
            </a:r>
            <a:r>
              <a:rPr lang="tr-TR" b="1" dirty="0" smtClean="0"/>
              <a:t> </a:t>
            </a:r>
            <a:r>
              <a:rPr lang="tr-TR" b="1" dirty="0"/>
              <a:t>dosyasında bulunması gerekenler</a:t>
            </a:r>
            <a:r>
              <a:rPr lang="tr-TR" b="1" dirty="0" smtClean="0"/>
              <a:t>:</a:t>
            </a:r>
            <a:endParaRPr lang="tr-TR" dirty="0"/>
          </a:p>
          <a:p>
            <a:pPr lvl="0"/>
            <a:r>
              <a:rPr lang="tr-TR" dirty="0" err="1"/>
              <a:t>Portfolyo</a:t>
            </a:r>
            <a:r>
              <a:rPr lang="tr-TR" dirty="0"/>
              <a:t> dosyası kontrol listesi. </a:t>
            </a:r>
          </a:p>
          <a:p>
            <a:pPr lvl="0"/>
            <a:r>
              <a:rPr lang="tr-TR" dirty="0"/>
              <a:t>Bireyin ve anne/ babasının nüfus cüzdanı fotokopisi.</a:t>
            </a:r>
          </a:p>
          <a:p>
            <a:pPr lvl="0"/>
            <a:r>
              <a:rPr lang="tr-TR" dirty="0"/>
              <a:t>Bireyin geçerli bir Engelli Sağlık Kurulu Raporu fotokopisi. (Aslı da inceleme sırasında hazır bulunmalıdır.)</a:t>
            </a:r>
          </a:p>
          <a:p>
            <a:pPr lvl="0"/>
            <a:r>
              <a:rPr lang="tr-TR" dirty="0"/>
              <a:t>Okula devam eden bireylerin "Eğitsel Değerlendirme İlk/ Yeniden İnceleme Formunun" </a:t>
            </a:r>
            <a:r>
              <a:rPr lang="tr-TR" b="1" dirty="0"/>
              <a:t>MEBBİS/ E Rehberlik Modülünden kurumumuza (dijital ortamda) ulaşmış olması,</a:t>
            </a:r>
            <a:endParaRPr lang="tr-TR" dirty="0"/>
          </a:p>
          <a:p>
            <a:pPr lvl="0"/>
            <a:r>
              <a:rPr lang="tr-TR" dirty="0"/>
              <a:t>Anne ve babanın ayrı olması durumunda vasilik belgesi.</a:t>
            </a:r>
          </a:p>
          <a:p>
            <a:pPr lvl="0"/>
            <a:r>
              <a:rPr lang="tr-TR" dirty="0"/>
              <a:t>Birey için uygun olan “Destek Eğitim Programı Eğitsel Değerlendirme Formu”</a:t>
            </a:r>
          </a:p>
          <a:p>
            <a:pPr lvl="0"/>
            <a:r>
              <a:rPr lang="tr-TR" dirty="0"/>
              <a:t>Performans Kayıt Formu oluşturmak için kullanılan </a:t>
            </a:r>
          </a:p>
          <a:p>
            <a:r>
              <a:rPr lang="tr-TR" dirty="0"/>
              <a:t>* Ölçüt Bağımlı Test (ÖBT), (Ek 1), </a:t>
            </a:r>
          </a:p>
          <a:p>
            <a:r>
              <a:rPr lang="tr-TR" dirty="0"/>
              <a:t>* Küçük basamaklara ayrılmış becerilerin bulunduğu Kontrol Listesi (Ek 2), </a:t>
            </a:r>
          </a:p>
          <a:p>
            <a:r>
              <a:rPr lang="tr-TR" dirty="0"/>
              <a:t>* Dereceli Puanlama Anahtarı (Ek 3) </a:t>
            </a:r>
          </a:p>
          <a:p>
            <a:r>
              <a:rPr lang="tr-TR" dirty="0"/>
              <a:t>formlarından en az biri</a:t>
            </a:r>
          </a:p>
          <a:p>
            <a:pPr lvl="0"/>
            <a:r>
              <a:rPr lang="tr-TR" dirty="0"/>
              <a:t>Performans Kayıt Formları (Ek 4)</a:t>
            </a:r>
          </a:p>
        </p:txBody>
      </p:sp>
    </p:spTree>
    <p:extLst>
      <p:ext uri="{BB962C8B-B14F-4D97-AF65-F5344CB8AC3E}">
        <p14:creationId xmlns:p14="http://schemas.microsoft.com/office/powerpoint/2010/main" val="297078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567559" y="252248"/>
            <a:ext cx="10097813" cy="6124754"/>
          </a:xfrm>
          <a:prstGeom prst="rect">
            <a:avLst/>
          </a:prstGeom>
        </p:spPr>
        <p:txBody>
          <a:bodyPr wrap="square">
            <a:spAutoFit/>
          </a:bodyPr>
          <a:lstStyle/>
          <a:p>
            <a:r>
              <a:rPr lang="tr-TR" sz="2800" dirty="0">
                <a:latin typeface="Times New Roman" pitchFamily="18" charset="0"/>
                <a:cs typeface="Times New Roman" pitchFamily="18" charset="0"/>
              </a:rPr>
              <a:t>Destek modülleri; bireyselleştirilmiş eğitim programını hazırlama ve uygulamaya imkân sağlayacak şekilde, kendi içerisinde bütünlüğü olan ve birbirini işlevsel olarak tamamlayacak yapıda hazırlanmıştır. </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Modüllerde yer alan hedefler bireye kazandırılacak bilgi, beceri ve tutumlardan oluşmaktadır. Modüller uygulayıcıya rehber olmasının yanında, özel eğitim ve rehabilitasyon merkezlerinin uygulayacağı eğitime bir standart getirmekte ve ölçme-değerlendirme sürecini de kolaylaştırmaktadır. </a:t>
            </a:r>
          </a:p>
          <a:p>
            <a:endParaRPr lang="tr-TR" sz="2800" dirty="0">
              <a:latin typeface="Times New Roman" pitchFamily="18" charset="0"/>
              <a:cs typeface="Times New Roman" pitchFamily="18" charset="0"/>
            </a:endParaRPr>
          </a:p>
          <a:p>
            <a:r>
              <a:rPr lang="tr-TR" sz="2800" u="sng" dirty="0">
                <a:solidFill>
                  <a:srgbClr val="FF0000"/>
                </a:solidFill>
                <a:latin typeface="Times New Roman" pitchFamily="18" charset="0"/>
                <a:cs typeface="Times New Roman" pitchFamily="18" charset="0"/>
              </a:rPr>
              <a:t>Modüller ile öğretimin planlanmasında mümkün olduğu kadar bireysel öğretim temel alınır. </a:t>
            </a:r>
            <a:r>
              <a:rPr lang="tr-TR" sz="2800" dirty="0">
                <a:latin typeface="Times New Roman" pitchFamily="18" charset="0"/>
                <a:cs typeface="Times New Roman" pitchFamily="18" charset="0"/>
              </a:rPr>
              <a:t>Modüler eğitim programlarının amaçları belirlenirken birey, toplum ve konu alanı özellikleri dikkate alınmaktadır.</a:t>
            </a:r>
          </a:p>
        </p:txBody>
      </p:sp>
      <p:pic>
        <p:nvPicPr>
          <p:cNvPr id="3"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601" y="5689601"/>
            <a:ext cx="11684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93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666044" y="1028343"/>
            <a:ext cx="11277600" cy="5693866"/>
          </a:xfrm>
          <a:prstGeom prst="rect">
            <a:avLst/>
          </a:prstGeom>
        </p:spPr>
        <p:txBody>
          <a:bodyPr wrap="square">
            <a:spAutoFit/>
          </a:bodyPr>
          <a:lstStyle/>
          <a:p>
            <a:pPr lvl="0"/>
            <a:r>
              <a:rPr lang="tr-TR" sz="2800" b="1" dirty="0"/>
              <a:t>BEP Gelişimi İzleme Özet Formu (Ek 5)  (2 tane konacak biri RAM’da kalacak.)</a:t>
            </a:r>
            <a:endParaRPr lang="tr-TR" sz="2800" dirty="0"/>
          </a:p>
          <a:p>
            <a:pPr lvl="0"/>
            <a:r>
              <a:rPr lang="tr-TR" sz="2800" b="1" dirty="0" err="1"/>
              <a:t>Portfolyo</a:t>
            </a:r>
            <a:r>
              <a:rPr lang="tr-TR" sz="2800" b="1" dirty="0"/>
              <a:t> Kontrol Listesi (Ek 6) – 2 Adet </a:t>
            </a:r>
            <a:endParaRPr lang="tr-TR" sz="2800" dirty="0"/>
          </a:p>
          <a:p>
            <a:r>
              <a:rPr lang="tr-TR" sz="2800" dirty="0"/>
              <a:t>* </a:t>
            </a:r>
            <a:r>
              <a:rPr lang="tr-TR" sz="2800" u="sng" dirty="0"/>
              <a:t>Biri özel eğitim ve rehabilitasyon merkezi tarafından doldurulacak, diğeri boş bırakılarak RAM’da doldurulacaktır.)</a:t>
            </a:r>
            <a:endParaRPr lang="tr-TR" sz="2800" dirty="0"/>
          </a:p>
          <a:p>
            <a:pPr lvl="0"/>
            <a:r>
              <a:rPr lang="tr-TR" sz="2800" b="1" dirty="0" err="1"/>
              <a:t>Portfolyo</a:t>
            </a:r>
            <a:r>
              <a:rPr lang="tr-TR" sz="2800" b="1" dirty="0"/>
              <a:t> Dereceli Puanlama Anahtarı (Ek 7) – 2 Adet</a:t>
            </a:r>
            <a:endParaRPr lang="tr-TR" sz="2800" dirty="0"/>
          </a:p>
          <a:p>
            <a:r>
              <a:rPr lang="tr-TR" sz="2800" dirty="0"/>
              <a:t>* Biri özel eğitim ve rehabilitasyon merkezi tarafından doldurulacak, diğeri boş bırakılarak RAM’da doldurulacaktır.)</a:t>
            </a:r>
          </a:p>
          <a:p>
            <a:pPr lvl="0"/>
            <a:r>
              <a:rPr lang="tr-TR" sz="2800" dirty="0"/>
              <a:t>Öğrenciye ait BEP</a:t>
            </a:r>
          </a:p>
          <a:p>
            <a:pPr lvl="0"/>
            <a:r>
              <a:rPr lang="tr-TR" sz="2800" dirty="0"/>
              <a:t>Bireyin performansını gösteren ses kayıt ve video örnekleri (varsa)</a:t>
            </a:r>
          </a:p>
          <a:p>
            <a:pPr lvl="0"/>
            <a:r>
              <a:rPr lang="tr-TR" sz="2800" dirty="0"/>
              <a:t>Bireyin öğretim süreci içerisinde yapmış olduğu çalışmalar; ödev örnekleri, çalışma yaprakları örnekleri, bireyin çalışmalarını gösteren video ve ses kayıt örnekleri vb.(varsa)</a:t>
            </a:r>
          </a:p>
        </p:txBody>
      </p:sp>
    </p:spTree>
    <p:extLst>
      <p:ext uri="{BB962C8B-B14F-4D97-AF65-F5344CB8AC3E}">
        <p14:creationId xmlns:p14="http://schemas.microsoft.com/office/powerpoint/2010/main" val="1931721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2167239" y="1988413"/>
            <a:ext cx="8644500" cy="3570208"/>
          </a:xfrm>
          <a:prstGeom prst="rect">
            <a:avLst/>
          </a:prstGeom>
          <a:noFill/>
        </p:spPr>
        <p:txBody>
          <a:bodyPr wrap="square" lIns="91440" tIns="45720" rIns="91440" bIns="45720">
            <a:spAutoFit/>
          </a:bodyPr>
          <a:lstStyle/>
          <a:p>
            <a:pPr algn="ctr"/>
            <a:r>
              <a:rPr lang="tr-TR" sz="5400" b="1" i="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Dinlediğiniz için teşekkür ederim…</a:t>
            </a:r>
          </a:p>
          <a:p>
            <a:pPr algn="ctr"/>
            <a:endParaRPr lang="tr-TR" sz="5400" b="1" i="1" dirty="0">
              <a:ln w="17780" cmpd="sng">
                <a:solidFill>
                  <a:srgbClr val="FFFFFF"/>
                </a:solidFill>
                <a:prstDash val="solid"/>
                <a:miter lim="800000"/>
              </a:ln>
              <a:solidFill>
                <a:schemeClr val="accent2">
                  <a:lumMod val="75000"/>
                </a:schemeClr>
              </a:solidFill>
              <a:effectLst>
                <a:outerShdw blurRad="50800" algn="tl" rotWithShape="0">
                  <a:srgbClr val="000000"/>
                </a:outerShdw>
              </a:effectLst>
            </a:endParaRPr>
          </a:p>
          <a:p>
            <a:pPr algn="ctr"/>
            <a:r>
              <a:rPr lang="tr-TR" sz="3200" b="1" i="1" cap="none" spc="0" dirty="0" smtClean="0">
                <a:ln w="17780" cmpd="sng">
                  <a:solidFill>
                    <a:srgbClr val="FFFFFF"/>
                  </a:solidFill>
                  <a:prstDash val="solid"/>
                  <a:miter lim="800000"/>
                </a:ln>
                <a:solidFill>
                  <a:schemeClr val="accent2">
                    <a:lumMod val="75000"/>
                  </a:schemeClr>
                </a:solidFill>
                <a:effectLst>
                  <a:outerShdw blurRad="50800" algn="tl" rotWithShape="0">
                    <a:srgbClr val="000000"/>
                  </a:outerShdw>
                </a:effectLst>
              </a:rPr>
              <a:t>Mehmet ZOR</a:t>
            </a:r>
            <a:endParaRPr lang="tr-TR" sz="3200" b="1" i="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endParaRPr>
          </a:p>
          <a:p>
            <a:pPr algn="ctr"/>
            <a:r>
              <a:rPr lang="tr-TR" sz="3200" b="1" i="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Özel Eğitim Bölüm Başkanı</a:t>
            </a:r>
            <a:endParaRPr lang="tr-TR" sz="3200" b="1" i="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endParaRPr>
          </a:p>
        </p:txBody>
      </p:sp>
      <p:pic>
        <p:nvPicPr>
          <p:cNvPr id="4"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111" y="4205111"/>
            <a:ext cx="2652889" cy="265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68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567560" y="291662"/>
            <a:ext cx="9467192" cy="5909310"/>
          </a:xfrm>
          <a:prstGeom prst="rect">
            <a:avLst/>
          </a:prstGeom>
        </p:spPr>
        <p:txBody>
          <a:bodyPr wrap="square">
            <a:spAutoFit/>
          </a:bodyPr>
          <a:lstStyle/>
          <a:p>
            <a:r>
              <a:rPr lang="tr-TR" sz="2400" b="1" dirty="0">
                <a:latin typeface="Times New Roman" pitchFamily="18" charset="0"/>
                <a:cs typeface="Times New Roman" pitchFamily="18" charset="0"/>
              </a:rPr>
              <a:t>Destek eğitim programları, hedeflenen amaçlara ulaşmayı sağlayacak çeşitli modüller ve bu modüllere yönelik bölümlerden oluşmaktadır. Her bir modülde bireylerde ulaşılması beklenen hedefler; hedef davranışlar ve hedeflere ulaşmak için uygulamada ihtiyaç duyulacak, bireylerin yeterlik durumu dikkate alınarak hazırlanan özel açıklamalara yer verilmiştir.</a:t>
            </a:r>
          </a:p>
          <a:p>
            <a:endParaRPr lang="tr-TR" sz="2400" b="1" dirty="0">
              <a:latin typeface="Times New Roman" pitchFamily="18" charset="0"/>
              <a:cs typeface="Times New Roman" pitchFamily="18" charset="0"/>
            </a:endParaRPr>
          </a:p>
          <a:p>
            <a:endParaRPr lang="tr-TR" sz="2400" b="1" dirty="0">
              <a:solidFill>
                <a:schemeClr val="accent2"/>
              </a:solidFill>
              <a:latin typeface="Times New Roman" pitchFamily="18" charset="0"/>
              <a:cs typeface="Times New Roman" pitchFamily="18" charset="0"/>
            </a:endParaRPr>
          </a:p>
          <a:p>
            <a:r>
              <a:rPr lang="tr-TR" sz="2400" b="1" dirty="0">
                <a:solidFill>
                  <a:schemeClr val="accent2"/>
                </a:solidFill>
                <a:latin typeface="Times New Roman" pitchFamily="18" charset="0"/>
                <a:cs typeface="Times New Roman" pitchFamily="18" charset="0"/>
              </a:rPr>
              <a:t>         1                        1.1                       1.1.1                      1.1.1.1</a:t>
            </a:r>
          </a:p>
          <a:p>
            <a:r>
              <a:rPr lang="tr-TR" sz="2400" b="1" dirty="0">
                <a:solidFill>
                  <a:schemeClr val="accent2"/>
                </a:solidFill>
                <a:latin typeface="Times New Roman" pitchFamily="18" charset="0"/>
                <a:cs typeface="Times New Roman" pitchFamily="18" charset="0"/>
              </a:rPr>
              <a:t>                                                                     </a:t>
            </a:r>
          </a:p>
          <a:p>
            <a:endParaRPr lang="tr-TR" sz="2400" b="1" dirty="0">
              <a:solidFill>
                <a:schemeClr val="accent2"/>
              </a:solidFill>
              <a:latin typeface="Times New Roman" pitchFamily="18" charset="0"/>
              <a:cs typeface="Times New Roman" pitchFamily="18" charset="0"/>
            </a:endParaRPr>
          </a:p>
          <a:p>
            <a:endParaRPr lang="tr-TR" sz="2400" b="1" dirty="0">
              <a:solidFill>
                <a:schemeClr val="accent2"/>
              </a:solidFill>
              <a:latin typeface="Times New Roman" pitchFamily="18" charset="0"/>
              <a:cs typeface="Times New Roman" pitchFamily="18" charset="0"/>
            </a:endParaRPr>
          </a:p>
          <a:p>
            <a:r>
              <a:rPr lang="tr-TR" b="1" dirty="0">
                <a:solidFill>
                  <a:srgbClr val="FF0000"/>
                </a:solidFill>
                <a:latin typeface="Times New Roman" pitchFamily="18" charset="0"/>
                <a:cs typeface="Times New Roman" pitchFamily="18" charset="0"/>
              </a:rPr>
              <a:t>Modül Numarası       Bölüm Numarası         Hedef Numarası          Hedef Davranış Numarası</a:t>
            </a:r>
          </a:p>
          <a:p>
            <a:endParaRPr lang="tr-TR" sz="2400" b="1" dirty="0">
              <a:solidFill>
                <a:srgbClr val="FF0000"/>
              </a:solidFill>
              <a:latin typeface="Times New Roman" pitchFamily="18" charset="0"/>
              <a:cs typeface="Times New Roman" pitchFamily="18" charset="0"/>
            </a:endParaRPr>
          </a:p>
          <a:p>
            <a:endParaRPr lang="tr-TR" sz="2400" b="1" dirty="0">
              <a:solidFill>
                <a:schemeClr val="accent2"/>
              </a:solidFill>
              <a:latin typeface="Times New Roman" pitchFamily="18" charset="0"/>
              <a:cs typeface="Times New Roman" pitchFamily="18" charset="0"/>
            </a:endParaRPr>
          </a:p>
          <a:p>
            <a:endParaRPr lang="tr-TR" sz="2400" b="1" dirty="0">
              <a:solidFill>
                <a:schemeClr val="accent2"/>
              </a:solidFill>
              <a:latin typeface="Times New Roman" pitchFamily="18" charset="0"/>
              <a:cs typeface="Times New Roman" pitchFamily="18" charset="0"/>
            </a:endParaRPr>
          </a:p>
        </p:txBody>
      </p:sp>
      <p:sp>
        <p:nvSpPr>
          <p:cNvPr id="3" name="Aşağı Ok 2"/>
          <p:cNvSpPr/>
          <p:nvPr/>
        </p:nvSpPr>
        <p:spPr>
          <a:xfrm>
            <a:off x="1393148" y="3860462"/>
            <a:ext cx="45719" cy="388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şağı Ok 3"/>
          <p:cNvSpPr/>
          <p:nvPr/>
        </p:nvSpPr>
        <p:spPr>
          <a:xfrm>
            <a:off x="3539955" y="3830965"/>
            <a:ext cx="45719" cy="388146"/>
          </a:xfrm>
          <a:prstGeom prst="downArrow">
            <a:avLst>
              <a:gd name="adj1" fmla="val 50000"/>
              <a:gd name="adj2" fmla="val 8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a:off x="5788816" y="3820147"/>
            <a:ext cx="45719" cy="388146"/>
          </a:xfrm>
          <a:prstGeom prst="downArrow">
            <a:avLst>
              <a:gd name="adj1" fmla="val 50000"/>
              <a:gd name="adj2" fmla="val 8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8193145" y="3821133"/>
            <a:ext cx="45719" cy="388146"/>
          </a:xfrm>
          <a:prstGeom prst="downArrow">
            <a:avLst>
              <a:gd name="adj1" fmla="val 50000"/>
              <a:gd name="adj2" fmla="val 8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4726" y="5784850"/>
            <a:ext cx="10699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75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126123" y="354724"/>
            <a:ext cx="11753193" cy="7663636"/>
          </a:xfrm>
          <a:prstGeom prst="rect">
            <a:avLst/>
          </a:prstGeom>
        </p:spPr>
        <p:txBody>
          <a:bodyPr wrap="square">
            <a:spAutoFit/>
          </a:bodyPr>
          <a:lstStyle/>
          <a:p>
            <a:r>
              <a:rPr lang="tr-TR" sz="2000" b="1" dirty="0">
                <a:latin typeface="Times New Roman" pitchFamily="18" charset="0"/>
                <a:cs typeface="Times New Roman" pitchFamily="18" charset="0"/>
              </a:rPr>
              <a:t>Destek eğitim programlarının adları (engel grubu adları) güncel alan yazın ve ÇÖZGER raporundaki engel grubu ile uyumlu olması gerektiğinden değişmiştir. Programların eski ve yeni adları aşağıdaki gibidir:</a:t>
            </a: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r>
              <a:rPr lang="tr-TR" sz="2000" dirty="0"/>
              <a:t>        ESKİ PROGRAM ADI                                                          YENİ PROGRAM ADI </a:t>
            </a:r>
          </a:p>
          <a:p>
            <a:r>
              <a:rPr lang="tr-TR" sz="1600" dirty="0">
                <a:latin typeface="Times New Roman" pitchFamily="18" charset="0"/>
                <a:cs typeface="Times New Roman" pitchFamily="18" charset="0"/>
              </a:rPr>
              <a:t>Zihinsel Engelli Bireyler Destek Eğitim Programı                        Zihinsel Yetersizliği Olan Bireyler İçin Destek Eğitim Programı                     Yaygın Gelişimsel Bozukluklar Destek Eğitim Programı              Otizm Spektrum Bozukluğu Olan Bireyler İçin Destek Eğitim Programı        Özel Öğrenme Güçlüğü Destek Eğitim Programı                          Öğrenme Güçlüğü Olan Bireyler İçin Destek Eğitim Programı                            Görme Engelli Bireyler Destek Eğitim Programı                           Görme Yetersizliği Olan Bireyler İçin Destek Eğitim Programı                    İşitme Engelli Bireyler Destek Eğitim Programı                            İşitme Yetersizliği Olan Bireyler İçin Destek Eğitim Programı                              Dil ve Konuşma Güçlüğü Destek Eğitim Programı                        Dil ve Konuşma Bozukluğu Olan Bireyler İçin Destek Eğitim Programı Bedensel Engelli Bireyler Destek Eğitim Programı                        Bedensel Yetersizliği Olan Bireyler İçin Destek Eğitim Programı </a:t>
            </a:r>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p:txBody>
      </p:sp>
      <p:sp>
        <p:nvSpPr>
          <p:cNvPr id="4" name="Sağ Ok 3"/>
          <p:cNvSpPr/>
          <p:nvPr/>
        </p:nvSpPr>
        <p:spPr>
          <a:xfrm>
            <a:off x="4422228" y="2350639"/>
            <a:ext cx="9695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4907016" y="2621281"/>
            <a:ext cx="4847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4422227" y="2860391"/>
            <a:ext cx="9695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4394638" y="3099501"/>
            <a:ext cx="9695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4394638" y="3307081"/>
            <a:ext cx="9695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4444562" y="3561956"/>
            <a:ext cx="9695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4444562" y="3824715"/>
            <a:ext cx="96957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98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6029" y="496614"/>
            <a:ext cx="9088820" cy="1237593"/>
          </a:xfrm>
        </p:spPr>
        <p:txBody>
          <a:bodyPr/>
          <a:lstStyle/>
          <a:p>
            <a:r>
              <a:rPr lang="tr-TR" sz="2400" b="1" dirty="0">
                <a:solidFill>
                  <a:schemeClr val="tx1"/>
                </a:solidFill>
                <a:latin typeface="Times New Roman" pitchFamily="18" charset="0"/>
                <a:cs typeface="Times New Roman" pitchFamily="18" charset="0"/>
              </a:rPr>
              <a:t>YENİ DESTEK EĞİTİM PROGRAMLARI İLE ESKİ DESTEK EĞİTİM PROGRAMLARININ KARŞILAŞTIRILMASI</a:t>
            </a:r>
          </a:p>
        </p:txBody>
      </p:sp>
      <p:sp>
        <p:nvSpPr>
          <p:cNvPr id="3" name="Alt Başlık 2"/>
          <p:cNvSpPr>
            <a:spLocks noGrp="1"/>
          </p:cNvSpPr>
          <p:nvPr>
            <p:ph type="subTitle" idx="1"/>
          </p:nvPr>
        </p:nvSpPr>
        <p:spPr>
          <a:xfrm>
            <a:off x="441433" y="1794934"/>
            <a:ext cx="11310299" cy="3770294"/>
          </a:xfrm>
        </p:spPr>
        <p:txBody>
          <a:bodyPr>
            <a:normAutofit/>
          </a:bodyPr>
          <a:lstStyle/>
          <a:p>
            <a:pPr marL="285750" indent="-285750" algn="l">
              <a:buFont typeface="Arial" pitchFamily="34" charset="0"/>
              <a:buChar char="•"/>
            </a:pPr>
            <a:r>
              <a:rPr lang="tr-TR" sz="2400" b="1" dirty="0">
                <a:solidFill>
                  <a:schemeClr val="tx1"/>
                </a:solidFill>
                <a:latin typeface="Times New Roman" pitchFamily="18" charset="0"/>
                <a:cs typeface="Times New Roman" pitchFamily="18" charset="0"/>
              </a:rPr>
              <a:t>Eski destek eğitim programlarında süreler, modülün tamamı için belirlenirken yeni destek eğitim programlarında süreler, bölümler için belirlenmiştir. Bölümlerin toplam süresi de modüllerin süresini oluşturmaktadır. </a:t>
            </a:r>
          </a:p>
          <a:p>
            <a:pPr marL="285750" indent="-285750" algn="l">
              <a:buFont typeface="Arial" pitchFamily="34" charset="0"/>
              <a:buChar char="•"/>
            </a:pPr>
            <a:r>
              <a:rPr lang="tr-TR" sz="2400" b="1" u="sng" dirty="0">
                <a:solidFill>
                  <a:schemeClr val="accent1">
                    <a:lumMod val="50000"/>
                  </a:schemeClr>
                </a:solidFill>
                <a:latin typeface="Times New Roman" pitchFamily="18" charset="0"/>
                <a:cs typeface="Times New Roman" pitchFamily="18" charset="0"/>
              </a:rPr>
              <a:t>Özel eğitim ihtiyacı olan bireylere yeni destek eğitim programları önerilirken programda yer alan modüllerin hangi destek türüne (bireysel/grup) göre önerileceği de belirlenmiştir.</a:t>
            </a:r>
          </a:p>
        </p:txBody>
      </p:sp>
      <p:pic>
        <p:nvPicPr>
          <p:cNvPr id="4"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707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77335" y="609601"/>
            <a:ext cx="9089403" cy="990600"/>
          </a:xfrm>
        </p:spPr>
        <p:txBody>
          <a:bodyPr>
            <a:normAutofit/>
          </a:bodyPr>
          <a:lstStyle/>
          <a:p>
            <a:pPr algn="ctr"/>
            <a:r>
              <a:rPr lang="tr-TR" sz="2400" b="1" dirty="0">
                <a:solidFill>
                  <a:schemeClr val="tx1"/>
                </a:solidFill>
                <a:latin typeface="Times New Roman" pitchFamily="18" charset="0"/>
                <a:cs typeface="Times New Roman" pitchFamily="18" charset="0"/>
              </a:rPr>
              <a:t>YENİ DESTEK EĞİTİM PROGRAMLARINDA ÖLÇME VE DEĞERLENDİRME UYGULAMALARI</a:t>
            </a:r>
            <a:endParaRPr lang="tr-TR" sz="2400" dirty="0"/>
          </a:p>
        </p:txBody>
      </p:sp>
      <p:sp>
        <p:nvSpPr>
          <p:cNvPr id="3" name="Metin Yer Tutucusu 2"/>
          <p:cNvSpPr>
            <a:spLocks noGrp="1"/>
          </p:cNvSpPr>
          <p:nvPr>
            <p:ph type="body" idx="1"/>
          </p:nvPr>
        </p:nvSpPr>
        <p:spPr>
          <a:xfrm>
            <a:off x="654269" y="1820916"/>
            <a:ext cx="9522372" cy="3681249"/>
          </a:xfrm>
        </p:spPr>
        <p:txBody>
          <a:bodyPr>
            <a:normAutofit/>
          </a:bodyPr>
          <a:lstStyle/>
          <a:p>
            <a:r>
              <a:rPr lang="tr-TR" dirty="0">
                <a:latin typeface="Times New Roman" pitchFamily="18" charset="0"/>
                <a:cs typeface="Times New Roman" pitchFamily="18" charset="0"/>
              </a:rPr>
              <a:t>   </a:t>
            </a:r>
            <a:r>
              <a:rPr lang="tr-TR" sz="2000" b="1" dirty="0">
                <a:latin typeface="Times New Roman" pitchFamily="18" charset="0"/>
                <a:cs typeface="Times New Roman" pitchFamily="18" charset="0"/>
              </a:rPr>
              <a:t>Yetersizliği olan bireyler için destek eğitim programlarının ölçme ve değerlendirme uygulamaları;</a:t>
            </a:r>
          </a:p>
          <a:p>
            <a:r>
              <a:rPr lang="tr-TR" sz="2000" b="1" dirty="0">
                <a:latin typeface="Times New Roman" pitchFamily="18" charset="0"/>
                <a:cs typeface="Times New Roman" pitchFamily="18" charset="0"/>
              </a:rPr>
              <a:t> 1. Bireyin Gereksinimlerinin Belirlenmesi, </a:t>
            </a:r>
          </a:p>
          <a:p>
            <a:r>
              <a:rPr lang="tr-TR" sz="2000" b="1" dirty="0">
                <a:latin typeface="Times New Roman" pitchFamily="18" charset="0"/>
                <a:cs typeface="Times New Roman" pitchFamily="18" charset="0"/>
              </a:rPr>
              <a:t> 2. Öğretim Öncesi (Ön) Değerlendirme, </a:t>
            </a:r>
          </a:p>
          <a:p>
            <a:r>
              <a:rPr lang="tr-TR" sz="2000" b="1" dirty="0">
                <a:latin typeface="Times New Roman" pitchFamily="18" charset="0"/>
                <a:cs typeface="Times New Roman" pitchFamily="18" charset="0"/>
              </a:rPr>
              <a:t> 3. Öğretim Sonu (Son) Değerlendirme ve Gelişimi İzleme, </a:t>
            </a:r>
          </a:p>
          <a:p>
            <a:r>
              <a:rPr lang="tr-TR" sz="2000" b="1" dirty="0">
                <a:latin typeface="Times New Roman" pitchFamily="18" charset="0"/>
                <a:cs typeface="Times New Roman" pitchFamily="18" charset="0"/>
              </a:rPr>
              <a:t> 4. Yıl Sonu Değerlendirmesi aşamalarından oluşmaktadır.</a:t>
            </a:r>
          </a:p>
          <a:p>
            <a:endParaRPr lang="tr-TR" dirty="0">
              <a:latin typeface="Times New Roman" pitchFamily="18" charset="0"/>
              <a:cs typeface="Times New Roman" pitchFamily="18" charset="0"/>
            </a:endParaRPr>
          </a:p>
        </p:txBody>
      </p:sp>
      <p:pic>
        <p:nvPicPr>
          <p:cNvPr id="4"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1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496614" y="693682"/>
            <a:ext cx="9703676" cy="4062651"/>
          </a:xfrm>
          <a:prstGeom prst="rect">
            <a:avLst/>
          </a:prstGeom>
        </p:spPr>
        <p:txBody>
          <a:bodyPr wrap="square">
            <a:spAutoFit/>
          </a:bodyPr>
          <a:lstStyle/>
          <a:p>
            <a:pPr marL="342900" indent="-342900">
              <a:buAutoNum type="arabicPeriod"/>
            </a:pPr>
            <a:r>
              <a:rPr lang="tr-TR" sz="2400" b="1" dirty="0">
                <a:latin typeface="Times New Roman" pitchFamily="18" charset="0"/>
                <a:cs typeface="Times New Roman" pitchFamily="18" charset="0"/>
              </a:rPr>
              <a:t>Bireyin Gereksinimlerinin Belirlenmesi</a:t>
            </a:r>
            <a:r>
              <a:rPr lang="tr-TR" b="1" dirty="0">
                <a:latin typeface="Times New Roman" pitchFamily="18" charset="0"/>
                <a:cs typeface="Times New Roman" pitchFamily="18" charset="0"/>
              </a:rPr>
              <a:t>, </a:t>
            </a: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a:p>
            <a:pPr marL="342900" indent="-342900">
              <a:buAutoNum type="arabicPeriod"/>
            </a:pPr>
            <a:endParaRPr lang="tr-TR" b="1" dirty="0">
              <a:latin typeface="Times New Roman" pitchFamily="18" charset="0"/>
              <a:cs typeface="Times New Roman" pitchFamily="18" charset="0"/>
            </a:endParaRPr>
          </a:p>
        </p:txBody>
      </p:sp>
      <p:sp>
        <p:nvSpPr>
          <p:cNvPr id="4" name="Dikdörtgen 3"/>
          <p:cNvSpPr/>
          <p:nvPr/>
        </p:nvSpPr>
        <p:spPr>
          <a:xfrm>
            <a:off x="1036729" y="1300655"/>
            <a:ext cx="9908628" cy="3416320"/>
          </a:xfrm>
          <a:prstGeom prst="rect">
            <a:avLst/>
          </a:prstGeom>
        </p:spPr>
        <p:txBody>
          <a:bodyPr wrap="square">
            <a:spAutoFit/>
          </a:bodyPr>
          <a:lstStyle/>
          <a:p>
            <a:r>
              <a:rPr lang="tr-TR" sz="2400" dirty="0">
                <a:latin typeface="Times New Roman" pitchFamily="18" charset="0"/>
                <a:cs typeface="Times New Roman" pitchFamily="18" charset="0"/>
              </a:rPr>
              <a:t>   Özel eğitim ve rehabilitasyon merkezinde de RAM tarafından belirlenen modüllere ve bölümlere yönelik kaba değerlendirmeler yapılarak bireyin gereksinimleri daha ayrıntılı şekilde belirlenmelidir. Kaba değerlendirme sonucunda bireyin gereksinim alanları belirlenmeli ve hedef ve hedef davranışlar (kısa ve uzun dönemli amaçlar) koyulmalıdır. Böylece bireyin </a:t>
            </a:r>
            <a:r>
              <a:rPr lang="tr-TR" sz="2400" dirty="0" err="1">
                <a:latin typeface="Times New Roman" pitchFamily="18" charset="0"/>
                <a:cs typeface="Times New Roman" pitchFamily="18" charset="0"/>
              </a:rPr>
              <a:t>BEP’i</a:t>
            </a:r>
            <a:r>
              <a:rPr lang="tr-TR" sz="2400" dirty="0">
                <a:latin typeface="Times New Roman" pitchFamily="18" charset="0"/>
                <a:cs typeface="Times New Roman" pitchFamily="18" charset="0"/>
              </a:rPr>
              <a:t> hazırlanır. Kaba değerlendirmede gereksinimler belirlenip öncelik sırasına koyulurken bireylerin yaşı, sınıf seviyesi, bireysel özellikleri, öğrenme özellikleri ve becerilerin günlük ve okul yaşamındaki işlevselliği dikkate alınmalıdır. </a:t>
            </a:r>
          </a:p>
        </p:txBody>
      </p:sp>
      <p:pic>
        <p:nvPicPr>
          <p:cNvPr id="5"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533" y="5706533"/>
            <a:ext cx="1151467" cy="115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98508" y="396766"/>
            <a:ext cx="8596668" cy="643759"/>
          </a:xfrm>
        </p:spPr>
        <p:txBody>
          <a:bodyPr>
            <a:normAutofit fontScale="90000"/>
          </a:bodyPr>
          <a:lstStyle/>
          <a:p>
            <a:r>
              <a:rPr lang="tr-TR" sz="2400" b="1" dirty="0">
                <a:solidFill>
                  <a:schemeClr val="tx1"/>
                </a:solidFill>
                <a:latin typeface="Times New Roman" pitchFamily="18" charset="0"/>
                <a:cs typeface="Times New Roman" pitchFamily="18" charset="0"/>
              </a:rPr>
              <a:t>2. Öğretim Öncesi (Ön) Değerlendirme, </a:t>
            </a:r>
            <a:br>
              <a:rPr lang="tr-TR" sz="2400" b="1" dirty="0">
                <a:solidFill>
                  <a:schemeClr val="tx1"/>
                </a:solidFill>
                <a:latin typeface="Times New Roman" pitchFamily="18" charset="0"/>
                <a:cs typeface="Times New Roman" pitchFamily="18" charset="0"/>
              </a:rPr>
            </a:br>
            <a:endParaRPr lang="tr-TR" sz="2400" dirty="0">
              <a:solidFill>
                <a:schemeClr val="tx1"/>
              </a:solidFill>
            </a:endParaRPr>
          </a:p>
        </p:txBody>
      </p:sp>
      <p:sp>
        <p:nvSpPr>
          <p:cNvPr id="3" name="Metin Yer Tutucusu 2"/>
          <p:cNvSpPr>
            <a:spLocks noGrp="1"/>
          </p:cNvSpPr>
          <p:nvPr>
            <p:ph type="body" idx="1"/>
          </p:nvPr>
        </p:nvSpPr>
        <p:spPr>
          <a:xfrm>
            <a:off x="519679" y="796160"/>
            <a:ext cx="10421589" cy="5163206"/>
          </a:xfrm>
        </p:spPr>
        <p:txBody>
          <a:bodyPr>
            <a:normAutofit/>
          </a:bodyPr>
          <a:lstStyle/>
          <a:p>
            <a:r>
              <a:rPr lang="tr-TR" dirty="0"/>
              <a:t>  </a:t>
            </a:r>
            <a:r>
              <a:rPr lang="tr-TR" sz="2400" dirty="0">
                <a:solidFill>
                  <a:schemeClr val="tx1"/>
                </a:solidFill>
                <a:latin typeface="Times New Roman" pitchFamily="18" charset="0"/>
                <a:cs typeface="Times New Roman" pitchFamily="18" charset="0"/>
              </a:rPr>
              <a:t>Öğretim öncesi (ön) değerlendirme; kaba değerlendirme sonucunda bireyin BEP’ ine seçilen hedef ve hedef davranışlara ilişkin öğretimine başlamadan önce, bireyin hangi basamakta (düzeyde) olduğunu belirlemek amacı ile yapılacak olan ayrıntılı değerlendirmedir. </a:t>
            </a:r>
          </a:p>
          <a:p>
            <a:r>
              <a:rPr lang="tr-TR" sz="2400" dirty="0">
                <a:solidFill>
                  <a:schemeClr val="tx1"/>
                </a:solidFill>
                <a:latin typeface="Times New Roman" pitchFamily="18" charset="0"/>
                <a:cs typeface="Times New Roman" pitchFamily="18" charset="0"/>
              </a:rPr>
              <a:t>Öğretim öncesi değerlendirmelerde her birey için birebir uygulamalar yürütülerek veriler toplanır. Bu aşamada: </a:t>
            </a:r>
          </a:p>
          <a:p>
            <a:r>
              <a:rPr lang="tr-TR" sz="2400" dirty="0">
                <a:solidFill>
                  <a:schemeClr val="tx1"/>
                </a:solidFill>
                <a:latin typeface="Times New Roman" pitchFamily="18" charset="0"/>
                <a:cs typeface="Times New Roman" pitchFamily="18" charset="0"/>
              </a:rPr>
              <a:t>• Ölçüt Bağımlı Test (ÖBT), </a:t>
            </a:r>
            <a:r>
              <a:rPr lang="tr-TR" sz="2400" dirty="0">
                <a:latin typeface="Times New Roman" pitchFamily="18" charset="0"/>
                <a:cs typeface="Times New Roman" pitchFamily="18" charset="0"/>
              </a:rPr>
              <a:t>(</a:t>
            </a:r>
            <a:r>
              <a:rPr lang="tr-TR" sz="2400" dirty="0">
                <a:solidFill>
                  <a:srgbClr val="FF0000"/>
                </a:solidFill>
                <a:latin typeface="Times New Roman" pitchFamily="18" charset="0"/>
                <a:cs typeface="Times New Roman" pitchFamily="18" charset="0"/>
              </a:rPr>
              <a:t>form Ek 1</a:t>
            </a:r>
            <a:r>
              <a:rPr lang="tr-TR" sz="2400" dirty="0">
                <a:latin typeface="Times New Roman" pitchFamily="18" charset="0"/>
                <a:cs typeface="Times New Roman" pitchFamily="18" charset="0"/>
              </a:rPr>
              <a:t>), </a:t>
            </a:r>
          </a:p>
          <a:p>
            <a:r>
              <a:rPr lang="tr-TR" sz="2400" dirty="0">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Küçük basamaklara ayrılmış becerilerin bulunduğu Kontrol Listesi</a:t>
            </a:r>
            <a:r>
              <a:rPr lang="tr-TR" sz="2400" dirty="0">
                <a:latin typeface="Times New Roman" pitchFamily="18" charset="0"/>
                <a:cs typeface="Times New Roman" pitchFamily="18" charset="0"/>
              </a:rPr>
              <a:t> (</a:t>
            </a:r>
            <a:r>
              <a:rPr lang="tr-TR" sz="2400" dirty="0">
                <a:solidFill>
                  <a:srgbClr val="FF0000"/>
                </a:solidFill>
                <a:latin typeface="Times New Roman" pitchFamily="18" charset="0"/>
                <a:cs typeface="Times New Roman" pitchFamily="18" charset="0"/>
              </a:rPr>
              <a:t>form Ek 2</a:t>
            </a:r>
            <a:r>
              <a:rPr lang="tr-TR" sz="2400" dirty="0">
                <a:latin typeface="Times New Roman" pitchFamily="18" charset="0"/>
                <a:cs typeface="Times New Roman" pitchFamily="18" charset="0"/>
              </a:rPr>
              <a:t>),</a:t>
            </a:r>
          </a:p>
          <a:p>
            <a:r>
              <a:rPr lang="tr-TR" sz="2400" dirty="0">
                <a:latin typeface="Times New Roman" pitchFamily="18" charset="0"/>
                <a:cs typeface="Times New Roman" pitchFamily="18" charset="0"/>
              </a:rPr>
              <a:t> • </a:t>
            </a:r>
            <a:r>
              <a:rPr lang="tr-TR" sz="2400" dirty="0">
                <a:solidFill>
                  <a:schemeClr val="tx1"/>
                </a:solidFill>
                <a:latin typeface="Times New Roman" pitchFamily="18" charset="0"/>
                <a:cs typeface="Times New Roman" pitchFamily="18" charset="0"/>
              </a:rPr>
              <a:t>Dereceli Puanlama Anahtarı </a:t>
            </a:r>
            <a:r>
              <a:rPr lang="tr-TR" sz="2400" dirty="0">
                <a:latin typeface="Times New Roman" pitchFamily="18" charset="0"/>
                <a:cs typeface="Times New Roman" pitchFamily="18" charset="0"/>
              </a:rPr>
              <a:t>(</a:t>
            </a:r>
            <a:r>
              <a:rPr lang="tr-TR" sz="2400" dirty="0">
                <a:solidFill>
                  <a:srgbClr val="FF0000"/>
                </a:solidFill>
                <a:latin typeface="Times New Roman" pitchFamily="18" charset="0"/>
                <a:cs typeface="Times New Roman" pitchFamily="18" charset="0"/>
              </a:rPr>
              <a:t>form Ek 3</a:t>
            </a:r>
            <a:r>
              <a:rPr lang="tr-TR" sz="2400" dirty="0">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kullanılabilir.</a:t>
            </a:r>
            <a:r>
              <a:rPr lang="tr-TR" sz="2400" dirty="0">
                <a:latin typeface="Times New Roman" pitchFamily="18" charset="0"/>
                <a:cs typeface="Times New Roman" pitchFamily="18" charset="0"/>
              </a:rPr>
              <a:t> </a:t>
            </a:r>
          </a:p>
          <a:p>
            <a:r>
              <a:rPr lang="tr-TR" sz="2400" dirty="0">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Kullanılan ölçme araçlarından elde edilen </a:t>
            </a:r>
            <a:r>
              <a:rPr lang="tr-TR" sz="2400" b="1" dirty="0">
                <a:solidFill>
                  <a:schemeClr val="tx1"/>
                </a:solidFill>
                <a:latin typeface="Times New Roman" pitchFamily="18" charset="0"/>
                <a:cs typeface="Times New Roman" pitchFamily="18" charset="0"/>
              </a:rPr>
              <a:t>veriler Performans Kayıt </a:t>
            </a:r>
            <a:r>
              <a:rPr lang="tr-TR" sz="2400" b="1" dirty="0" err="1">
                <a:solidFill>
                  <a:schemeClr val="tx1"/>
                </a:solidFill>
                <a:latin typeface="Times New Roman" pitchFamily="18" charset="0"/>
                <a:cs typeface="Times New Roman" pitchFamily="18" charset="0"/>
              </a:rPr>
              <a:t>Formu’na</a:t>
            </a:r>
            <a:r>
              <a:rPr lang="tr-TR" sz="2400" b="1" dirty="0">
                <a:solidFill>
                  <a:schemeClr val="tx1"/>
                </a:solidFill>
                <a:latin typeface="Times New Roman" pitchFamily="18" charset="0"/>
                <a:cs typeface="Times New Roman" pitchFamily="18" charset="0"/>
              </a:rPr>
              <a:t> </a:t>
            </a:r>
            <a:r>
              <a:rPr lang="tr-TR" sz="2400" dirty="0">
                <a:solidFill>
                  <a:schemeClr val="tx1"/>
                </a:solidFill>
                <a:latin typeface="Times New Roman" pitchFamily="18" charset="0"/>
                <a:cs typeface="Times New Roman" pitchFamily="18" charset="0"/>
              </a:rPr>
              <a:t>kaydedilmelidir.</a:t>
            </a:r>
            <a:r>
              <a:rPr lang="tr-TR" sz="2400" dirty="0">
                <a:latin typeface="Times New Roman" pitchFamily="18" charset="0"/>
                <a:cs typeface="Times New Roman" pitchFamily="18" charset="0"/>
              </a:rPr>
              <a:t> (</a:t>
            </a:r>
            <a:r>
              <a:rPr lang="tr-TR" sz="2400" dirty="0">
                <a:solidFill>
                  <a:srgbClr val="FF0000"/>
                </a:solidFill>
                <a:latin typeface="Times New Roman" pitchFamily="18" charset="0"/>
                <a:cs typeface="Times New Roman" pitchFamily="18" charset="0"/>
              </a:rPr>
              <a:t>Ek 4</a:t>
            </a:r>
            <a:r>
              <a:rPr lang="tr-TR" sz="2400" dirty="0">
                <a:latin typeface="Times New Roman" pitchFamily="18" charset="0"/>
                <a:cs typeface="Times New Roman" pitchFamily="18" charset="0"/>
              </a:rPr>
              <a:t>)</a:t>
            </a:r>
          </a:p>
        </p:txBody>
      </p:sp>
      <p:sp>
        <p:nvSpPr>
          <p:cNvPr id="4" name="5-Nokta Yıldız 3"/>
          <p:cNvSpPr/>
          <p:nvPr/>
        </p:nvSpPr>
        <p:spPr>
          <a:xfrm>
            <a:off x="398080" y="5005552"/>
            <a:ext cx="228600" cy="2522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C:\Users\Lenova\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437" y="578643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55419"/>
      </p:ext>
    </p:extLst>
  </p:cSld>
  <p:clrMapOvr>
    <a:masterClrMapping/>
  </p:clrMapOvr>
</p:sld>
</file>

<file path=ppt/theme/theme1.xml><?xml version="1.0" encoding="utf-8"?>
<a:theme xmlns:a="http://schemas.openxmlformats.org/drawingml/2006/main" name="sunu">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sunu</Template>
  <TotalTime>28</TotalTime>
  <Words>1274</Words>
  <Application>Microsoft Office PowerPoint</Application>
  <PresentationFormat>Özel</PresentationFormat>
  <Paragraphs>128</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sunu</vt:lpstr>
      <vt:lpstr>YENİ DESTEK EĞİTİM PROGRAMLARINA İLİŞKİN BİLGİLENDİRME TOPLANTISI</vt:lpstr>
      <vt:lpstr>PowerPoint Sunusu</vt:lpstr>
      <vt:lpstr>PowerPoint Sunusu</vt:lpstr>
      <vt:lpstr>PowerPoint Sunusu</vt:lpstr>
      <vt:lpstr>PowerPoint Sunusu</vt:lpstr>
      <vt:lpstr>YENİ DESTEK EĞİTİM PROGRAMLARI İLE ESKİ DESTEK EĞİTİM PROGRAMLARININ KARŞILAŞTIRILMASI</vt:lpstr>
      <vt:lpstr>YENİ DESTEK EĞİTİM PROGRAMLARINDA ÖLÇME VE DEĞERLENDİRME UYGULAMALARI</vt:lpstr>
      <vt:lpstr>PowerPoint Sunusu</vt:lpstr>
      <vt:lpstr>2. Öğretim Öncesi (Ön) Değerlendirme,  </vt:lpstr>
      <vt:lpstr>PowerPoint Sunusu</vt:lpstr>
      <vt:lpstr>PowerPoint Sunusu</vt:lpstr>
      <vt:lpstr>PowerPoint Sunusu</vt:lpstr>
      <vt:lpstr>3. Öğretim Sonu (Son) Değerlendirme ve Gelişimi İzleme,</vt:lpstr>
      <vt:lpstr>PowerPoint Sunusu</vt:lpstr>
      <vt:lpstr>PORTFOLYO</vt:lpstr>
      <vt:lpstr>PowerPoint Sunusu</vt:lpstr>
      <vt:lpstr>4. Yıl Sonu Değerlendirmesi,</vt:lpstr>
      <vt:lpstr>PowerPoint Sunusu</vt:lpstr>
      <vt:lpstr>PowerPoint Sunusu</vt:lpstr>
      <vt:lpstr>PowerPoint Sunusu</vt:lpstr>
      <vt:lpstr>PowerPoint Sunusu</vt:lpstr>
      <vt:lpstr>PowerPoint Sunusu</vt:lpstr>
      <vt:lpstr>Portfolyo dosyası üç bölümden oluşmalıdır. Her bölümde aşağıdaki belgeler bulunmalıdır: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DESTEK EĞİTİM PROGRAMLARINA İLİŞKİN BİLGİLENDİRME TOPLANTISI</dc:title>
  <dc:creator>Lenova</dc:creator>
  <cp:lastModifiedBy>Lenova</cp:lastModifiedBy>
  <cp:revision>9</cp:revision>
  <dcterms:created xsi:type="dcterms:W3CDTF">2022-02-01T10:36:51Z</dcterms:created>
  <dcterms:modified xsi:type="dcterms:W3CDTF">2022-02-01T11:24:45Z</dcterms:modified>
</cp:coreProperties>
</file>