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57" r:id="rId4"/>
    <p:sldId id="275" r:id="rId5"/>
    <p:sldId id="259" r:id="rId6"/>
    <p:sldId id="277" r:id="rId7"/>
    <p:sldId id="278" r:id="rId8"/>
    <p:sldId id="279" r:id="rId9"/>
    <p:sldId id="260" r:id="rId10"/>
    <p:sldId id="261" r:id="rId11"/>
    <p:sldId id="280" r:id="rId12"/>
    <p:sldId id="262" r:id="rId13"/>
    <p:sldId id="281" r:id="rId14"/>
    <p:sldId id="282" r:id="rId15"/>
    <p:sldId id="283" r:id="rId16"/>
    <p:sldId id="284" r:id="rId17"/>
    <p:sldId id="285" r:id="rId18"/>
    <p:sldId id="287" r:id="rId19"/>
    <p:sldId id="286" r:id="rId20"/>
    <p:sldId id="289" r:id="rId21"/>
    <p:sldId id="290" r:id="rId22"/>
    <p:sldId id="268" r:id="rId23"/>
    <p:sldId id="270" r:id="rId24"/>
  </p:sldIdLst>
  <p:sldSz cx="18288000" cy="10287000"/>
  <p:notesSz cx="6735763" cy="9866313"/>
  <p:embeddedFontLst>
    <p:embeddedFont>
      <p:font typeface="Footlight MT Light" panose="0204060206030A0203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Forum" panose="020B0604020202020204" charset="0"/>
      <p:regular r:id="rId35"/>
    </p:embeddedFont>
    <p:embeddedFont>
      <p:font typeface="Arial Black" panose="020B0A04020102020204" pitchFamily="34" charset="0"/>
      <p:bold r:id="rId36"/>
    </p:embeddedFont>
    <p:embeddedFont>
      <p:font typeface="Overpass Light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2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BA750-DF9F-4439-9BBC-015DDF9A3EA0}" type="datetimeFigureOut">
              <a:rPr lang="tr-TR" smtClean="0"/>
              <a:pPr/>
              <a:t>14.10.2021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0936-B859-462F-B922-C1F4349047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13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50936-B859-462F-B922-C1F4349047F3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50936-B859-462F-B922-C1F4349047F3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gif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25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3.png"/><Relationship Id="rId7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gif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25.png"/><Relationship Id="rId9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2.jpg"/><Relationship Id="rId5" Type="http://schemas.openxmlformats.org/officeDocument/2006/relationships/image" Target="../media/image8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gif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25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gif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2.jpg"/><Relationship Id="rId5" Type="http://schemas.openxmlformats.org/officeDocument/2006/relationships/image" Target="../media/image7.png"/><Relationship Id="rId10" Type="http://schemas.openxmlformats.org/officeDocument/2006/relationships/image" Target="../media/image53.jpeg"/><Relationship Id="rId4" Type="http://schemas.openxmlformats.org/officeDocument/2006/relationships/image" Target="../media/image25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3.png"/><Relationship Id="rId7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44.png"/><Relationship Id="rId9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gif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25.png"/><Relationship Id="rId9" Type="http://schemas.openxmlformats.org/officeDocument/2006/relationships/image" Target="../media/image5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1.gif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2.jpg"/><Relationship Id="rId5" Type="http://schemas.openxmlformats.org/officeDocument/2006/relationships/image" Target="../media/image7.png"/><Relationship Id="rId10" Type="http://schemas.openxmlformats.org/officeDocument/2006/relationships/image" Target="../media/image57.wmf"/><Relationship Id="rId4" Type="http://schemas.openxmlformats.org/officeDocument/2006/relationships/image" Target="../media/image25.png"/><Relationship Id="rId9" Type="http://schemas.openxmlformats.org/officeDocument/2006/relationships/image" Target="../media/image5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jp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gif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8.gi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.jp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.png"/><Relationship Id="rId4" Type="http://schemas.openxmlformats.org/officeDocument/2006/relationships/image" Target="../media/image35.png"/><Relationship Id="rId9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1.png"/><Relationship Id="rId7" Type="http://schemas.openxmlformats.org/officeDocument/2006/relationships/image" Target="../media/image1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0.png"/><Relationship Id="rId7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16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gif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2.jp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gif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2.jp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9430336">
            <a:off x="13993196" y="6551588"/>
            <a:ext cx="4742725" cy="54118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88380" y="3161042"/>
            <a:ext cx="12511241" cy="3366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tr-TR" sz="13000" dirty="0" smtClean="0">
                <a:solidFill>
                  <a:schemeClr val="accent3">
                    <a:lumMod val="50000"/>
                  </a:schemeClr>
                </a:solidFill>
                <a:latin typeface="Overpass Light Bold" charset="0"/>
                <a:cs typeface="Overpass Light Bold" charset="0"/>
              </a:rPr>
              <a:t>ÖĞRENME STİLLERİ</a:t>
            </a:r>
            <a:endParaRPr lang="en-US" sz="13000" dirty="0">
              <a:solidFill>
                <a:schemeClr val="accent3">
                  <a:lumMod val="50000"/>
                </a:schemeClr>
              </a:solidFill>
              <a:latin typeface="Overpass Light Bold" charset="0"/>
              <a:cs typeface="Overpass Light Bold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3560" y="-2258700"/>
            <a:ext cx="4106193" cy="3800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672205" y="7129787"/>
            <a:ext cx="2216174" cy="3495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283640" y="6170265"/>
            <a:ext cx="2104205" cy="43672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569397">
            <a:off x="13052269" y="-698434"/>
            <a:ext cx="6624580" cy="30834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37716" y="7289826"/>
            <a:ext cx="2021584" cy="21589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52447" y="8508965"/>
            <a:ext cx="1067368" cy="11160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614841" y="747629"/>
            <a:ext cx="1398994" cy="5621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735254" y="7966370"/>
            <a:ext cx="820810" cy="8058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23476" y="-1119183"/>
            <a:ext cx="3525309" cy="3924939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2643142" y="7000888"/>
            <a:ext cx="12511241" cy="530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dirty="0" smtClean="0">
                <a:solidFill>
                  <a:srgbClr val="C00000"/>
                </a:solidFill>
                <a:latin typeface="Overpass Light"/>
              </a:rPr>
              <a:t>-ÖĞRETMEN-</a:t>
            </a:r>
            <a:endParaRPr lang="en-US" sz="3199" dirty="0">
              <a:solidFill>
                <a:srgbClr val="C00000"/>
              </a:solidFill>
              <a:latin typeface="Overpass Light"/>
            </a:endParaRPr>
          </a:p>
        </p:txBody>
      </p:sp>
      <p:pic>
        <p:nvPicPr>
          <p:cNvPr id="22530" name="Picture 2" descr="C:\Users\win7\Downloads\Öğrenme Stilleri Makale\t-c-milli-egitim-bakanligi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00200" y="3714740"/>
            <a:ext cx="1785950" cy="1785950"/>
          </a:xfrm>
          <a:prstGeom prst="rect">
            <a:avLst/>
          </a:prstGeom>
          <a:noFill/>
        </p:spPr>
      </p:pic>
      <p:sp>
        <p:nvSpPr>
          <p:cNvPr id="18" name="TextBox 5"/>
          <p:cNvSpPr txBox="1"/>
          <p:nvPr/>
        </p:nvSpPr>
        <p:spPr>
          <a:xfrm>
            <a:off x="2643142" y="7715268"/>
            <a:ext cx="12511241" cy="530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dirty="0" smtClean="0">
                <a:solidFill>
                  <a:srgbClr val="00B050"/>
                </a:solidFill>
                <a:latin typeface="Overpass Light"/>
              </a:rPr>
              <a:t>-LİSE-</a:t>
            </a:r>
            <a:endParaRPr lang="en-US" sz="3199" dirty="0">
              <a:solidFill>
                <a:srgbClr val="00B050"/>
              </a:solidFill>
              <a:latin typeface="Overpass Light"/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624" y="3408125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01136">
            <a:off x="-654046" y="7461192"/>
            <a:ext cx="3365493" cy="35942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21867" y="-1150478"/>
            <a:ext cx="4376304" cy="4637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862535">
            <a:off x="13940604" y="1155140"/>
            <a:ext cx="2185202" cy="24934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40015" y="8055716"/>
            <a:ext cx="2764314" cy="1583198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3214646" y="2000228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Öğrenme Stilleri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3428960" y="3643302"/>
            <a:ext cx="12001584" cy="4853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İnsanların aynı </a:t>
            </a:r>
            <a:r>
              <a:rPr lang="tr-TR" sz="3200" dirty="0" smtClean="0"/>
              <a:t>olaya</a:t>
            </a:r>
            <a:r>
              <a:rPr lang="tr-TR" sz="3200" dirty="0" smtClean="0">
                <a:cs typeface="Times New Roman" pitchFamily="18" charset="0"/>
              </a:rPr>
              <a:t> farklı </a:t>
            </a:r>
            <a:r>
              <a:rPr lang="tr-TR" sz="3200" dirty="0" smtClean="0"/>
              <a:t>tepkiler </a:t>
            </a:r>
            <a:r>
              <a:rPr lang="tr-TR" sz="3200" dirty="0" smtClean="0">
                <a:cs typeface="Times New Roman" pitchFamily="18" charset="0"/>
              </a:rPr>
              <a:t>vermeleri beynin görsel, işitsel ve </a:t>
            </a:r>
            <a:r>
              <a:rPr lang="tr-TR" sz="3200" dirty="0" smtClean="0"/>
              <a:t>dokunsal</a:t>
            </a:r>
            <a:r>
              <a:rPr lang="tr-TR" sz="3200" dirty="0" smtClean="0">
                <a:cs typeface="Times New Roman" pitchFamily="18" charset="0"/>
              </a:rPr>
              <a:t> merkezlerinin her insanda farklı olmasından kaynaklanır</a:t>
            </a:r>
            <a:r>
              <a:rPr lang="tr-TR" sz="3200" dirty="0" smtClean="0"/>
              <a:t>.</a:t>
            </a:r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/>
              <a:t> Her birey bu öğrenme stillerinden yalnızca birine de sahip olabilir hepsine de.</a:t>
            </a:r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/>
              <a:t> Ancak bireylerde genellikle stillerden biri daha çok görülür.</a:t>
            </a:r>
            <a:endParaRPr lang="tr-TR" sz="2400" dirty="0" smtClean="0">
              <a:cs typeface="Courier New" pitchFamily="49" charset="0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85820" y="-1357358"/>
            <a:ext cx="3525309" cy="3924939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714712" y="1071534"/>
            <a:ext cx="1062558" cy="133731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44" y="7785277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13467" y="1991397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Görsel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28960" y="4714872"/>
            <a:ext cx="12001584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Düz anlatımdan yeterince</a:t>
            </a:r>
            <a:r>
              <a:rPr lang="tr-TR" sz="3200" dirty="0" smtClean="0"/>
              <a:t> y</a:t>
            </a:r>
            <a:r>
              <a:rPr lang="tr-TR" sz="3200" dirty="0" smtClean="0">
                <a:cs typeface="Times New Roman" pitchFamily="18" charset="0"/>
              </a:rPr>
              <a:t>ararlanamazlar.</a:t>
            </a: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T</a:t>
            </a:r>
            <a:r>
              <a:rPr lang="tr-TR" sz="3200" dirty="0" smtClean="0">
                <a:cs typeface="Times New Roman" pitchFamily="18" charset="0"/>
              </a:rPr>
              <a:t>ahtaya bilgi yazmadan </a:t>
            </a:r>
            <a:r>
              <a:rPr lang="tr-TR" sz="3200" dirty="0" smtClean="0"/>
              <a:t>sadece sözlü olarak </a:t>
            </a:r>
            <a:r>
              <a:rPr lang="tr-TR" sz="3200" dirty="0" smtClean="0">
                <a:cs typeface="Times New Roman" pitchFamily="18" charset="0"/>
              </a:rPr>
              <a:t>söyle</a:t>
            </a:r>
            <a:r>
              <a:rPr lang="tr-TR" sz="3200" dirty="0" smtClean="0"/>
              <a:t>n</a:t>
            </a:r>
            <a:r>
              <a:rPr lang="tr-TR" sz="3200" dirty="0" smtClean="0">
                <a:cs typeface="Times New Roman" pitchFamily="18" charset="0"/>
              </a:rPr>
              <a:t>ip geç</a:t>
            </a:r>
            <a:r>
              <a:rPr lang="tr-TR" sz="3200" dirty="0" smtClean="0"/>
              <a:t>ilmesi</a:t>
            </a:r>
            <a:r>
              <a:rPr lang="tr-TR" sz="3200" dirty="0" smtClean="0">
                <a:cs typeface="Times New Roman" pitchFamily="18" charset="0"/>
              </a:rPr>
              <a:t> bu tür öğrencilerin öğrenmesini engeller.</a:t>
            </a: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Kendi kendilerine okumayı tercih ederler.</a:t>
            </a:r>
            <a:endParaRPr lang="tr-TR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Öğrendikleri konuları gözlerinin önüne getirerek hatırlamaya çalışırlar. </a:t>
            </a:r>
            <a:endParaRPr lang="en-US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19" name="18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144528" y="1571600"/>
            <a:ext cx="2214578" cy="323941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04" y="7851122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Yuvarlatılmış Dikdörtgen"/>
          <p:cNvSpPr/>
          <p:nvPr/>
        </p:nvSpPr>
        <p:spPr>
          <a:xfrm>
            <a:off x="500002" y="3643302"/>
            <a:ext cx="4786346" cy="42862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038959"/>
            <a:ext cx="3949411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7200" dirty="0" smtClean="0">
                <a:solidFill>
                  <a:srgbClr val="193C36"/>
                </a:solidFill>
                <a:cs typeface="Overpass Light Bold" charset="0"/>
              </a:rPr>
              <a:t>Görsel Öğrenme</a:t>
            </a:r>
          </a:p>
          <a:p>
            <a:pPr>
              <a:lnSpc>
                <a:spcPts val="8800"/>
              </a:lnSpc>
            </a:pPr>
            <a:r>
              <a:rPr lang="tr-TR" sz="7200" dirty="0" smtClean="0">
                <a:solidFill>
                  <a:srgbClr val="193C36"/>
                </a:solidFill>
                <a:cs typeface="Overpass Light Bold" charset="0"/>
              </a:rPr>
              <a:t>Stili</a:t>
            </a:r>
            <a:endParaRPr lang="en-US" sz="7200" dirty="0">
              <a:solidFill>
                <a:srgbClr val="193C36"/>
              </a:solidFill>
              <a:cs typeface="Overpass Light Bold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30" y="5000624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5929290" y="4357682"/>
            <a:ext cx="11358642" cy="3572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Görerek öğrenme stiline sahiptirler ve gördüklerini daha çabuk öğrenirler.</a:t>
            </a: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/>
              <a:t> Çok iyi bir görsel hafızaya sahiptirler. 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Sözlü talimatları takip etmekte zorlanırlar. 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Hızlı düşünüp hızlı konuşurlar.</a:t>
            </a:r>
            <a:endParaRPr lang="tr-TR" sz="3200" dirty="0" smtClean="0"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00794" y="1428724"/>
            <a:ext cx="2143140" cy="1663857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560665">
            <a:off x="11764455" y="731907"/>
            <a:ext cx="2202822" cy="277243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939" y="7859525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13467" y="1991397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Görsel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28960" y="4714872"/>
            <a:ext cx="12930278" cy="4136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Anlamlı öğrenmeleri için </a:t>
            </a:r>
            <a:r>
              <a:rPr lang="tr-TR" sz="3200" dirty="0" smtClean="0">
                <a:cs typeface="Times New Roman" pitchFamily="18" charset="0"/>
              </a:rPr>
              <a:t>dersin görsel malzemelerle desteklenmesi gerekir</a:t>
            </a:r>
            <a:r>
              <a:rPr lang="tr-TR" sz="3200" dirty="0" smtClean="0"/>
              <a:t>.</a:t>
            </a:r>
          </a:p>
          <a:p>
            <a:pPr marL="320040" indent="-320040">
              <a:lnSpc>
                <a:spcPct val="120000"/>
              </a:lnSpc>
              <a:defRPr/>
            </a:pPr>
            <a:r>
              <a:rPr lang="tr-TR" sz="3200" dirty="0" smtClean="0">
                <a:cs typeface="Times New Roman" pitchFamily="18" charset="0"/>
              </a:rPr>
              <a:t>       </a:t>
            </a:r>
          </a:p>
          <a:p>
            <a:pPr marL="320040" indent="-320040">
              <a:lnSpc>
                <a:spcPct val="120000"/>
              </a:lnSpc>
              <a:defRPr/>
            </a:pPr>
            <a:r>
              <a:rPr lang="tr-TR" sz="3200" dirty="0" smtClean="0">
                <a:cs typeface="Times New Roman" pitchFamily="18" charset="0"/>
              </a:rPr>
              <a:t>                     (Harita, grafik</a:t>
            </a:r>
            <a:r>
              <a:rPr lang="tr-TR" sz="3200" dirty="0" smtClean="0"/>
              <a:t>,</a:t>
            </a:r>
            <a:r>
              <a:rPr lang="tr-TR" sz="3200" dirty="0" smtClean="0">
                <a:cs typeface="Times New Roman" pitchFamily="18" charset="0"/>
              </a:rPr>
              <a:t> poster, şema</a:t>
            </a:r>
            <a:r>
              <a:rPr lang="tr-TR" sz="3200" dirty="0" smtClean="0"/>
              <a:t>,</a:t>
            </a:r>
            <a:r>
              <a:rPr lang="tr-TR" sz="3200" dirty="0" smtClean="0">
                <a:cs typeface="Times New Roman" pitchFamily="18" charset="0"/>
              </a:rPr>
              <a:t> video, VCD, </a:t>
            </a:r>
            <a:r>
              <a:rPr lang="tr-TR" sz="3200" dirty="0" smtClean="0"/>
              <a:t>b</a:t>
            </a:r>
            <a:r>
              <a:rPr lang="tr-TR" sz="3200" dirty="0" smtClean="0">
                <a:cs typeface="Times New Roman" pitchFamily="18" charset="0"/>
              </a:rPr>
              <a:t>ilgisayar</a:t>
            </a:r>
            <a:r>
              <a:rPr lang="tr-TR" sz="3200" dirty="0" smtClean="0"/>
              <a:t> vb.</a:t>
            </a:r>
            <a:r>
              <a:rPr lang="tr-TR" sz="3200" dirty="0" smtClean="0">
                <a:cs typeface="Times New Roman" pitchFamily="18" charset="0"/>
              </a:rPr>
              <a:t>)</a:t>
            </a:r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Bir modeli veya etkinliği görmeden yaparken zorlanırlar.</a:t>
            </a:r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19" name="18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Aşağı Ok"/>
          <p:cNvSpPr/>
          <p:nvPr/>
        </p:nvSpPr>
        <p:spPr>
          <a:xfrm>
            <a:off x="9041994" y="5354663"/>
            <a:ext cx="428628" cy="57150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Picture 7" descr="C:\Users\Asus\Desktop\ÖĞRENME STİLLERİ\social-studies-pictures-s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56" y="1857352"/>
            <a:ext cx="2071702" cy="22210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858" y="7789351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Yuvarlatılmış Dikdörtgen"/>
          <p:cNvSpPr/>
          <p:nvPr/>
        </p:nvSpPr>
        <p:spPr>
          <a:xfrm>
            <a:off x="500002" y="3643302"/>
            <a:ext cx="4786346" cy="42862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038959"/>
            <a:ext cx="3949411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7200" dirty="0" smtClean="0">
                <a:solidFill>
                  <a:srgbClr val="193C36"/>
                </a:solidFill>
                <a:cs typeface="Overpass Light Bold" charset="0"/>
              </a:rPr>
              <a:t>İşitsel Öğrenme</a:t>
            </a:r>
          </a:p>
          <a:p>
            <a:pPr>
              <a:lnSpc>
                <a:spcPts val="8800"/>
              </a:lnSpc>
            </a:pPr>
            <a:r>
              <a:rPr lang="tr-TR" sz="7200" dirty="0" smtClean="0">
                <a:solidFill>
                  <a:srgbClr val="193C36"/>
                </a:solidFill>
                <a:cs typeface="Overpass Light Bold" charset="0"/>
              </a:rPr>
              <a:t>Stili</a:t>
            </a:r>
            <a:endParaRPr lang="en-US" sz="7200" dirty="0">
              <a:solidFill>
                <a:srgbClr val="193C36"/>
              </a:solidFill>
              <a:cs typeface="Overpass Light Bold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068" y="5000624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5929290" y="4571996"/>
            <a:ext cx="11358642" cy="3572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Sese ve müziğe </a:t>
            </a:r>
            <a:r>
              <a:rPr lang="tr-TR" sz="3200" dirty="0" smtClean="0"/>
              <a:t>karşı </a:t>
            </a:r>
            <a:r>
              <a:rPr lang="tr-TR" sz="3200" dirty="0" smtClean="0">
                <a:cs typeface="Times New Roman" pitchFamily="18" charset="0"/>
              </a:rPr>
              <a:t>duyarlıdır</a:t>
            </a:r>
            <a:r>
              <a:rPr lang="tr-TR" sz="3200" dirty="0" smtClean="0"/>
              <a:t>lar.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/>
              <a:t> </a:t>
            </a:r>
            <a:r>
              <a:rPr lang="tr-TR" sz="3200" dirty="0" smtClean="0">
                <a:cs typeface="Times New Roman" pitchFamily="18" charset="0"/>
              </a:rPr>
              <a:t>Sohbet etmeyi, birileriyle çalışmayı severler.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/>
              <a:t> Sözlü talimatları kolay takip ederler. 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Başkalarının konuşmalarını dinlemeyi severler. </a:t>
            </a:r>
          </a:p>
          <a:p>
            <a:pPr marL="320040" indent="-320040">
              <a:lnSpc>
                <a:spcPct val="130000"/>
              </a:lnSpc>
              <a:defRPr/>
            </a:pPr>
            <a:endParaRPr lang="tr-TR" sz="3200" dirty="0" smtClean="0"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915286">
            <a:off x="7236380" y="948423"/>
            <a:ext cx="1577031" cy="2544479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358578" y="1357286"/>
            <a:ext cx="1738871" cy="2071702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552741">
            <a:off x="15289874" y="4707820"/>
            <a:ext cx="1028959" cy="278781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939" y="7630341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13467" y="1991397"/>
            <a:ext cx="1146106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İşitsel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28960" y="4714872"/>
            <a:ext cx="12858840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İ</a:t>
            </a:r>
            <a:r>
              <a:rPr lang="tr-TR" sz="3200" dirty="0" smtClean="0">
                <a:cs typeface="Times New Roman" pitchFamily="18" charset="0"/>
              </a:rPr>
              <a:t>şiterek </a:t>
            </a:r>
            <a:r>
              <a:rPr lang="tr-TR" sz="3200" dirty="0" smtClean="0"/>
              <a:t>daha iyi öğrenirler </a:t>
            </a:r>
            <a:r>
              <a:rPr lang="tr-TR" sz="3200" dirty="0" smtClean="0">
                <a:cs typeface="Times New Roman" pitchFamily="18" charset="0"/>
              </a:rPr>
              <a:t>ve işittiklerini</a:t>
            </a:r>
            <a:r>
              <a:rPr lang="tr-TR" sz="3200" dirty="0" smtClean="0"/>
              <a:t> kolay</a:t>
            </a:r>
            <a:r>
              <a:rPr lang="tr-TR" sz="3200" dirty="0" smtClean="0">
                <a:cs typeface="Times New Roman" pitchFamily="18" charset="0"/>
              </a:rPr>
              <a:t> unutmazlar.</a:t>
            </a:r>
            <a:endParaRPr lang="tr-TR" sz="3200" dirty="0" smtClean="0"/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Gözle okuma esnasında hiçbir şey anlamayabilirler.</a:t>
            </a:r>
          </a:p>
          <a:p>
            <a:pPr marL="320040" indent="-320040">
              <a:lnSpc>
                <a:spcPct val="120000"/>
              </a:lnSpc>
              <a:defRPr/>
            </a:pPr>
            <a:r>
              <a:rPr lang="tr-TR" sz="3200" dirty="0" smtClean="0">
                <a:cs typeface="Times New Roman" pitchFamily="18" charset="0"/>
              </a:rPr>
              <a:t>         Bu tür öğrencilerin sesli düşünmelerine ve okumalarına izin verilmelidir. </a:t>
            </a:r>
          </a:p>
          <a:p>
            <a:pPr marL="320040" indent="-320040">
              <a:lnSpc>
                <a:spcPct val="120000"/>
              </a:lnSpc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Ses kayıtları</a:t>
            </a:r>
            <a:r>
              <a:rPr lang="tr-TR" sz="3200" dirty="0" smtClean="0"/>
              <a:t> öğrenmelerini kolaylaştırır.</a:t>
            </a:r>
            <a:endParaRPr lang="en-US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19" name="18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5-Nokta Yıldız"/>
          <p:cNvSpPr/>
          <p:nvPr/>
        </p:nvSpPr>
        <p:spPr>
          <a:xfrm>
            <a:off x="3643274" y="5929318"/>
            <a:ext cx="500066" cy="42862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216098" y="2714608"/>
            <a:ext cx="2169637" cy="228601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701" y="7681751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13467" y="1991397"/>
            <a:ext cx="1146106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İşitsel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28960" y="4714872"/>
            <a:ext cx="12001584" cy="3003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Daha çok soru sorarak, cevap vererek, tartışarak öğrenirler.</a:t>
            </a: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Konuşma ve dinleme olanağı olduğu için grup çalışmaların</a:t>
            </a:r>
            <a:r>
              <a:rPr lang="tr-TR" sz="3200" dirty="0" smtClean="0"/>
              <a:t>ı tercih ederler.</a:t>
            </a:r>
            <a:endParaRPr lang="tr-TR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Görsel konularda dikkatleri azalır. </a:t>
            </a:r>
            <a:endParaRPr lang="tr-TR" sz="3200" dirty="0" smtClean="0"/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19" name="18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452123">
            <a:off x="11906091" y="6468562"/>
            <a:ext cx="2980575" cy="3098896"/>
          </a:xfrm>
          <a:prstGeom prst="rect">
            <a:avLst/>
          </a:prstGeom>
        </p:spPr>
      </p:pic>
      <p:pic>
        <p:nvPicPr>
          <p:cNvPr id="21" name="Picture 9" descr="işitsel öğrenme ile ilgili görsel sonucu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2"/>
          <a:stretch/>
        </p:blipFill>
        <p:spPr bwMode="auto">
          <a:xfrm>
            <a:off x="13144528" y="1928790"/>
            <a:ext cx="2286016" cy="20626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872" y="7759048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Yuvarlatılmış Dikdörtgen"/>
          <p:cNvSpPr/>
          <p:nvPr/>
        </p:nvSpPr>
        <p:spPr>
          <a:xfrm>
            <a:off x="500002" y="3643302"/>
            <a:ext cx="4786346" cy="50006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57192" y="4071930"/>
            <a:ext cx="4186210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6600" dirty="0" smtClean="0">
                <a:solidFill>
                  <a:srgbClr val="193C36"/>
                </a:solidFill>
                <a:cs typeface="Overpass Light Bold" charset="0"/>
              </a:rPr>
              <a:t>Dokunsal/ </a:t>
            </a:r>
            <a:r>
              <a:rPr lang="tr-TR" sz="6600" dirty="0" err="1" smtClean="0">
                <a:solidFill>
                  <a:srgbClr val="193C36"/>
                </a:solidFill>
                <a:cs typeface="Overpass Light Bold" charset="0"/>
              </a:rPr>
              <a:t>Kinestetik</a:t>
            </a:r>
            <a:r>
              <a:rPr lang="tr-TR" sz="6600" dirty="0" smtClean="0">
                <a:solidFill>
                  <a:srgbClr val="193C36"/>
                </a:solidFill>
                <a:cs typeface="Overpass Light Bold" charset="0"/>
              </a:rPr>
              <a:t> Öğrenme</a:t>
            </a:r>
          </a:p>
          <a:p>
            <a:pPr>
              <a:lnSpc>
                <a:spcPts val="8800"/>
              </a:lnSpc>
            </a:pPr>
            <a:r>
              <a:rPr lang="tr-TR" sz="6600" dirty="0" smtClean="0">
                <a:solidFill>
                  <a:srgbClr val="193C36"/>
                </a:solidFill>
                <a:cs typeface="Overpass Light Bold" charset="0"/>
              </a:rPr>
              <a:t>Stili</a:t>
            </a:r>
            <a:endParaRPr lang="en-US" sz="6600" dirty="0">
              <a:solidFill>
                <a:srgbClr val="193C36"/>
              </a:solidFill>
              <a:cs typeface="Overpass Light Bold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192" y="5000624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5929290" y="4429120"/>
            <a:ext cx="10644262" cy="4212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/>
              <a:t> Çevrelerindeki olayları </a:t>
            </a:r>
            <a:r>
              <a:rPr lang="tr-TR" sz="3200" dirty="0" smtClean="0">
                <a:cs typeface="Times New Roman" pitchFamily="18" charset="0"/>
              </a:rPr>
              <a:t>vücutları ile </a:t>
            </a:r>
            <a:r>
              <a:rPr lang="tr-TR" sz="3200" dirty="0" smtClean="0"/>
              <a:t>algılarlar.</a:t>
            </a:r>
            <a:endParaRPr lang="en-US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/>
              <a:t> Oldukça hareketlidirler, uzun süre oturamazlar.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Konuşurken el ve kollarını kullanmayı</a:t>
            </a:r>
            <a:r>
              <a:rPr lang="tr-TR" sz="3200" dirty="0" smtClean="0"/>
              <a:t> </a:t>
            </a:r>
            <a:r>
              <a:rPr lang="tr-TR" sz="3200" dirty="0" smtClean="0">
                <a:cs typeface="Times New Roman" pitchFamily="18" charset="0"/>
              </a:rPr>
              <a:t>severler.</a:t>
            </a: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Otururken ayaklarını sallama ve bir şeylerle (anahtar, kalem, kitap vb) oynama</a:t>
            </a:r>
            <a:r>
              <a:rPr lang="tr-TR" sz="3200" dirty="0" smtClean="0"/>
              <a:t> ihtiyacı hissederler</a:t>
            </a:r>
            <a:r>
              <a:rPr lang="tr-TR" sz="3200" dirty="0" smtClean="0">
                <a:cs typeface="Times New Roman" pitchFamily="18" charset="0"/>
              </a:rPr>
              <a:t>.</a:t>
            </a:r>
          </a:p>
          <a:p>
            <a:pPr marL="320040" indent="-320040">
              <a:lnSpc>
                <a:spcPct val="130000"/>
              </a:lnSpc>
              <a:defRPr/>
            </a:pPr>
            <a:endParaRPr lang="tr-TR" sz="3200" dirty="0" smtClean="0"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786546" y="642906"/>
            <a:ext cx="6048000" cy="300318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581" y="7580030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13467" y="1991397"/>
            <a:ext cx="1146106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Dokunsal/</a:t>
            </a:r>
            <a:r>
              <a:rPr lang="tr-TR" sz="5400" b="1" dirty="0" err="1" smtClean="0">
                <a:solidFill>
                  <a:srgbClr val="002060"/>
                </a:solidFill>
              </a:rPr>
              <a:t>Kinestetik</a:t>
            </a:r>
            <a:r>
              <a:rPr lang="tr-TR" sz="5400" b="1" dirty="0" smtClean="0">
                <a:solidFill>
                  <a:srgbClr val="002060"/>
                </a:solidFill>
              </a:rPr>
              <a:t>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28960" y="4714872"/>
            <a:ext cx="9787006" cy="4136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Öğrenebilmeleri için mutlaka ellerini kullanacakları, yaparak yaşayarak öğrenecekleri tekniklerin uygulanması gerekir. </a:t>
            </a: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Fiziksel temas kurarak, b</a:t>
            </a:r>
            <a:r>
              <a:rPr lang="tr-TR" sz="3200" dirty="0" smtClean="0">
                <a:cs typeface="Times New Roman" pitchFamily="18" charset="0"/>
              </a:rPr>
              <a:t>ozup </a:t>
            </a:r>
            <a:r>
              <a:rPr lang="tr-TR" sz="3200" dirty="0" smtClean="0"/>
              <a:t>yeniden yaparak,</a:t>
            </a:r>
            <a:r>
              <a:rPr lang="tr-TR" sz="3200" dirty="0" smtClean="0">
                <a:cs typeface="Times New Roman" pitchFamily="18" charset="0"/>
              </a:rPr>
              <a:t> model </a:t>
            </a:r>
            <a:r>
              <a:rPr lang="tr-TR" sz="3200" dirty="0" smtClean="0"/>
              <a:t>oluşturarak, </a:t>
            </a:r>
            <a:r>
              <a:rPr lang="tr-TR" sz="3200" dirty="0" smtClean="0">
                <a:cs typeface="Times New Roman" pitchFamily="18" charset="0"/>
              </a:rPr>
              <a:t>deney </a:t>
            </a:r>
            <a:r>
              <a:rPr lang="tr-TR" sz="3200" dirty="0" smtClean="0"/>
              <a:t>gerçekleştirerek, proje yaparak </a:t>
            </a:r>
            <a:r>
              <a:rPr lang="tr-TR" sz="3200" dirty="0" smtClean="0">
                <a:cs typeface="Times New Roman" pitchFamily="18" charset="0"/>
              </a:rPr>
              <a:t>ve rol </a:t>
            </a:r>
            <a:r>
              <a:rPr lang="tr-TR" sz="3200" dirty="0" smtClean="0"/>
              <a:t>oynayarak </a:t>
            </a:r>
            <a:r>
              <a:rPr lang="tr-TR" sz="3200" dirty="0" smtClean="0">
                <a:cs typeface="Times New Roman" pitchFamily="18" charset="0"/>
              </a:rPr>
              <a:t>öğren</a:t>
            </a:r>
            <a:r>
              <a:rPr lang="tr-TR" sz="3200" dirty="0" smtClean="0"/>
              <a:t>meyi tercih ederler</a:t>
            </a:r>
            <a:r>
              <a:rPr lang="tr-TR" sz="3200" dirty="0" smtClean="0">
                <a:cs typeface="Times New Roman" pitchFamily="18" charset="0"/>
              </a:rPr>
              <a:t>.</a:t>
            </a:r>
            <a:endParaRPr lang="tr-TR" sz="3200" dirty="0" smtClean="0"/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19" name="18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Picture 8" descr="j0428327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22" y="4357682"/>
            <a:ext cx="2500330" cy="300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514" y="7738717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13467" y="1991397"/>
            <a:ext cx="1146106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Dokunsal/</a:t>
            </a:r>
            <a:r>
              <a:rPr lang="tr-TR" sz="5400" b="1" dirty="0" err="1" smtClean="0">
                <a:solidFill>
                  <a:srgbClr val="002060"/>
                </a:solidFill>
              </a:rPr>
              <a:t>Kinestetik</a:t>
            </a:r>
            <a:r>
              <a:rPr lang="tr-TR" sz="5400" b="1" dirty="0" smtClean="0">
                <a:solidFill>
                  <a:srgbClr val="002060"/>
                </a:solidFill>
              </a:rPr>
              <a:t>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28960" y="4714872"/>
            <a:ext cx="12001584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Söylenenlerden ziyade yapılanları hatırlarlar. </a:t>
            </a:r>
            <a:endParaRPr lang="en-US" sz="3200" dirty="0" smtClean="0"/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Daha </a:t>
            </a:r>
            <a:r>
              <a:rPr lang="tr-TR" sz="3200" dirty="0" smtClean="0"/>
              <a:t>çok </a:t>
            </a:r>
            <a:r>
              <a:rPr lang="tr-TR" sz="3200" dirty="0" smtClean="0">
                <a:cs typeface="Times New Roman" pitchFamily="18" charset="0"/>
              </a:rPr>
              <a:t>somut şeyleri kavrarlar</a:t>
            </a:r>
            <a:r>
              <a:rPr lang="tr-TR" sz="3200" dirty="0" smtClean="0"/>
              <a:t>.</a:t>
            </a: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Dersi anlatan kişinin mimik ve dramaları dersi anlamalarına yardımcı olur. </a:t>
            </a:r>
            <a:endParaRPr lang="tr-TR" sz="3200" dirty="0" smtClean="0"/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Sadece d</a:t>
            </a:r>
            <a:r>
              <a:rPr lang="tr-TR" sz="3200" dirty="0" smtClean="0"/>
              <a:t>üz anlatım ve görsel materyallerle dersin anlatılması  bu tür öğrencilerin öğrenmesine fazla katkı sağlamaz.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19" name="18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" name="Picture 63" descr="j0089008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70" y="3286112"/>
            <a:ext cx="2571768" cy="23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J023259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0" y="7072326"/>
            <a:ext cx="1857388" cy="22976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894" y="7559184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9286" y="4452476"/>
            <a:ext cx="4499999" cy="48058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28960" y="3643302"/>
            <a:ext cx="4172825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+mj-lt"/>
              </a:rPr>
              <a:t>Öğrenme </a:t>
            </a:r>
          </a:p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+mj-lt"/>
              </a:rPr>
              <a:t>Stili</a:t>
            </a:r>
            <a:endParaRPr lang="en-US" sz="8000" dirty="0">
              <a:solidFill>
                <a:srgbClr val="193C36"/>
              </a:solidFill>
              <a:latin typeface="+mj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43868" y="3071798"/>
            <a:ext cx="8715436" cy="5752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tr-TR" sz="2800" dirty="0" smtClean="0"/>
              <a:t>Ö</a:t>
            </a:r>
            <a:r>
              <a:rPr lang="nn-NO" sz="2800" dirty="0" smtClean="0"/>
              <a:t>ğrenme stili kavramı ilk olarak 1960</a:t>
            </a:r>
          </a:p>
          <a:p>
            <a:r>
              <a:rPr lang="tr-TR" sz="2800" dirty="0" smtClean="0"/>
              <a:t>yılında </a:t>
            </a:r>
            <a:r>
              <a:rPr lang="tr-TR" sz="2800" dirty="0" err="1" smtClean="0"/>
              <a:t>Rita</a:t>
            </a:r>
            <a:r>
              <a:rPr lang="tr-TR" sz="2800" dirty="0" smtClean="0"/>
              <a:t> </a:t>
            </a:r>
            <a:r>
              <a:rPr lang="tr-TR" sz="2800" dirty="0" err="1" smtClean="0"/>
              <a:t>Dunn</a:t>
            </a:r>
            <a:r>
              <a:rPr lang="tr-TR" sz="2800" dirty="0" smtClean="0"/>
              <a:t> tarafından kullanılmaya başlanmıştır.</a:t>
            </a:r>
            <a:endParaRPr lang="en-US" sz="2400" dirty="0" smtClean="0">
              <a:solidFill>
                <a:srgbClr val="193C36"/>
              </a:solidFill>
              <a:latin typeface="Overpass Light Bold"/>
            </a:endParaRPr>
          </a:p>
          <a:p>
            <a:endParaRPr lang="tr-TR" sz="2400" dirty="0" smtClean="0"/>
          </a:p>
          <a:p>
            <a:pPr>
              <a:buBlip>
                <a:blip r:embed="rId3"/>
              </a:buBlip>
            </a:pPr>
            <a:endParaRPr lang="tr-TR" altLang="tr-TR" sz="2400" b="1" dirty="0" smtClean="0"/>
          </a:p>
          <a:p>
            <a:pPr>
              <a:buBlip>
                <a:blip r:embed="rId3"/>
              </a:buBlip>
            </a:pPr>
            <a:endParaRPr lang="tr-TR" altLang="tr-TR" sz="2400" b="1" dirty="0" smtClean="0"/>
          </a:p>
          <a:p>
            <a:pPr>
              <a:buBlip>
                <a:blip r:embed="rId3"/>
              </a:buBlip>
            </a:pPr>
            <a:r>
              <a:rPr lang="tr-TR" altLang="tr-TR" sz="2800" b="1" dirty="0" smtClean="0"/>
              <a:t>Örneğin; Ders Çalışırken…</a:t>
            </a:r>
          </a:p>
          <a:p>
            <a:pPr marL="320040" indent="-320040">
              <a:lnSpc>
                <a:spcPct val="120000"/>
              </a:lnSpc>
              <a:buBlip>
                <a:blip r:embed="rId4"/>
              </a:buBlip>
              <a:defRPr/>
            </a:pPr>
            <a:r>
              <a:rPr lang="tr-TR" sz="2800" dirty="0" smtClean="0">
                <a:cs typeface="Times New Roman" pitchFamily="18" charset="0"/>
              </a:rPr>
              <a:t>çalışma ortamının gürültülü/sessiz olması</a:t>
            </a:r>
          </a:p>
          <a:p>
            <a:pPr marL="320040" indent="-320040">
              <a:lnSpc>
                <a:spcPct val="120000"/>
              </a:lnSpc>
              <a:buBlip>
                <a:blip r:embed="rId4"/>
              </a:buBlip>
              <a:defRPr/>
            </a:pPr>
            <a:r>
              <a:rPr lang="tr-TR" sz="2800" dirty="0" smtClean="0">
                <a:cs typeface="Times New Roman" pitchFamily="18" charset="0"/>
              </a:rPr>
              <a:t>düzenli/düzensiz çalışma ortamı</a:t>
            </a:r>
          </a:p>
          <a:p>
            <a:pPr marL="320040" indent="-320040">
              <a:lnSpc>
                <a:spcPct val="120000"/>
              </a:lnSpc>
              <a:buBlip>
                <a:blip r:embed="rId4"/>
              </a:buBlip>
              <a:defRPr/>
            </a:pPr>
            <a:r>
              <a:rPr lang="tr-TR" sz="2800" dirty="0" smtClean="0">
                <a:cs typeface="Times New Roman" pitchFamily="18" charset="0"/>
              </a:rPr>
              <a:t>h</a:t>
            </a:r>
            <a:r>
              <a:rPr lang="tr-TR" sz="2800" smtClean="0">
                <a:cs typeface="Times New Roman" pitchFamily="18" charset="0"/>
              </a:rPr>
              <a:t>areket </a:t>
            </a:r>
            <a:r>
              <a:rPr lang="tr-TR" sz="2800" dirty="0" smtClean="0">
                <a:cs typeface="Times New Roman" pitchFamily="18" charset="0"/>
              </a:rPr>
              <a:t>etme/sürekli oturma…</a:t>
            </a:r>
          </a:p>
          <a:p>
            <a:pPr marL="320040" indent="-320040">
              <a:lnSpc>
                <a:spcPct val="120000"/>
              </a:lnSpc>
              <a:defRPr/>
            </a:pPr>
            <a:r>
              <a:rPr lang="tr-TR" sz="2800" dirty="0" smtClean="0"/>
              <a:t>     </a:t>
            </a:r>
          </a:p>
          <a:p>
            <a:pPr marL="320040" indent="-320040">
              <a:lnSpc>
                <a:spcPct val="120000"/>
              </a:lnSpc>
              <a:defRPr/>
            </a:pPr>
            <a:r>
              <a:rPr lang="tr-TR" sz="2800" dirty="0" smtClean="0"/>
              <a:t>       Tercih edilen bu yollar bireyin “öğrenme </a:t>
            </a:r>
            <a:r>
              <a:rPr lang="tr-TR" sz="2800" dirty="0" err="1" smtClean="0"/>
              <a:t>stili”ni</a:t>
            </a:r>
            <a:r>
              <a:rPr lang="tr-TR" sz="2800" dirty="0" smtClean="0"/>
              <a:t> belirler.</a:t>
            </a:r>
          </a:p>
          <a:p>
            <a:pPr marL="320040" indent="-320040">
              <a:lnSpc>
                <a:spcPct val="120000"/>
              </a:lnSpc>
              <a:defRPr/>
            </a:pPr>
            <a:endParaRPr lang="tr-TR" sz="2400" dirty="0" smtClean="0"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33972" y="1049741"/>
            <a:ext cx="1062558" cy="13373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71222" y="-1537881"/>
            <a:ext cx="3525309" cy="39249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167613" y="8307658"/>
            <a:ext cx="1618741" cy="9506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33972" y="8504858"/>
            <a:ext cx="832041" cy="334329"/>
          </a:xfrm>
          <a:prstGeom prst="rect">
            <a:avLst/>
          </a:prstGeom>
        </p:spPr>
      </p:pic>
      <p:pic>
        <p:nvPicPr>
          <p:cNvPr id="18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001916" y="571468"/>
            <a:ext cx="2153299" cy="1992781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01916" y="1071534"/>
            <a:ext cx="924706" cy="96689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66" y="8131310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9286" y="4452476"/>
            <a:ext cx="4499999" cy="48058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43274" y="3071798"/>
            <a:ext cx="4172825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altLang="tr-TR" sz="6600" dirty="0" smtClean="0">
                <a:solidFill>
                  <a:srgbClr val="C00000"/>
                </a:solidFill>
              </a:rPr>
              <a:t>Birey kendi öğrenme stilini bildiğinde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01124" y="3143236"/>
            <a:ext cx="8001056" cy="518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tr-TR" altLang="tr-TR" sz="3200" dirty="0" smtClean="0"/>
              <a:t>Öğrenme sürecinde, stilini devreye sokabilir. </a:t>
            </a: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tr-TR" altLang="tr-TR" sz="3200" dirty="0" smtClean="0"/>
              <a:t>Etkin bir sorun çözücü durumuna gelir.</a:t>
            </a: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tr-TR" altLang="tr-TR" sz="3200" dirty="0" smtClean="0"/>
              <a:t>Benlik saygısını geliştirir. </a:t>
            </a: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tr-TR" altLang="tr-TR" sz="3200" dirty="0" smtClean="0"/>
              <a:t>Kendine güveni artar. </a:t>
            </a: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tr-TR" altLang="tr-TR" sz="3200" dirty="0" smtClean="0"/>
              <a:t>Eğitime karşı olumlu tutum sergiler. </a:t>
            </a:r>
          </a:p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tr-TR" altLang="tr-TR" sz="3200" dirty="0" smtClean="0"/>
              <a:t>Etkili ve başarılı öğrenme gerçekleşir.</a:t>
            </a:r>
          </a:p>
          <a:p>
            <a:pPr marL="457200" indent="-457200">
              <a:buBlip>
                <a:blip r:embed="rId4"/>
              </a:buBlip>
            </a:pPr>
            <a:endParaRPr lang="tr-TR" altLang="tr-TR" sz="2800" dirty="0" smtClean="0"/>
          </a:p>
          <a:p>
            <a:pPr marL="457200" indent="-457200">
              <a:buBlip>
                <a:blip r:embed="rId4"/>
              </a:buBlip>
            </a:pP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33972" y="1049741"/>
            <a:ext cx="1062558" cy="13373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71222" y="-1537881"/>
            <a:ext cx="3525309" cy="39249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167613" y="8307658"/>
            <a:ext cx="1618741" cy="9506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33972" y="8504858"/>
            <a:ext cx="832041" cy="334329"/>
          </a:xfrm>
          <a:prstGeom prst="rect">
            <a:avLst/>
          </a:prstGeom>
        </p:spPr>
      </p:pic>
      <p:pic>
        <p:nvPicPr>
          <p:cNvPr id="18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001916" y="571468"/>
            <a:ext cx="2153299" cy="1992781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01916" y="1071534"/>
            <a:ext cx="924706" cy="966898"/>
          </a:xfrm>
          <a:prstGeom prst="rect">
            <a:avLst/>
          </a:prstGeom>
        </p:spPr>
      </p:pic>
      <p:sp>
        <p:nvSpPr>
          <p:cNvPr id="16" name="15 Sağ Ok"/>
          <p:cNvSpPr/>
          <p:nvPr/>
        </p:nvSpPr>
        <p:spPr>
          <a:xfrm>
            <a:off x="7643802" y="4786310"/>
            <a:ext cx="1071570" cy="71438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829" y="7609984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42579" y="-2120640"/>
            <a:ext cx="4781008" cy="4424606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27311" y="4175637"/>
            <a:ext cx="1331989" cy="1307771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1506" y="4857748"/>
            <a:ext cx="1131256" cy="1198826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739691">
            <a:off x="7302870" y="9108042"/>
            <a:ext cx="4058405" cy="1889003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8696" y="8643962"/>
            <a:ext cx="874214" cy="9141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87800" y="714344"/>
            <a:ext cx="617578" cy="659549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3643274" y="1928790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altLang="tr-TR" sz="5400" b="1" dirty="0" smtClean="0">
                <a:solidFill>
                  <a:srgbClr val="002060"/>
                </a:solidFill>
              </a:rPr>
              <a:t>Öğrenme Stilleri İle Bir Eğitim Yürütme </a:t>
            </a:r>
            <a:endParaRPr lang="en-US" sz="5400" b="1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3428960" y="3500426"/>
            <a:ext cx="12001584" cy="4853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8"/>
              </a:buBlip>
              <a:defRPr/>
            </a:pPr>
            <a:r>
              <a:rPr lang="tr-TR" altLang="tr-TR" sz="3200" dirty="0" smtClean="0"/>
              <a:t> Bir eğitim yürütülürken özellikle grup eğitimlerinde farklı öğrenme stillerine sahip çok sayıda kişi bir arada bulunabilir.</a:t>
            </a:r>
          </a:p>
          <a:p>
            <a:pPr marL="320040" indent="-320040">
              <a:lnSpc>
                <a:spcPct val="130000"/>
              </a:lnSpc>
              <a:buBlip>
                <a:blip r:embed="rId8"/>
              </a:buBlip>
              <a:defRPr/>
            </a:pPr>
            <a:r>
              <a:rPr lang="tr-TR" altLang="tr-TR" sz="3200" dirty="0" smtClean="0"/>
              <a:t> Öğrenme sürecine katkıda bulunabilmek için önce bu farklılıkları kabul etmek ve buna uygun bir eğitim ortamı sunmak gerekmektedir. </a:t>
            </a:r>
          </a:p>
          <a:p>
            <a:pPr marL="320040" indent="-320040">
              <a:lnSpc>
                <a:spcPct val="130000"/>
              </a:lnSpc>
              <a:buBlip>
                <a:blip r:embed="rId8"/>
              </a:buBlip>
              <a:defRPr/>
            </a:pPr>
            <a:r>
              <a:rPr lang="tr-TR" altLang="tr-TR" sz="3200" dirty="0" smtClean="0"/>
              <a:t> Burada eğitmene oldukça fazla görev düşmektedir. </a:t>
            </a:r>
          </a:p>
          <a:p>
            <a:pPr marL="320040" indent="-320040">
              <a:lnSpc>
                <a:spcPct val="130000"/>
              </a:lnSpc>
              <a:buBlip>
                <a:blip r:embed="rId8"/>
              </a:buBlip>
              <a:defRPr/>
            </a:pPr>
            <a:r>
              <a:rPr lang="tr-TR" altLang="tr-TR" sz="3200" dirty="0" smtClean="0"/>
              <a:t> Eğitmenin başarısı ile; verilen eğitimin geliştirilmesi/değiştirilmesi gereken tutum ve başarıda yükselecektir.  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44" y="7652514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4382" y="1357286"/>
            <a:ext cx="8835024" cy="172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</a:pPr>
            <a:r>
              <a:rPr lang="tr-TR" sz="4400" b="1" dirty="0" smtClean="0">
                <a:solidFill>
                  <a:srgbClr val="C00000"/>
                </a:solidFill>
                <a:cs typeface="Times New Roman" pitchFamily="18" charset="0"/>
              </a:rPr>
              <a:t>Öğrencilerin dikkatini konuya çekmek </a:t>
            </a:r>
            <a:r>
              <a:rPr lang="tr-TR" sz="4400" b="1" dirty="0" smtClean="0">
                <a:solidFill>
                  <a:srgbClr val="C00000"/>
                </a:solidFill>
              </a:rPr>
              <a:t>ve anlamlı öğrenmeyi sağlamak için;</a:t>
            </a:r>
            <a:endParaRPr lang="en-US" sz="4400" b="1" dirty="0">
              <a:solidFill>
                <a:srgbClr val="C00000"/>
              </a:solidFill>
              <a:latin typeface="Forum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26548" y="-1290151"/>
            <a:ext cx="4376304" cy="46377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862535">
            <a:off x="11961158" y="354757"/>
            <a:ext cx="2594329" cy="29603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256" y="571468"/>
            <a:ext cx="874214" cy="91410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7089167"/>
            <a:ext cx="2031097" cy="21691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0382" y="5361708"/>
            <a:ext cx="1989232" cy="2556256"/>
          </a:xfrm>
          <a:prstGeom prst="rect">
            <a:avLst/>
          </a:prstGeom>
        </p:spPr>
      </p:pic>
      <p:sp>
        <p:nvSpPr>
          <p:cNvPr id="21" name="TextBox 6"/>
          <p:cNvSpPr txBox="1"/>
          <p:nvPr/>
        </p:nvSpPr>
        <p:spPr>
          <a:xfrm>
            <a:off x="4857720" y="3643302"/>
            <a:ext cx="11215766" cy="6021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2800" dirty="0" smtClean="0">
                <a:cs typeface="Times New Roman" pitchFamily="18" charset="0"/>
              </a:rPr>
              <a:t>Slayt gösterme,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2800" dirty="0" smtClean="0"/>
              <a:t>İlginç bir öykü anlatma,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2800" dirty="0" smtClean="0">
                <a:cs typeface="Times New Roman" pitchFamily="18" charset="0"/>
              </a:rPr>
              <a:t>Grup etkinlikleri yaptırma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2800" dirty="0" smtClean="0">
                <a:cs typeface="Times New Roman" pitchFamily="18" charset="0"/>
              </a:rPr>
              <a:t>Soru sorma,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2800" dirty="0" smtClean="0"/>
              <a:t>Tartışma ortamı yaratma, 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2800" dirty="0" smtClean="0">
                <a:cs typeface="Times New Roman" pitchFamily="18" charset="0"/>
              </a:rPr>
              <a:t>Ses kaydı dinletme,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2800" dirty="0" smtClean="0">
                <a:cs typeface="Times New Roman" pitchFamily="18" charset="0"/>
              </a:rPr>
              <a:t>Video izletme,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2800" dirty="0" smtClean="0"/>
              <a:t>Jest ve mimiklerinizi kullanma,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2800" dirty="0" smtClean="0"/>
              <a:t>Aralarda </a:t>
            </a:r>
            <a:r>
              <a:rPr lang="tr-TR" sz="2800" dirty="0" smtClean="0">
                <a:cs typeface="Times New Roman" pitchFamily="18" charset="0"/>
              </a:rPr>
              <a:t>dolaşma, 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2800" dirty="0" smtClean="0"/>
              <a:t>S</a:t>
            </a:r>
            <a:r>
              <a:rPr lang="tr-TR" sz="2800" dirty="0" smtClean="0">
                <a:cs typeface="Times New Roman" pitchFamily="18" charset="0"/>
              </a:rPr>
              <a:t>es tonunu farklı kullanma</a:t>
            </a:r>
            <a:r>
              <a:rPr lang="tr-TR" sz="2800" dirty="0" smtClean="0"/>
              <a:t> vb. yolları denenebilir.</a:t>
            </a:r>
            <a:endParaRPr lang="en-US" sz="2800" dirty="0" smtClean="0"/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704" y="7540875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40410" y="4186360"/>
            <a:ext cx="2443753" cy="50719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08428" y="3266633"/>
            <a:ext cx="4041253" cy="44993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08428" y="6489814"/>
            <a:ext cx="1013991" cy="12761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131866" y="1298670"/>
            <a:ext cx="1407342" cy="5654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724447" y="1298670"/>
            <a:ext cx="4896200" cy="45312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800000">
            <a:off x="2671979" y="7360981"/>
            <a:ext cx="2568018" cy="40502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23653" y="4186360"/>
            <a:ext cx="3105336" cy="3990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427017" y="2008154"/>
            <a:ext cx="617578" cy="659549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3643274" y="4429120"/>
            <a:ext cx="11066719" cy="115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otlight MT Light" pitchFamily="18" charset="0"/>
              </a:rPr>
              <a:t>Teşekkür ederiz…</a:t>
            </a:r>
            <a:endParaRPr lang="en-US" sz="8000" dirty="0">
              <a:solidFill>
                <a:srgbClr val="193C36"/>
              </a:solidFill>
              <a:latin typeface="Footlight MT Light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946116"/>
            <a:ext cx="3221707" cy="32217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71968" y="2714608"/>
            <a:ext cx="8918198" cy="1169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+mj-lt"/>
              </a:rPr>
              <a:t>Öğrenme Stili Nedir?</a:t>
            </a:r>
            <a:endParaRPr lang="en-US" sz="8000" dirty="0">
              <a:solidFill>
                <a:srgbClr val="193C36"/>
              </a:solidFill>
              <a:latin typeface="+mj-l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00464" y="4500558"/>
            <a:ext cx="1035851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dirty="0" smtClean="0">
                <a:cs typeface="Times New Roman" pitchFamily="18" charset="0"/>
              </a:rPr>
              <a:t>“Her bireyin yeni ve zor bir bilgiyi öğrenmeye hazırlanırken, öğrenirken ve hatırlarken farklı ve kendilerine özgü yollar kullanmasıdır.”</a:t>
            </a:r>
            <a:endParaRPr lang="en-US" sz="2400" dirty="0">
              <a:solidFill>
                <a:srgbClr val="193C36"/>
              </a:solidFill>
              <a:latin typeface="Overpass Light Bold" charset="0"/>
              <a:cs typeface="Overpass Light Bold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8835" y="4187477"/>
            <a:ext cx="2541521" cy="52748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78610">
            <a:off x="-286574" y="2724175"/>
            <a:ext cx="3653489" cy="41689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61217" y="1028700"/>
            <a:ext cx="1902939" cy="20166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751965" y="2037001"/>
            <a:ext cx="2153299" cy="19927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503365" y="2552075"/>
            <a:ext cx="924706" cy="966898"/>
          </a:xfrm>
          <a:prstGeom prst="rect">
            <a:avLst/>
          </a:prstGeom>
        </p:spPr>
      </p:pic>
      <p:sp>
        <p:nvSpPr>
          <p:cNvPr id="19" name="18 Dikdörtgen"/>
          <p:cNvSpPr/>
          <p:nvPr/>
        </p:nvSpPr>
        <p:spPr>
          <a:xfrm>
            <a:off x="4214778" y="7286640"/>
            <a:ext cx="9144000" cy="101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350" indent="-387350" algn="ctr">
              <a:lnSpc>
                <a:spcPct val="110000"/>
              </a:lnSpc>
              <a:defRPr/>
            </a:pPr>
            <a:r>
              <a:rPr lang="tr-TR" sz="2800" dirty="0" smtClean="0">
                <a:cs typeface="Courier New" pitchFamily="49" charset="0"/>
              </a:rPr>
              <a:t>Her öğrencinin en iyi öğrendiği yol, </a:t>
            </a:r>
          </a:p>
          <a:p>
            <a:pPr marL="387350" indent="-387350" algn="ctr">
              <a:lnSpc>
                <a:spcPct val="110000"/>
              </a:lnSpc>
              <a:defRPr/>
            </a:pPr>
            <a:r>
              <a:rPr lang="tr-TR" sz="2800" dirty="0" smtClean="0">
                <a:cs typeface="Courier New" pitchFamily="49" charset="0"/>
              </a:rPr>
              <a:t>onun öğrenme stilidir.</a:t>
            </a:r>
            <a:endParaRPr lang="tr-TR" sz="2800" dirty="0" smtClean="0"/>
          </a:p>
        </p:txBody>
      </p:sp>
      <p:sp>
        <p:nvSpPr>
          <p:cNvPr id="20" name="19 Aşağı Ok"/>
          <p:cNvSpPr/>
          <p:nvPr/>
        </p:nvSpPr>
        <p:spPr>
          <a:xfrm>
            <a:off x="8429620" y="5929318"/>
            <a:ext cx="571504" cy="107157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652" y="7606771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PSS Gerçeği İle Yaşayanların Hayatını Özetleyen 21 Komik Paylaşım -  onedi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KPSS Gerçeği İle Yaşayanların Hayatını Özetleyen 21 Komik Paylaşım -  onedi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84" y="15001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57588" y="2000228"/>
            <a:ext cx="28082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200" b="1" dirty="0">
                <a:latin typeface="+mj-lt"/>
                <a:cs typeface="Arial" pitchFamily="34" charset="0"/>
              </a:rPr>
              <a:t>Adil bir değerlendirme için hepiniz aynı testten geçeceksiniz. Bunun için hepinizin şu ağaca tırmanması gerekiyor.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pic>
        <p:nvPicPr>
          <p:cNvPr id="9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3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13001652" y="2357418"/>
            <a:ext cx="32147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pc="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«Aslında herkes dâhidir.</a:t>
            </a:r>
          </a:p>
          <a:p>
            <a:pPr algn="ctr">
              <a:lnSpc>
                <a:spcPct val="150000"/>
              </a:lnSpc>
            </a:pPr>
            <a:r>
              <a:rPr lang="tr-TR" spc="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Ama bir balığı ağaca tırmanma yeteneğine göre yargılarsanız, </a:t>
            </a:r>
          </a:p>
          <a:p>
            <a:pPr algn="ctr">
              <a:lnSpc>
                <a:spcPct val="150000"/>
              </a:lnSpc>
            </a:pPr>
            <a:r>
              <a:rPr lang="tr-TR" spc="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tüm hayatını aptal olduğuna inanarak geçirecektir.»</a:t>
            </a:r>
          </a:p>
          <a:p>
            <a:pPr algn="ctr">
              <a:lnSpc>
                <a:spcPct val="150000"/>
              </a:lnSpc>
            </a:pPr>
            <a:endParaRPr lang="tr-TR" b="1" spc="600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tr-TR" b="1" i="1" spc="600" dirty="0" err="1" smtClean="0">
                <a:latin typeface="Comic Sans MS" panose="030F0702030302020204" pitchFamily="66" charset="0"/>
              </a:rPr>
              <a:t>Albert</a:t>
            </a:r>
            <a:r>
              <a:rPr lang="tr-TR" b="1" i="1" spc="600" dirty="0" smtClean="0">
                <a:latin typeface="Comic Sans MS" panose="030F0702030302020204" pitchFamily="66" charset="0"/>
              </a:rPr>
              <a:t> Einstein</a:t>
            </a:r>
          </a:p>
          <a:p>
            <a:pPr algn="ctr">
              <a:lnSpc>
                <a:spcPct val="150000"/>
              </a:lnSpc>
            </a:pPr>
            <a:endParaRPr lang="tr-TR" spc="300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851" y="7559184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28960" y="2143104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Öğrenme Stillerinin Genel Özellikleri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28960" y="4143368"/>
            <a:ext cx="12001584" cy="2932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3"/>
              </a:buBlip>
              <a:defRPr/>
            </a:pPr>
            <a:r>
              <a:rPr lang="tr-TR" sz="3200" dirty="0" smtClean="0"/>
              <a:t> İyi veya kötü öğrenme stili yoktur.</a:t>
            </a:r>
          </a:p>
          <a:p>
            <a:pPr marL="320040" indent="-320040">
              <a:lnSpc>
                <a:spcPct val="13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Hiçbiri diğerin</a:t>
            </a:r>
            <a:r>
              <a:rPr lang="tr-TR" sz="3200" dirty="0" smtClean="0"/>
              <a:t>den</a:t>
            </a:r>
            <a:r>
              <a:rPr lang="tr-TR" sz="3200" dirty="0" smtClean="0">
                <a:cs typeface="Times New Roman" pitchFamily="18" charset="0"/>
              </a:rPr>
              <a:t> üstün</a:t>
            </a:r>
            <a:r>
              <a:rPr lang="tr-TR" sz="3200" dirty="0" smtClean="0"/>
              <a:t> değildir.</a:t>
            </a:r>
            <a:r>
              <a:rPr lang="tr-TR" sz="3200" dirty="0" smtClean="0">
                <a:cs typeface="Times New Roman" pitchFamily="18" charset="0"/>
              </a:rPr>
              <a:t> </a:t>
            </a:r>
          </a:p>
          <a:p>
            <a:pPr marL="320040" indent="-320040">
              <a:lnSpc>
                <a:spcPct val="130000"/>
              </a:lnSpc>
              <a:buBlip>
                <a:blip r:embed="rId3"/>
              </a:buBlip>
              <a:defRPr/>
            </a:pPr>
            <a:r>
              <a:rPr lang="tr-TR" sz="3200" dirty="0" smtClean="0"/>
              <a:t> Öğrenme stilleri doğuştan var olan karakteristik bir özelliktir.</a:t>
            </a:r>
          </a:p>
          <a:p>
            <a:pPr marL="320040" indent="-320040">
              <a:lnSpc>
                <a:spcPct val="130000"/>
              </a:lnSpc>
              <a:buBlip>
                <a:blip r:embed="rId3"/>
              </a:buBlip>
              <a:defRPr/>
            </a:pPr>
            <a:r>
              <a:rPr lang="tr-TR" sz="3200" dirty="0" smtClean="0"/>
              <a:t> Öğrenme stilimiz yaşam boyu değişmez ancak, yaşamımızı değiştirir</a:t>
            </a:r>
            <a:r>
              <a:rPr lang="tr-TR" sz="2400" dirty="0" smtClean="0"/>
              <a:t>.</a:t>
            </a:r>
            <a:endParaRPr lang="tr-TR" sz="2400" dirty="0" smtClean="0">
              <a:cs typeface="Courier New" pitchFamily="49" charset="0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866" y="7849640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13467" y="1991397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Öğrenme Stillerinin Genel Özellikleri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00398" y="3857616"/>
            <a:ext cx="12001584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de-DE" sz="3200" dirty="0" smtClean="0">
                <a:cs typeface="Times New Roman" pitchFamily="18" charset="0"/>
              </a:rPr>
              <a:t>Ö</a:t>
            </a:r>
            <a:r>
              <a:rPr lang="tr-TR" sz="3200" dirty="0" smtClean="0">
                <a:cs typeface="Times New Roman" pitchFamily="18" charset="0"/>
              </a:rPr>
              <a:t>ğrenme stilleri ile zeka arasında bir ilişki yoktur.</a:t>
            </a: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Bireyler kendi öğrenme stillerine uygun koşullarda daha kolay ve etkili öğrenir.</a:t>
            </a: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endParaRPr lang="tr-TR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buBlip>
                <a:blip r:embed="rId3"/>
              </a:buBlip>
              <a:defRPr/>
            </a:pPr>
            <a:endParaRPr lang="tr-TR" sz="3200" dirty="0" smtClean="0">
              <a:cs typeface="Times New Roman" pitchFamily="18" charset="0"/>
            </a:endParaRPr>
          </a:p>
          <a:p>
            <a:pPr marL="320040" indent="-320040" algn="ctr">
              <a:lnSpc>
                <a:spcPct val="140000"/>
              </a:lnSpc>
              <a:defRPr/>
            </a:pPr>
            <a:r>
              <a:rPr lang="tr-TR" sz="3200" dirty="0" smtClean="0"/>
              <a:t>Çünkü; bir </a:t>
            </a:r>
            <a:r>
              <a:rPr lang="tr-TR" sz="3200" dirty="0" smtClean="0">
                <a:cs typeface="Times New Roman" pitchFamily="18" charset="0"/>
              </a:rPr>
              <a:t>etkinli</a:t>
            </a:r>
            <a:r>
              <a:rPr lang="tr-TR" sz="3200" dirty="0" smtClean="0"/>
              <a:t>k</a:t>
            </a:r>
            <a:r>
              <a:rPr lang="tr-TR" sz="3200" dirty="0" smtClean="0">
                <a:cs typeface="Times New Roman" pitchFamily="18" charset="0"/>
              </a:rPr>
              <a:t> bir öğrenci için</a:t>
            </a:r>
          </a:p>
          <a:p>
            <a:pPr marL="320040" indent="-320040" algn="ctr">
              <a:lnSpc>
                <a:spcPct val="140000"/>
              </a:lnSpc>
              <a:defRPr/>
            </a:pPr>
            <a:r>
              <a:rPr lang="tr-TR" sz="3200" dirty="0" smtClean="0"/>
              <a:t>keyif verici iken</a:t>
            </a:r>
            <a:r>
              <a:rPr lang="tr-TR" sz="3200" dirty="0" smtClean="0">
                <a:cs typeface="Times New Roman" pitchFamily="18" charset="0"/>
              </a:rPr>
              <a:t>, diğeri için </a:t>
            </a:r>
            <a:r>
              <a:rPr lang="tr-TR" sz="3200" dirty="0" smtClean="0"/>
              <a:t>sıkıcı o</a:t>
            </a:r>
            <a:r>
              <a:rPr lang="tr-TR" sz="3200" dirty="0" smtClean="0">
                <a:cs typeface="Times New Roman" pitchFamily="18" charset="0"/>
              </a:rPr>
              <a:t>labilir.</a:t>
            </a:r>
            <a:r>
              <a:rPr lang="en-US" sz="3200" dirty="0" smtClean="0"/>
              <a:t> </a:t>
            </a:r>
            <a:endParaRPr lang="tr-TR" sz="3200" dirty="0" smtClean="0"/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sp>
        <p:nvSpPr>
          <p:cNvPr id="11" name="10 Aşağı Ok"/>
          <p:cNvSpPr/>
          <p:nvPr/>
        </p:nvSpPr>
        <p:spPr>
          <a:xfrm>
            <a:off x="8643934" y="5643566"/>
            <a:ext cx="785818" cy="128588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0710977">
            <a:off x="6651002" y="40278"/>
            <a:ext cx="3119064" cy="6068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810" y="7849640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9286" y="4452476"/>
            <a:ext cx="4499999" cy="48058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71836" y="3214674"/>
            <a:ext cx="417282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6000" dirty="0" smtClean="0">
                <a:solidFill>
                  <a:srgbClr val="C00000"/>
                </a:solidFill>
                <a:latin typeface="+mj-lt"/>
              </a:rPr>
              <a:t>Öğrenme </a:t>
            </a:r>
          </a:p>
          <a:p>
            <a:pPr algn="ctr"/>
            <a:r>
              <a:rPr lang="tr-TR" sz="6000" dirty="0" smtClean="0">
                <a:solidFill>
                  <a:srgbClr val="C00000"/>
                </a:solidFill>
                <a:latin typeface="+mj-lt"/>
              </a:rPr>
              <a:t>Stilini Bilmek Niçin Önemli?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72562" y="3500426"/>
            <a:ext cx="7473387" cy="118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tr-TR" altLang="tr-TR" sz="2800" dirty="0" smtClean="0"/>
              <a:t>Bireylerin öğrenme döngüsündeki güçlü ve zayıf yönlerinin bilinmesini sağlar.</a:t>
            </a:r>
          </a:p>
          <a:p>
            <a:pPr marL="457200" indent="-457200">
              <a:buBlip>
                <a:blip r:embed="rId3"/>
              </a:buBlip>
            </a:pP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33972" y="1049741"/>
            <a:ext cx="1062558" cy="13373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71222" y="-1537881"/>
            <a:ext cx="3525309" cy="39249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67613" y="8307658"/>
            <a:ext cx="1618741" cy="9506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33972" y="8504858"/>
            <a:ext cx="832041" cy="334329"/>
          </a:xfrm>
          <a:prstGeom prst="rect">
            <a:avLst/>
          </a:prstGeom>
        </p:spPr>
      </p:pic>
      <p:pic>
        <p:nvPicPr>
          <p:cNvPr id="18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01916" y="571468"/>
            <a:ext cx="2153299" cy="1992781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001916" y="1071534"/>
            <a:ext cx="924706" cy="966898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9144000" y="4714872"/>
            <a:ext cx="7473387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tr-TR" altLang="tr-TR" sz="2800" dirty="0" smtClean="0"/>
              <a:t>Zayıf yönlerin geliştirilmesi için önlemler alınmasına olanak sağlar.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9144000" y="5857880"/>
            <a:ext cx="7473387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tr-TR" altLang="tr-TR" sz="2800" dirty="0" smtClean="0"/>
              <a:t>Birlikte çalışmaya en uygun bireylerin bir araya getirilmesine olanak sağlar</a:t>
            </a:r>
            <a:r>
              <a:rPr lang="tr-TR" altLang="tr-TR" sz="2800" dirty="0">
                <a:solidFill>
                  <a:srgbClr val="193C36"/>
                </a:solidFill>
                <a:latin typeface="Overpass Light Bold"/>
              </a:rPr>
              <a:t>.</a:t>
            </a:r>
            <a:endParaRPr lang="tr-TR" altLang="tr-TR" sz="2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680" y="7720941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9286" y="4452476"/>
            <a:ext cx="4499999" cy="480582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14712" y="3214674"/>
            <a:ext cx="417282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6000" dirty="0" smtClean="0">
                <a:solidFill>
                  <a:srgbClr val="C00000"/>
                </a:solidFill>
                <a:latin typeface="+mj-lt"/>
              </a:rPr>
              <a:t>Öğrenme </a:t>
            </a:r>
          </a:p>
          <a:p>
            <a:pPr algn="ctr"/>
            <a:r>
              <a:rPr lang="tr-TR" sz="6000" dirty="0" smtClean="0">
                <a:solidFill>
                  <a:srgbClr val="C00000"/>
                </a:solidFill>
                <a:latin typeface="+mj-lt"/>
              </a:rPr>
              <a:t>Stilini Bilmek Niçin Önemli?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072562" y="3786178"/>
            <a:ext cx="747338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tr-TR" sz="2800" dirty="0" smtClean="0"/>
              <a:t>Eğitimde çeşitliliğin gözetilmesine olanak sağlar.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33972" y="1049741"/>
            <a:ext cx="1062558" cy="13373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71222" y="-1537881"/>
            <a:ext cx="3525309" cy="39249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67613" y="8307658"/>
            <a:ext cx="1618741" cy="9506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33972" y="8504858"/>
            <a:ext cx="832041" cy="334329"/>
          </a:xfrm>
          <a:prstGeom prst="rect">
            <a:avLst/>
          </a:prstGeom>
        </p:spPr>
      </p:pic>
      <p:pic>
        <p:nvPicPr>
          <p:cNvPr id="18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01916" y="571468"/>
            <a:ext cx="2153299" cy="1992781"/>
          </a:xfrm>
          <a:prstGeom prst="rect">
            <a:avLst/>
          </a:prstGeom>
        </p:spPr>
      </p:pic>
      <p:pic>
        <p:nvPicPr>
          <p:cNvPr id="19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001916" y="1071534"/>
            <a:ext cx="924706" cy="966898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9072562" y="4929186"/>
            <a:ext cx="7473387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tr-TR" sz="2800" dirty="0" smtClean="0"/>
              <a:t>Bireylerin başarı, ilgi ve motivasyonlarını olumlu yönde etkileyecek öğrenme ortamlarının ve eğitim programlarının hazırlanmasına olanak sağlar. </a:t>
            </a:r>
          </a:p>
          <a:p>
            <a:pPr marL="457200" indent="-457200"/>
            <a:endParaRPr lang="tr-TR" sz="28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269" y="7720941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5331694">
            <a:off x="7932471" y="8946635"/>
            <a:ext cx="1376429" cy="640665"/>
          </a:xfrm>
          <a:prstGeom prst="rect">
            <a:avLst/>
          </a:prstGeom>
        </p:spPr>
      </p:pic>
      <p:sp>
        <p:nvSpPr>
          <p:cNvPr id="29" name="28 Yuvarlatılmış Dikdörtgen"/>
          <p:cNvSpPr/>
          <p:nvPr/>
        </p:nvSpPr>
        <p:spPr>
          <a:xfrm>
            <a:off x="6857984" y="5429252"/>
            <a:ext cx="3500462" cy="27146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Yuvarlatılmış Dikdörtgen"/>
          <p:cNvSpPr/>
          <p:nvPr/>
        </p:nvSpPr>
        <p:spPr>
          <a:xfrm>
            <a:off x="11001388" y="3857616"/>
            <a:ext cx="5286412" cy="27146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Yuvarlatılmış Dikdörtgen"/>
          <p:cNvSpPr/>
          <p:nvPr/>
        </p:nvSpPr>
        <p:spPr>
          <a:xfrm>
            <a:off x="2643142" y="3929054"/>
            <a:ext cx="3500462" cy="27146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extBox 2"/>
          <p:cNvSpPr txBox="1"/>
          <p:nvPr/>
        </p:nvSpPr>
        <p:spPr>
          <a:xfrm>
            <a:off x="2928894" y="2143104"/>
            <a:ext cx="12501330" cy="115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Overpass Light Bold" charset="0"/>
                <a:cs typeface="Overpass Light Bold" charset="0"/>
              </a:rPr>
              <a:t>ÖĞRENME STİLLERİ</a:t>
            </a:r>
            <a:endParaRPr lang="en-US" sz="8000" dirty="0">
              <a:solidFill>
                <a:srgbClr val="193C36"/>
              </a:solidFill>
              <a:latin typeface="Overpass Light Bold" charset="0"/>
              <a:cs typeface="Overpass Light Bold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16362" y="857220"/>
            <a:ext cx="861046" cy="15701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16" y="6215070"/>
            <a:ext cx="729502" cy="13883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7192" y="3571864"/>
            <a:ext cx="938738" cy="9473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58248" y="357154"/>
            <a:ext cx="1131256" cy="11988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989895" y="-1745815"/>
            <a:ext cx="4781008" cy="44246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7656" y="1266800"/>
            <a:ext cx="1020006" cy="10665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29950" y="9519928"/>
            <a:ext cx="3942892" cy="767072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14778" y="8572524"/>
            <a:ext cx="1131256" cy="1198826"/>
          </a:xfrm>
          <a:prstGeom prst="rect">
            <a:avLst/>
          </a:prstGeom>
        </p:spPr>
      </p:pic>
      <p:sp>
        <p:nvSpPr>
          <p:cNvPr id="17" name="TextBox 4"/>
          <p:cNvSpPr txBox="1"/>
          <p:nvPr/>
        </p:nvSpPr>
        <p:spPr>
          <a:xfrm>
            <a:off x="7215174" y="5715004"/>
            <a:ext cx="2786082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tr-TR" sz="2800" b="1" dirty="0" smtClean="0"/>
              <a:t>2. </a:t>
            </a:r>
            <a:r>
              <a:rPr lang="tr-TR" sz="2800" b="1" dirty="0" smtClean="0">
                <a:cs typeface="Times New Roman" pitchFamily="18" charset="0"/>
              </a:rPr>
              <a:t>İşitsel Öğrenme</a:t>
            </a:r>
            <a:endParaRPr lang="en-US" sz="2800" dirty="0">
              <a:solidFill>
                <a:srgbClr val="193C36"/>
              </a:solidFill>
              <a:latin typeface="Overpass Light Bold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10787074" y="4500558"/>
            <a:ext cx="557216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tr-TR" sz="2800" b="1" dirty="0" smtClean="0"/>
              <a:t>3. </a:t>
            </a:r>
            <a:r>
              <a:rPr lang="tr-TR" sz="2800" b="1" dirty="0" smtClean="0">
                <a:cs typeface="Times New Roman" pitchFamily="18" charset="0"/>
              </a:rPr>
              <a:t>Dokunsal/</a:t>
            </a:r>
            <a:r>
              <a:rPr lang="tr-TR" sz="2800" b="1" dirty="0" err="1" smtClean="0">
                <a:cs typeface="Times New Roman" pitchFamily="18" charset="0"/>
              </a:rPr>
              <a:t>Kinestetik</a:t>
            </a:r>
            <a:r>
              <a:rPr lang="tr-TR" sz="2800" b="1" dirty="0" smtClean="0">
                <a:cs typeface="Times New Roman" pitchFamily="18" charset="0"/>
              </a:rPr>
              <a:t> Öğrenme</a:t>
            </a:r>
            <a:endParaRPr lang="en-US" sz="2800" dirty="0">
              <a:solidFill>
                <a:srgbClr val="193C36"/>
              </a:solidFill>
              <a:latin typeface="Overpass Light Bold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2928894" y="4286244"/>
            <a:ext cx="300039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tr-TR" sz="2800" b="1" dirty="0" smtClean="0"/>
              <a:t>1. </a:t>
            </a:r>
            <a:r>
              <a:rPr lang="tr-TR" sz="2800" b="1" dirty="0" smtClean="0">
                <a:cs typeface="Times New Roman" pitchFamily="18" charset="0"/>
              </a:rPr>
              <a:t>Görsel Öğrenme</a:t>
            </a:r>
            <a:endParaRPr lang="en-US" sz="28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22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357522" y="5000624"/>
            <a:ext cx="1857388" cy="1442009"/>
          </a:xfrm>
          <a:prstGeom prst="rect">
            <a:avLst/>
          </a:prstGeom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-915286">
            <a:off x="8070420" y="6244374"/>
            <a:ext cx="999824" cy="1747681"/>
          </a:xfrm>
          <a:prstGeom prst="rect">
            <a:avLst/>
          </a:prstGeom>
        </p:spPr>
      </p:pic>
      <p:pic>
        <p:nvPicPr>
          <p:cNvPr id="31" name="Picture 6" descr="C:\Users\Asus\Desktop\ÖĞRENME STİLLERİ\56de913d1dc524552a8b458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76" y="5072062"/>
            <a:ext cx="1431408" cy="12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200" y="7726314"/>
            <a:ext cx="2124075" cy="2124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Öğrenme Stilleri - Lise - Öğretmen</Template>
  <TotalTime>16</TotalTime>
  <Words>866</Words>
  <Application>Microsoft Office PowerPoint</Application>
  <PresentationFormat>Özel</PresentationFormat>
  <Paragraphs>144</Paragraphs>
  <Slides>23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4" baseType="lpstr">
      <vt:lpstr>Footlight MT Light</vt:lpstr>
      <vt:lpstr>Overpass Light</vt:lpstr>
      <vt:lpstr>Calibri</vt:lpstr>
      <vt:lpstr>Comic Sans MS</vt:lpstr>
      <vt:lpstr>Forum</vt:lpstr>
      <vt:lpstr>Times New Roman</vt:lpstr>
      <vt:lpstr>Arial Black</vt:lpstr>
      <vt:lpstr>Arial</vt:lpstr>
      <vt:lpstr>Courier New</vt:lpstr>
      <vt:lpstr>Overpass Light Bold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ronaldinho424</dc:creator>
  <cp:lastModifiedBy>ronaldinho424</cp:lastModifiedBy>
  <cp:revision>3</cp:revision>
  <dcterms:created xsi:type="dcterms:W3CDTF">2021-10-12T07:19:03Z</dcterms:created>
  <dcterms:modified xsi:type="dcterms:W3CDTF">2021-10-14T07:58:05Z</dcterms:modified>
  <dc:identifier>DAELDWsmElU</dc:identifier>
</cp:coreProperties>
</file>