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56"/>
  </p:notesMasterIdLst>
  <p:sldIdLst>
    <p:sldId id="295" r:id="rId2"/>
    <p:sldId id="257" r:id="rId3"/>
    <p:sldId id="322" r:id="rId4"/>
    <p:sldId id="298" r:id="rId5"/>
    <p:sldId id="259" r:id="rId6"/>
    <p:sldId id="332" r:id="rId7"/>
    <p:sldId id="335" r:id="rId8"/>
    <p:sldId id="323" r:id="rId9"/>
    <p:sldId id="329" r:id="rId10"/>
    <p:sldId id="324" r:id="rId11"/>
    <p:sldId id="303" r:id="rId12"/>
    <p:sldId id="261" r:id="rId13"/>
    <p:sldId id="309" r:id="rId14"/>
    <p:sldId id="265" r:id="rId15"/>
    <p:sldId id="306" r:id="rId16"/>
    <p:sldId id="267" r:id="rId17"/>
    <p:sldId id="316" r:id="rId18"/>
    <p:sldId id="310" r:id="rId19"/>
    <p:sldId id="311" r:id="rId20"/>
    <p:sldId id="312" r:id="rId21"/>
    <p:sldId id="313" r:id="rId22"/>
    <p:sldId id="314" r:id="rId23"/>
    <p:sldId id="334" r:id="rId24"/>
    <p:sldId id="333" r:id="rId25"/>
    <p:sldId id="315" r:id="rId26"/>
    <p:sldId id="317" r:id="rId27"/>
    <p:sldId id="325" r:id="rId28"/>
    <p:sldId id="318" r:id="rId29"/>
    <p:sldId id="319" r:id="rId30"/>
    <p:sldId id="326" r:id="rId31"/>
    <p:sldId id="327" r:id="rId32"/>
    <p:sldId id="320" r:id="rId33"/>
    <p:sldId id="321" r:id="rId34"/>
    <p:sldId id="328" r:id="rId35"/>
    <p:sldId id="331" r:id="rId36"/>
    <p:sldId id="278" r:id="rId37"/>
    <p:sldId id="279" r:id="rId38"/>
    <p:sldId id="280" r:id="rId39"/>
    <p:sldId id="282" r:id="rId40"/>
    <p:sldId id="294" r:id="rId41"/>
    <p:sldId id="281" r:id="rId42"/>
    <p:sldId id="300" r:id="rId43"/>
    <p:sldId id="301" r:id="rId44"/>
    <p:sldId id="269" r:id="rId45"/>
    <p:sldId id="270" r:id="rId46"/>
    <p:sldId id="284" r:id="rId47"/>
    <p:sldId id="285" r:id="rId48"/>
    <p:sldId id="286" r:id="rId49"/>
    <p:sldId id="287" r:id="rId50"/>
    <p:sldId id="288" r:id="rId51"/>
    <p:sldId id="289" r:id="rId52"/>
    <p:sldId id="290" r:id="rId53"/>
    <p:sldId id="291" r:id="rId54"/>
    <p:sldId id="274" r:id="rId55"/>
  </p:sldIdLst>
  <p:sldSz cx="12192000" cy="6858000"/>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59" d="100"/>
          <a:sy n="59" d="100"/>
        </p:scale>
        <p:origin x="-1128" y="-3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24BBB-0F86-434E-88D9-1E398B2A00F5}" type="datetimeFigureOut">
              <a:rPr lang="tr-TR" smtClean="0"/>
              <a:pPr/>
              <a:t>13.12.2019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C86FD-587C-4C69-85DB-39000F1A8F6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D7E57E3-C936-46AC-81E5-B6C2A8DC6D70}" type="slidenum">
              <a:rPr lang="tr-TR" smtClean="0"/>
              <a:pPr/>
              <a:t>3</a:t>
            </a:fld>
            <a:endParaRPr lang="tr-T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95FB937-C558-4217-9104-44D6A1540EDD}" type="slidenum">
              <a:rPr lang="tr-TR" smtClean="0"/>
              <a:pPr/>
              <a:t>21</a:t>
            </a:fld>
            <a:endParaRPr lang="tr-T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BEE37FB-9844-47DB-B60B-ECB9C337FE39}" type="slidenum">
              <a:rPr lang="tr-TR" smtClean="0"/>
              <a:pPr/>
              <a:t>22</a:t>
            </a:fld>
            <a:endParaRPr lang="tr-T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FE51CC6-5B48-4FA4-86A3-0BE9C1896724}" type="slidenum">
              <a:rPr lang="tr-TR" smtClean="0"/>
              <a:pPr/>
              <a:t>23</a:t>
            </a:fld>
            <a:endParaRPr lang="tr-TR"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A98D385-69EA-4AB4-8698-02968C889965}" type="slidenum">
              <a:rPr lang="tr-TR" smtClean="0"/>
              <a:pPr/>
              <a:t>25</a:t>
            </a:fld>
            <a:endParaRPr lang="tr-TR"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959893B-89A7-4BB9-A842-4E26FE806C9D}" type="slidenum">
              <a:rPr lang="tr-TR" smtClean="0"/>
              <a:pPr/>
              <a:t>26</a:t>
            </a:fld>
            <a:endParaRPr lang="tr-T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EDC2E54-8455-4D07-87DB-D2996DC15566}" type="slidenum">
              <a:rPr lang="tr-TR" smtClean="0"/>
              <a:pPr/>
              <a:t>27</a:t>
            </a:fld>
            <a:endParaRPr lang="tr-T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AB3BE18-08B4-41D7-B829-944073B5E6A5}" type="slidenum">
              <a:rPr lang="tr-TR" smtClean="0"/>
              <a:pPr/>
              <a:t>28</a:t>
            </a:fld>
            <a:endParaRPr lang="tr-T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EBC1F86-EC66-4A76-9210-AC363C10D5B0}" type="slidenum">
              <a:rPr lang="tr-TR" smtClean="0"/>
              <a:pPr/>
              <a:t>29</a:t>
            </a:fld>
            <a:endParaRPr lang="tr-T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050398A-36ED-4A85-929D-4C57C608FC15}" type="slidenum">
              <a:rPr lang="tr-TR" smtClean="0"/>
              <a:pPr/>
              <a:t>30</a:t>
            </a:fld>
            <a:endParaRPr lang="tr-T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7BAB408-A0F1-4FEB-8B04-3390AB11AC44}" type="slidenum">
              <a:rPr lang="tr-TR" smtClean="0"/>
              <a:pPr/>
              <a:t>31</a:t>
            </a:fld>
            <a:endParaRPr lang="tr-T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E54DF38-A015-456E-9B09-1ADD5C43ADD0}" type="slidenum">
              <a:rPr lang="tr-TR"/>
              <a:pPr/>
              <a:t>8</a:t>
            </a:fld>
            <a:endParaRPr lang="tr-T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BFE9050-46D1-4357-A11E-451C7E008AD3}" type="slidenum">
              <a:rPr lang="tr-TR" smtClean="0"/>
              <a:pPr/>
              <a:t>32</a:t>
            </a:fld>
            <a:endParaRPr lang="tr-TR"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BE8648A-8DC8-4CC2-81A6-C8AF866AA701}" type="slidenum">
              <a:rPr lang="tr-TR" smtClean="0"/>
              <a:pPr/>
              <a:t>33</a:t>
            </a:fld>
            <a:endParaRPr lang="tr-TR"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A653E18-ED8C-48D4-9D08-6D3078326661}" type="slidenum">
              <a:rPr lang="tr-TR" smtClean="0"/>
              <a:pPr/>
              <a:t>34</a:t>
            </a:fld>
            <a:endParaRPr lang="tr-T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45A95A1-A7EF-4D2A-B735-5E5253B09CE2}" type="slidenum">
              <a:rPr lang="tr-TR" smtClean="0"/>
              <a:pPr/>
              <a:t>35</a:t>
            </a:fld>
            <a:endParaRPr lang="tr-TR"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94E4E96-2B44-4F1C-89BE-160C9E60A222}" type="slidenum">
              <a:rPr lang="tr-TR" smtClean="0"/>
              <a:pPr/>
              <a:t>10</a:t>
            </a:fld>
            <a:endParaRPr lang="tr-T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5B93E9A-437A-45FA-954E-7032BDAEBEBB}" type="slidenum">
              <a:rPr lang="tr-TR" smtClean="0"/>
              <a:pPr/>
              <a:t>11</a:t>
            </a:fld>
            <a:endParaRPr lang="tr-T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42086D6-3F27-4817-A655-7A7ABB9157EF}" type="slidenum">
              <a:rPr lang="tr-TR" smtClean="0"/>
              <a:pPr/>
              <a:t>13</a:t>
            </a:fld>
            <a:endParaRPr lang="tr-T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94E4E96-2B44-4F1C-89BE-160C9E60A222}" type="slidenum">
              <a:rPr lang="tr-TR" smtClean="0"/>
              <a:pPr/>
              <a:t>15</a:t>
            </a:fld>
            <a:endParaRPr lang="tr-T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AEA4D72-E6BA-4253-BE13-911FCC6B6745}" type="slidenum">
              <a:rPr lang="tr-TR" smtClean="0"/>
              <a:pPr/>
              <a:t>18</a:t>
            </a:fld>
            <a:endParaRPr lang="tr-T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CDCE55B-5534-40CD-8729-A64C97A38ED1}" type="slidenum">
              <a:rPr lang="tr-TR" smtClean="0"/>
              <a:pPr/>
              <a:t>19</a:t>
            </a:fld>
            <a:endParaRPr lang="tr-TR"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A2F8078-9742-4765-B2D1-30D481D65702}" type="slidenum">
              <a:rPr lang="tr-TR" smtClean="0"/>
              <a:pPr/>
              <a:t>20</a:t>
            </a:fld>
            <a:endParaRPr lang="tr-TR"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8"/>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50572B0C-8B3B-4828-8F4E-8AD8ED755156}" type="datetimeFigureOut">
              <a:rPr lang="tr-TR" smtClean="0"/>
              <a:pPr>
                <a:defRPr/>
              </a:pPr>
              <a:t>13.12.2019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B5CA2FE1-6B3B-4884-A51C-34234BDABA98}"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E77AF1E-5BE4-4E6B-B41B-3F9804638AD3}" type="datetimeFigureOut">
              <a:rPr lang="tr-TR" smtClean="0"/>
              <a:pPr>
                <a:defRPr/>
              </a:pPr>
              <a:t>13.12.2019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D8DFE6A9-DB74-4C72-A2AC-686CBC63BF88}"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785600" y="274641"/>
            <a:ext cx="36576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812800" y="274641"/>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771A412-9D69-4977-B24F-588A4575B43E}" type="datetimeFigureOut">
              <a:rPr lang="tr-TR" smtClean="0"/>
              <a:pPr>
                <a:defRPr/>
              </a:pPr>
              <a:t>13.12.2019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F4D3340-0B84-41B4-87D2-62506B7F2274}"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33400"/>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828801"/>
            <a:ext cx="5384800" cy="4302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828801"/>
            <a:ext cx="5384800" cy="4302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7FF3DD9-40AC-4F07-A9EF-C0187DA0CB9A}"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33400"/>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828801"/>
            <a:ext cx="5384800" cy="4302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828801"/>
            <a:ext cx="5384800" cy="20748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4056063"/>
            <a:ext cx="5384800" cy="20748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A30C3F3D-76C9-4C57-9572-C658FFB5A0B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4E99616-B370-457E-A503-AF34F34E33C3}" type="datetimeFigureOut">
              <a:rPr lang="tr-TR" smtClean="0"/>
              <a:pPr>
                <a:defRPr/>
              </a:pPr>
              <a:t>13.12.2019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28F23251-4197-4CDF-A7AC-3E8B5F0C5E75}"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3"/>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43E2EF6B-8A4C-4973-8A24-68EA7D950C1B}" type="datetimeFigureOut">
              <a:rPr lang="tr-TR" smtClean="0"/>
              <a:pPr>
                <a:defRPr/>
              </a:pPr>
              <a:t>13.12.2019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3599F19F-B725-4198-AF1A-B2EE431A60A0}"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D6A2836-642D-4B08-A36F-5F58FC342F48}" type="datetimeFigureOut">
              <a:rPr lang="tr-TR" smtClean="0"/>
              <a:pPr>
                <a:defRPr/>
              </a:pPr>
              <a:t>13.12.2019</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AAFB8617-2D79-46EB-93BE-93C6A1FF6D27}"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E17056B-A399-4913-A6A1-74C63BB79BD8}" type="datetimeFigureOut">
              <a:rPr lang="tr-TR" smtClean="0"/>
              <a:pPr>
                <a:defRPr/>
              </a:pPr>
              <a:t>13.12.2019</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7923B2FA-AF11-4F25-8A22-37E087ACD052}"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1C8D102D-32E8-4C89-9BFA-F3505A8B084B}" type="datetimeFigureOut">
              <a:rPr lang="tr-TR" smtClean="0"/>
              <a:pPr>
                <a:defRPr/>
              </a:pPr>
              <a:t>13.12.2019</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2F428196-E9AA-4764-AE87-F0631B87C09B}"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5A22215-E071-4159-9715-01FB232ACC7D}" type="datetimeFigureOut">
              <a:rPr lang="tr-TR" smtClean="0"/>
              <a:pPr>
                <a:defRPr/>
              </a:pPr>
              <a:t>13.12.2019</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3BF2F60B-4A19-4CD7-B5D5-EBE51CA39C39}"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2"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E6C02FEB-94DB-41D1-B33B-48049E9BC75C}" type="datetimeFigureOut">
              <a:rPr lang="tr-TR" smtClean="0"/>
              <a:pPr>
                <a:defRPr/>
              </a:pPr>
              <a:t>13.12.2019</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2BC28F00-AD68-4CCA-8A20-C27FBEF22453}"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E42FF08-629E-44DC-8AD3-71C1C29142D1}" type="datetimeFigureOut">
              <a:rPr lang="tr-TR" smtClean="0"/>
              <a:pPr>
                <a:defRPr/>
              </a:pPr>
              <a:t>13.12.2019</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7839CBD9-507E-4B78-81C8-28F0E98FD8AE}" type="slidenum">
              <a:rPr lang="tr-TR" smtClean="0"/>
              <a:pPr>
                <a:defRPr/>
              </a:pPr>
              <a:t>‹#›</a:t>
            </a:fld>
            <a:endParaRPr lang="tr-T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61B271D-DD31-476E-9E76-CE23DC1C1271}" type="datetimeFigureOut">
              <a:rPr lang="tr-TR" smtClean="0"/>
              <a:pPr>
                <a:defRPr/>
              </a:pPr>
              <a:t>13.12.2019</a:t>
            </a:fld>
            <a:endParaRPr lang="tr-TR"/>
          </a:p>
        </p:txBody>
      </p:sp>
      <p:sp>
        <p:nvSpPr>
          <p:cNvPr id="5" name="4 Altbilgi Yer Tutucusu"/>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DC4732-FE23-4226-9917-D061B3E54BD4}"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69343" y="1155941"/>
            <a:ext cx="11013057" cy="4970226"/>
          </a:xfrm>
        </p:spPr>
        <p:txBody>
          <a:bodyPr/>
          <a:lstStyle/>
          <a:p>
            <a:pPr algn="ctr">
              <a:buNone/>
            </a:pPr>
            <a:endParaRPr lang="tr-TR" b="1" dirty="0" smtClean="0">
              <a:solidFill>
                <a:srgbClr val="B4186E"/>
              </a:solidFill>
            </a:endParaRPr>
          </a:p>
          <a:p>
            <a:pPr algn="ctr">
              <a:buNone/>
            </a:pPr>
            <a:endParaRPr lang="tr-TR" b="1" dirty="0" smtClean="0">
              <a:solidFill>
                <a:srgbClr val="B4186E"/>
              </a:solidFill>
            </a:endParaRPr>
          </a:p>
          <a:p>
            <a:pPr algn="ctr">
              <a:buNone/>
            </a:pPr>
            <a:r>
              <a:rPr lang="tr-TR" b="1" dirty="0" smtClean="0">
                <a:solidFill>
                  <a:srgbClr val="B4186E"/>
                </a:solidFill>
              </a:rPr>
              <a:t>                      ÇATIŞMA ÇÖZME BECERİLERİ</a:t>
            </a:r>
          </a:p>
          <a:p>
            <a:endParaRPr lang="tr-TR" b="1" dirty="0">
              <a:solidFill>
                <a:srgbClr val="B4186E"/>
              </a:solidFill>
            </a:endParaRPr>
          </a:p>
          <a:p>
            <a:endParaRPr lang="tr-TR" b="1" dirty="0" smtClean="0">
              <a:solidFill>
                <a:srgbClr val="B4186E"/>
              </a:solidFill>
            </a:endParaRPr>
          </a:p>
          <a:p>
            <a:r>
              <a:rPr lang="tr-TR" sz="2000" b="1" i="1" dirty="0" smtClean="0"/>
              <a:t>ÇUKUROVA REHBERLİK VE ARAŞTIRMA MERKEZİ</a:t>
            </a:r>
            <a:endParaRPr lang="tr-TR" sz="2000" b="1" i="1" dirty="0"/>
          </a:p>
        </p:txBody>
      </p:sp>
      <p:pic>
        <p:nvPicPr>
          <p:cNvPr id="7" name="Picture 2"/>
          <p:cNvPicPr>
            <a:picLocks noChangeAspect="1" noChangeArrowheads="1"/>
          </p:cNvPicPr>
          <p:nvPr/>
        </p:nvPicPr>
        <p:blipFill>
          <a:blip r:embed="rId2"/>
          <a:srcRect/>
          <a:stretch>
            <a:fillRect/>
          </a:stretch>
        </p:blipFill>
        <p:spPr bwMode="auto">
          <a:xfrm>
            <a:off x="657764" y="995617"/>
            <a:ext cx="2706537" cy="2706537"/>
          </a:xfrm>
          <a:prstGeom prst="rect">
            <a:avLst/>
          </a:prstGeom>
          <a:noFill/>
          <a:ln w="9525">
            <a:noFill/>
            <a:miter lim="800000"/>
            <a:headEnd/>
            <a:tailEnd/>
          </a:ln>
          <a:effectLst/>
        </p:spPr>
      </p:pic>
      <p:pic>
        <p:nvPicPr>
          <p:cNvPr id="8" name="Picture 4" descr="çatışma  ÇÖZME İLE İLGİLİ karikatür ile ilgili görsel sonucu&quot;"/>
          <p:cNvPicPr>
            <a:picLocks noChangeAspect="1" noChangeArrowheads="1"/>
          </p:cNvPicPr>
          <p:nvPr/>
        </p:nvPicPr>
        <p:blipFill>
          <a:blip r:embed="rId3"/>
          <a:srcRect/>
          <a:stretch>
            <a:fillRect/>
          </a:stretch>
        </p:blipFill>
        <p:spPr bwMode="auto">
          <a:xfrm>
            <a:off x="7818408" y="3554083"/>
            <a:ext cx="3372509" cy="2259581"/>
          </a:xfrm>
          <a:prstGeom prst="rect">
            <a:avLst/>
          </a:prstGeom>
          <a:noFill/>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tr-TR" sz="3200" dirty="0" smtClean="0">
                <a:solidFill>
                  <a:srgbClr val="FF0000"/>
                </a:solidFill>
                <a:ea typeface="Microsoft Sans Serif" pitchFamily="34" charset="0"/>
                <a:cs typeface="Microsoft Sans Serif" pitchFamily="34" charset="0"/>
              </a:rPr>
              <a:t>ETKİLİ   İLETİŞİM </a:t>
            </a:r>
            <a:br>
              <a:rPr lang="tr-TR" sz="3200" dirty="0" smtClean="0">
                <a:solidFill>
                  <a:srgbClr val="FF0000"/>
                </a:solidFill>
                <a:ea typeface="Microsoft Sans Serif" pitchFamily="34" charset="0"/>
                <a:cs typeface="Microsoft Sans Serif" pitchFamily="34" charset="0"/>
              </a:rPr>
            </a:br>
            <a:r>
              <a:rPr lang="tr-TR" sz="3200" dirty="0" smtClean="0">
                <a:solidFill>
                  <a:srgbClr val="FF0000"/>
                </a:solidFill>
                <a:ea typeface="Microsoft Sans Serif" pitchFamily="34" charset="0"/>
                <a:cs typeface="Microsoft Sans Serif" pitchFamily="34" charset="0"/>
              </a:rPr>
              <a:t>KURABİLMENİN ANAHTARLARI</a:t>
            </a:r>
          </a:p>
        </p:txBody>
      </p:sp>
      <p:sp>
        <p:nvSpPr>
          <p:cNvPr id="12291" name="Rectangle 3"/>
          <p:cNvSpPr>
            <a:spLocks noGrp="1" noChangeArrowheads="1"/>
          </p:cNvSpPr>
          <p:nvPr>
            <p:ph type="body" sz="half" idx="1"/>
          </p:nvPr>
        </p:nvSpPr>
        <p:spPr>
          <a:xfrm>
            <a:off x="380960" y="1928803"/>
            <a:ext cx="6762797" cy="4302125"/>
          </a:xfrm>
        </p:spPr>
        <p:txBody>
          <a:bodyPr>
            <a:normAutofit lnSpcReduction="10000"/>
          </a:bodyPr>
          <a:lstStyle/>
          <a:p>
            <a:pPr eaLnBrk="1" hangingPunct="1">
              <a:lnSpc>
                <a:spcPct val="80000"/>
              </a:lnSpc>
            </a:pPr>
            <a:endParaRPr lang="tr-TR" sz="5400" dirty="0" smtClean="0"/>
          </a:p>
          <a:p>
            <a:pPr eaLnBrk="1" hangingPunct="1">
              <a:lnSpc>
                <a:spcPct val="80000"/>
              </a:lnSpc>
            </a:pPr>
            <a:r>
              <a:rPr lang="tr-TR" sz="5400" dirty="0" smtClean="0"/>
              <a:t>Etkili Dinleme</a:t>
            </a:r>
          </a:p>
          <a:p>
            <a:pPr eaLnBrk="1" hangingPunct="1">
              <a:lnSpc>
                <a:spcPct val="80000"/>
              </a:lnSpc>
            </a:pPr>
            <a:r>
              <a:rPr lang="tr-TR" sz="4800" dirty="0" smtClean="0"/>
              <a:t>Kendini İfade Etme</a:t>
            </a:r>
          </a:p>
          <a:p>
            <a:pPr eaLnBrk="1" hangingPunct="1">
              <a:lnSpc>
                <a:spcPct val="80000"/>
              </a:lnSpc>
            </a:pPr>
            <a:r>
              <a:rPr lang="tr-TR" sz="4800" dirty="0" smtClean="0"/>
              <a:t>Ben      Dili</a:t>
            </a:r>
          </a:p>
          <a:p>
            <a:pPr eaLnBrk="1" hangingPunct="1">
              <a:lnSpc>
                <a:spcPct val="80000"/>
              </a:lnSpc>
            </a:pPr>
            <a:r>
              <a:rPr lang="tr-TR" sz="4800" dirty="0" smtClean="0"/>
              <a:t>Beden  Dili</a:t>
            </a:r>
          </a:p>
          <a:p>
            <a:pPr eaLnBrk="1" hangingPunct="1">
              <a:lnSpc>
                <a:spcPct val="80000"/>
              </a:lnSpc>
            </a:pPr>
            <a:r>
              <a:rPr lang="tr-TR" sz="4800" dirty="0" smtClean="0"/>
              <a:t>Empati</a:t>
            </a:r>
          </a:p>
          <a:p>
            <a:pPr eaLnBrk="1" hangingPunct="1">
              <a:lnSpc>
                <a:spcPct val="80000"/>
              </a:lnSpc>
            </a:pPr>
            <a:endParaRPr lang="tr-TR" sz="4800" dirty="0" smtClean="0">
              <a:latin typeface="Monotype Corsiva" pitchFamily="66" charset="0"/>
            </a:endParaRPr>
          </a:p>
          <a:p>
            <a:pPr eaLnBrk="1" hangingPunct="1">
              <a:lnSpc>
                <a:spcPct val="80000"/>
              </a:lnSpc>
            </a:pPr>
            <a:endParaRPr lang="tr-TR" sz="5400" dirty="0" smtClean="0">
              <a:latin typeface="Monotype Corsiva" pitchFamily="66" charset="0"/>
            </a:endParaRPr>
          </a:p>
          <a:p>
            <a:pPr eaLnBrk="1" hangingPunct="1">
              <a:lnSpc>
                <a:spcPct val="80000"/>
              </a:lnSpc>
            </a:pPr>
            <a:endParaRPr lang="tr-TR" sz="5400" dirty="0" smtClean="0">
              <a:latin typeface="Monotype Corsiva" pitchFamily="66" charset="0"/>
            </a:endParaRPr>
          </a:p>
        </p:txBody>
      </p:sp>
      <p:pic>
        <p:nvPicPr>
          <p:cNvPr id="12292" name="Picture 4" descr="j0406110"/>
          <p:cNvPicPr>
            <a:picLocks noGrp="1" noChangeAspect="1" noChangeArrowheads="1"/>
          </p:cNvPicPr>
          <p:nvPr>
            <p:ph sz="half" idx="2"/>
          </p:nvPr>
        </p:nvPicPr>
        <p:blipFill>
          <a:blip r:embed="rId3"/>
          <a:srcRect/>
          <a:stretch>
            <a:fillRect/>
          </a:stretch>
        </p:blipFill>
        <p:spPr>
          <a:xfrm>
            <a:off x="7143757" y="2143116"/>
            <a:ext cx="4572032" cy="4143404"/>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tr-TR" sz="3200" dirty="0" smtClean="0">
                <a:solidFill>
                  <a:srgbClr val="FF0000"/>
                </a:solidFill>
              </a:rPr>
              <a:t>ÖĞRETMEN  VE  ÖĞRENCİ  ARASINDAKİ  İLİŞKİ,  </a:t>
            </a:r>
            <a:br>
              <a:rPr lang="tr-TR" sz="3200" dirty="0" smtClean="0">
                <a:solidFill>
                  <a:srgbClr val="FF0000"/>
                </a:solidFill>
              </a:rPr>
            </a:br>
            <a:r>
              <a:rPr lang="tr-TR" sz="3200" dirty="0" smtClean="0">
                <a:solidFill>
                  <a:srgbClr val="FF0000"/>
                </a:solidFill>
              </a:rPr>
              <a:t>DEMOKRATİK  OLMALIDIR</a:t>
            </a:r>
          </a:p>
        </p:txBody>
      </p:sp>
      <p:sp>
        <p:nvSpPr>
          <p:cNvPr id="11267" name="Rectangle 3"/>
          <p:cNvSpPr>
            <a:spLocks noGrp="1" noChangeArrowheads="1"/>
          </p:cNvSpPr>
          <p:nvPr>
            <p:ph type="body" sz="half" idx="1"/>
          </p:nvPr>
        </p:nvSpPr>
        <p:spPr>
          <a:xfrm>
            <a:off x="240632" y="1876926"/>
            <a:ext cx="11694694" cy="4623908"/>
          </a:xfrm>
        </p:spPr>
        <p:txBody>
          <a:bodyPr>
            <a:normAutofit/>
          </a:bodyPr>
          <a:lstStyle/>
          <a:p>
            <a:pPr algn="just" eaLnBrk="1" hangingPunct="1">
              <a:lnSpc>
                <a:spcPct val="80000"/>
              </a:lnSpc>
            </a:pPr>
            <a:endParaRPr lang="tr-TR" sz="1800" b="1" dirty="0" smtClean="0">
              <a:solidFill>
                <a:srgbClr val="FF0000"/>
              </a:solidFill>
              <a:latin typeface="+mj-lt"/>
            </a:endParaRPr>
          </a:p>
          <a:p>
            <a:pPr algn="just" eaLnBrk="1" hangingPunct="1">
              <a:lnSpc>
                <a:spcPct val="80000"/>
              </a:lnSpc>
            </a:pPr>
            <a:endParaRPr lang="tr-TR" sz="1800" b="1" dirty="0" smtClean="0">
              <a:solidFill>
                <a:srgbClr val="FF0000"/>
              </a:solidFill>
              <a:latin typeface="+mj-lt"/>
            </a:endParaRPr>
          </a:p>
          <a:p>
            <a:pPr algn="just" eaLnBrk="1" hangingPunct="1">
              <a:lnSpc>
                <a:spcPct val="80000"/>
              </a:lnSpc>
            </a:pPr>
            <a:r>
              <a:rPr lang="tr-TR" sz="2200" b="1" dirty="0" smtClean="0">
                <a:solidFill>
                  <a:srgbClr val="FF0000"/>
                </a:solidFill>
                <a:latin typeface="Times New Roman" pitchFamily="18" charset="0"/>
                <a:cs typeface="Times New Roman" pitchFamily="18" charset="0"/>
              </a:rPr>
              <a:t>Kişi olarak kabul etmek  ;  </a:t>
            </a:r>
            <a:r>
              <a:rPr lang="tr-TR" sz="2200" dirty="0" smtClean="0">
                <a:latin typeface="Times New Roman" pitchFamily="18" charset="0"/>
                <a:cs typeface="Times New Roman" pitchFamily="18" charset="0"/>
              </a:rPr>
              <a:t>Onların haklarını, sorumluluklarını, isteklerini, ihtiyaçlarını, düşüncelerini ve duygularını  dikkate almak, onları dinlemek ,onları  önemsediğimizi  göstermek  gerekir</a:t>
            </a:r>
          </a:p>
          <a:p>
            <a:pPr algn="just" eaLnBrk="1" hangingPunct="1">
              <a:lnSpc>
                <a:spcPct val="80000"/>
              </a:lnSpc>
            </a:pPr>
            <a:r>
              <a:rPr lang="tr-TR" sz="2200" b="1" dirty="0" smtClean="0">
                <a:solidFill>
                  <a:srgbClr val="FF0000"/>
                </a:solidFill>
                <a:latin typeface="Times New Roman" pitchFamily="18" charset="0"/>
                <a:cs typeface="Times New Roman" pitchFamily="18" charset="0"/>
              </a:rPr>
              <a:t>Karşılıklı ve yakın ilişki:</a:t>
            </a:r>
            <a:r>
              <a:rPr lang="tr-TR" sz="2200" dirty="0" smtClean="0">
                <a:latin typeface="Times New Roman" pitchFamily="18" charset="0"/>
                <a:cs typeface="Times New Roman" pitchFamily="18" charset="0"/>
              </a:rPr>
              <a:t> İstek  ve  ihtiyaçlarımızı onlara anlatırken  onları suçlamadan yargılamadan küçümsemeden  duygunuzu , düşüncenizi, ihtiyacınızı ve nedenini açıkça ifade etmek  gerekir. </a:t>
            </a:r>
          </a:p>
          <a:p>
            <a:pPr algn="just">
              <a:lnSpc>
                <a:spcPct val="80000"/>
              </a:lnSpc>
            </a:pPr>
            <a:r>
              <a:rPr lang="tr-TR" sz="2200" b="1" dirty="0" smtClean="0">
                <a:solidFill>
                  <a:srgbClr val="FF0000"/>
                </a:solidFill>
                <a:latin typeface="Times New Roman" pitchFamily="18" charset="0"/>
                <a:cs typeface="Times New Roman" pitchFamily="18" charset="0"/>
              </a:rPr>
              <a:t>Kurallar  ve sınırlarının </a:t>
            </a:r>
            <a:r>
              <a:rPr lang="tr-TR" sz="2200" b="1" dirty="0" err="1" smtClean="0">
                <a:solidFill>
                  <a:srgbClr val="FF0000"/>
                </a:solidFill>
                <a:latin typeface="Times New Roman" pitchFamily="18" charset="0"/>
                <a:cs typeface="Times New Roman" pitchFamily="18" charset="0"/>
              </a:rPr>
              <a:t>belirlenmresi</a:t>
            </a:r>
            <a:r>
              <a:rPr lang="tr-TR" sz="2200" b="1" dirty="0" smtClean="0">
                <a:solidFill>
                  <a:srgbClr val="FF0000"/>
                </a:solidFill>
                <a:latin typeface="Times New Roman" pitchFamily="18" charset="0"/>
                <a:cs typeface="Times New Roman" pitchFamily="18" charset="0"/>
              </a:rPr>
              <a:t>  ; </a:t>
            </a:r>
            <a:r>
              <a:rPr lang="tr-TR" sz="2200" dirty="0" smtClean="0">
                <a:latin typeface="Times New Roman" pitchFamily="18" charset="0"/>
                <a:cs typeface="Times New Roman" pitchFamily="18" charset="0"/>
              </a:rPr>
              <a:t>kurallar  ve sınırları  çocuğun  büyümesinde rol oynarlar. Sınıfta top oynamak yasaktır , Bahçede oynayabilirsiniz diyebilirsiniz</a:t>
            </a:r>
          </a:p>
          <a:p>
            <a:pPr algn="just" eaLnBrk="1" hangingPunct="1">
              <a:lnSpc>
                <a:spcPct val="80000"/>
              </a:lnSpc>
            </a:pPr>
            <a:r>
              <a:rPr lang="tr-TR" sz="2200" b="1" dirty="0" smtClean="0">
                <a:solidFill>
                  <a:srgbClr val="FF0000"/>
                </a:solidFill>
                <a:latin typeface="Times New Roman" pitchFamily="18" charset="0"/>
                <a:cs typeface="Times New Roman" pitchFamily="18" charset="0"/>
              </a:rPr>
              <a:t>Tutarlı  Olmak  : </a:t>
            </a:r>
            <a:r>
              <a:rPr lang="tr-TR" sz="2200" dirty="0" smtClean="0">
                <a:latin typeface="Times New Roman" pitchFamily="18" charset="0"/>
                <a:cs typeface="Times New Roman" pitchFamily="18" charset="0"/>
              </a:rPr>
              <a:t>Gerektiğinde herkesin  konumunu ve yapacağı  işi  bilmesi gerekir     ve  belirlenmiş kurallar uygulanmalıdır.</a:t>
            </a:r>
          </a:p>
          <a:p>
            <a:pPr algn="just" eaLnBrk="1" hangingPunct="1">
              <a:lnSpc>
                <a:spcPct val="80000"/>
              </a:lnSpc>
            </a:pPr>
            <a:r>
              <a:rPr lang="tr-TR" sz="2200" b="1" dirty="0" smtClean="0">
                <a:solidFill>
                  <a:srgbClr val="FF0000"/>
                </a:solidFill>
                <a:latin typeface="Times New Roman" pitchFamily="18" charset="0"/>
                <a:cs typeface="Times New Roman" pitchFamily="18" charset="0"/>
              </a:rPr>
              <a:t>Olumlu  ve  Yapıcı  Düşünme </a:t>
            </a:r>
            <a:r>
              <a:rPr lang="tr-TR" sz="2200" dirty="0" smtClean="0">
                <a:solidFill>
                  <a:srgbClr val="FF0000"/>
                </a:solidFill>
                <a:latin typeface="Times New Roman" pitchFamily="18" charset="0"/>
                <a:cs typeface="Times New Roman" pitchFamily="18" charset="0"/>
              </a:rPr>
              <a:t>; </a:t>
            </a:r>
            <a:r>
              <a:rPr lang="tr-TR" sz="2200" dirty="0" smtClean="0">
                <a:latin typeface="Times New Roman" pitchFamily="18" charset="0"/>
                <a:cs typeface="Times New Roman" pitchFamily="18" charset="0"/>
              </a:rPr>
              <a:t>karşıdaki kişinin  yapamadıklarına ,  olumsuz </a:t>
            </a:r>
            <a:r>
              <a:rPr lang="tr-TR" sz="2200" dirty="0" err="1" smtClean="0">
                <a:latin typeface="Times New Roman" pitchFamily="18" charset="0"/>
                <a:cs typeface="Times New Roman" pitchFamily="18" charset="0"/>
              </a:rPr>
              <a:t>davranışlarınan</a:t>
            </a:r>
            <a:r>
              <a:rPr lang="tr-TR" sz="2200" dirty="0" smtClean="0">
                <a:latin typeface="Times New Roman" pitchFamily="18" charset="0"/>
                <a:cs typeface="Times New Roman" pitchFamily="18" charset="0"/>
              </a:rPr>
              <a:t>  değil ,  yapabildiklerine  fark etmek ve ilişkiyi bu yönde geliştirmek önemlidir.</a:t>
            </a:r>
            <a:endParaRPr lang="tr-TR" sz="2200" dirty="0" smtClean="0">
              <a:solidFill>
                <a:srgbClr val="FF0000"/>
              </a:solidFill>
              <a:latin typeface="Times New Roman" pitchFamily="18" charset="0"/>
              <a:cs typeface="Times New Roman" pitchFamily="18" charset="0"/>
            </a:endParaRPr>
          </a:p>
          <a:p>
            <a:pPr algn="just" eaLnBrk="1" hangingPunct="1">
              <a:lnSpc>
                <a:spcPct val="80000"/>
              </a:lnSpc>
              <a:buFont typeface="Wingdings" pitchFamily="2" charset="2"/>
              <a:buNone/>
            </a:pPr>
            <a:r>
              <a:rPr lang="tr-TR" sz="2200" dirty="0" smtClean="0">
                <a:latin typeface="Times New Roman" pitchFamily="18" charset="0"/>
                <a:cs typeface="Times New Roman" pitchFamily="18" charset="0"/>
              </a:rPr>
              <a:t>	</a:t>
            </a:r>
          </a:p>
          <a:p>
            <a:pPr eaLnBrk="1" hangingPunct="1">
              <a:lnSpc>
                <a:spcPct val="80000"/>
              </a:lnSpc>
            </a:pPr>
            <a:endParaRPr lang="tr-TR" sz="1800" b="1" dirty="0" smtClean="0"/>
          </a:p>
        </p:txBody>
      </p:sp>
      <p:pic>
        <p:nvPicPr>
          <p:cNvPr id="11268" name="Picture 4" descr="j0398089"/>
          <p:cNvPicPr>
            <a:picLocks noGrp="1" noChangeAspect="1" noChangeArrowheads="1"/>
          </p:cNvPicPr>
          <p:nvPr>
            <p:ph sz="half" idx="2"/>
          </p:nvPr>
        </p:nvPicPr>
        <p:blipFill>
          <a:blip r:embed="rId3"/>
          <a:srcRect/>
          <a:stretch>
            <a:fillRect/>
          </a:stretch>
        </p:blipFill>
        <p:spPr>
          <a:xfrm>
            <a:off x="9721516" y="390753"/>
            <a:ext cx="2245895" cy="1999521"/>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sz="3600" b="1" dirty="0" smtClean="0">
                <a:solidFill>
                  <a:srgbClr val="FF0000"/>
                </a:solidFill>
              </a:rPr>
              <a:t>‘ÇATIŞMA’   </a:t>
            </a:r>
            <a:r>
              <a:rPr lang="tr-TR" sz="3600" b="1" dirty="0" smtClean="0">
                <a:solidFill>
                  <a:schemeClr val="accent1">
                    <a:lumMod val="75000"/>
                  </a:schemeClr>
                </a:solidFill>
              </a:rPr>
              <a:t>ÇOK MU TEHLİKELİ????</a:t>
            </a:r>
            <a:endParaRPr lang="tr-TR" sz="3600" b="1" dirty="0">
              <a:solidFill>
                <a:schemeClr val="accent1">
                  <a:lumMod val="75000"/>
                </a:schemeClr>
              </a:solidFill>
            </a:endParaRPr>
          </a:p>
        </p:txBody>
      </p:sp>
      <p:sp>
        <p:nvSpPr>
          <p:cNvPr id="3" name="İçerik Yer Tutucusu 2"/>
          <p:cNvSpPr>
            <a:spLocks noGrp="1"/>
          </p:cNvSpPr>
          <p:nvPr>
            <p:ph idx="1"/>
          </p:nvPr>
        </p:nvSpPr>
        <p:spPr>
          <a:xfrm>
            <a:off x="582613" y="1475874"/>
            <a:ext cx="10820400" cy="4989093"/>
          </a:xfrm>
        </p:spPr>
        <p:txBody>
          <a:bodyPr rtlCol="0">
            <a:noAutofit/>
          </a:bodyPr>
          <a:lstStyle/>
          <a:p>
            <a:pPr marL="0" indent="0" algn="just" fontAlgn="auto">
              <a:spcAft>
                <a:spcPts val="0"/>
              </a:spcAft>
              <a:buFont typeface="Arial" panose="020B0604020202020204" pitchFamily="34" charset="0"/>
              <a:buNone/>
              <a:defRPr/>
            </a:pPr>
            <a:r>
              <a:rPr lang="tr-TR" sz="2800" dirty="0" smtClean="0">
                <a:solidFill>
                  <a:schemeClr val="accent6">
                    <a:lumMod val="50000"/>
                  </a:schemeClr>
                </a:solidFill>
              </a:rPr>
              <a:t>	</a:t>
            </a:r>
            <a:r>
              <a:rPr lang="tr-TR" dirty="0" smtClean="0">
                <a:solidFill>
                  <a:srgbClr val="C00000"/>
                </a:solidFill>
              </a:rPr>
              <a:t>Bu saydığımız çatışma türlerinden her iki tarafın da kazandığı çatışmada taraflar kendi görüşlerinin haklılığını kanıtlamak amacıyla tüm yaratıcılıklarını ortaya koyarlar, özgün ve iyi fikirler ortaya çıkarırlar ve kendi pozisyonlarının önemini daha iyi anlarlar. </a:t>
            </a:r>
          </a:p>
          <a:p>
            <a:pPr marL="0" indent="0" algn="just" fontAlgn="auto">
              <a:spcAft>
                <a:spcPts val="0"/>
              </a:spcAft>
              <a:buFont typeface="Arial" panose="020B0604020202020204" pitchFamily="34" charset="0"/>
              <a:buNone/>
              <a:defRPr/>
            </a:pPr>
            <a:r>
              <a:rPr lang="tr-TR" dirty="0">
                <a:solidFill>
                  <a:srgbClr val="C00000"/>
                </a:solidFill>
              </a:rPr>
              <a:t>	</a:t>
            </a:r>
            <a:r>
              <a:rPr lang="tr-TR" dirty="0" smtClean="0">
                <a:solidFill>
                  <a:srgbClr val="C00000"/>
                </a:solidFill>
              </a:rPr>
              <a:t>Unutmayalım ki çatışma farklı fikirdeki insanlar arasındaki etkileşimin doğal bir sonucudur, çatışmalar sağlıklı, yapıcı ve düzenli şekilde çözümlenebildiği sürece, tüm taraflar için kısa ve uzun vadeli faydalar oluşturacaktır. </a:t>
            </a:r>
          </a:p>
          <a:p>
            <a:pPr marL="0" indent="0" algn="just" fontAlgn="auto">
              <a:spcAft>
                <a:spcPts val="0"/>
              </a:spcAft>
              <a:buFont typeface="Arial" panose="020B0604020202020204" pitchFamily="34" charset="0"/>
              <a:buNone/>
              <a:defRPr/>
            </a:pPr>
            <a:r>
              <a:rPr lang="tr-TR" dirty="0">
                <a:solidFill>
                  <a:schemeClr val="accent6">
                    <a:lumMod val="50000"/>
                  </a:schemeClr>
                </a:solidFill>
              </a:rPr>
              <a:t>	</a:t>
            </a:r>
            <a:endParaRPr lang="tr-TR" dirty="0" smtClean="0">
              <a:solidFill>
                <a:schemeClr val="accent6">
                  <a:lumMod val="50000"/>
                </a:schemeClr>
              </a:solidFill>
            </a:endParaRPr>
          </a:p>
          <a:p>
            <a:pPr algn="just" fontAlgn="auto">
              <a:spcAft>
                <a:spcPts val="0"/>
              </a:spcAft>
              <a:buFont typeface="Arial" panose="020B0604020202020204" pitchFamily="34" charset="0"/>
              <a:buChar char="•"/>
              <a:defRPr/>
            </a:pPr>
            <a:endParaRPr lang="tr-TR" sz="2800" dirty="0" smtClean="0">
              <a:solidFill>
                <a:schemeClr val="accent6">
                  <a:lumMod val="50000"/>
                </a:schemeClr>
              </a:solidFill>
            </a:endParaRPr>
          </a:p>
          <a:p>
            <a:pPr algn="just" fontAlgn="auto">
              <a:spcAft>
                <a:spcPts val="0"/>
              </a:spcAft>
              <a:buFont typeface="Arial" panose="020B0604020202020204" pitchFamily="34" charset="0"/>
              <a:buChar char="•"/>
              <a:defRPr/>
            </a:pPr>
            <a:endParaRPr lang="tr-TR" sz="2800"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47715" y="274638"/>
            <a:ext cx="10191821" cy="1143000"/>
          </a:xfrm>
        </p:spPr>
        <p:txBody>
          <a:bodyPr/>
          <a:lstStyle/>
          <a:p>
            <a:pPr algn="ctr" eaLnBrk="1" hangingPunct="1"/>
            <a:r>
              <a:rPr lang="tr-TR" sz="6600" b="1" dirty="0" smtClean="0">
                <a:solidFill>
                  <a:srgbClr val="FF0000"/>
                </a:solidFill>
                <a:latin typeface="Times New Roman" pitchFamily="18" charset="0"/>
                <a:cs typeface="Times New Roman" pitchFamily="18" charset="0"/>
              </a:rPr>
              <a:t>Ben Dili</a:t>
            </a:r>
          </a:p>
        </p:txBody>
      </p:sp>
      <p:sp>
        <p:nvSpPr>
          <p:cNvPr id="20483" name="Rectangle 3"/>
          <p:cNvSpPr>
            <a:spLocks noGrp="1" noChangeArrowheads="1"/>
          </p:cNvSpPr>
          <p:nvPr>
            <p:ph type="body" idx="1"/>
          </p:nvPr>
        </p:nvSpPr>
        <p:spPr>
          <a:xfrm>
            <a:off x="0" y="1844676"/>
            <a:ext cx="12192000" cy="5013325"/>
          </a:xfrm>
        </p:spPr>
        <p:txBody>
          <a:bodyPr/>
          <a:lstStyle/>
          <a:p>
            <a:pPr algn="just" eaLnBrk="1" hangingPunct="1">
              <a:buFont typeface="Wingdings" pitchFamily="2" charset="2"/>
              <a:buNone/>
            </a:pPr>
            <a:r>
              <a:rPr lang="tr-TR" b="1" dirty="0" smtClean="0">
                <a:solidFill>
                  <a:srgbClr val="FF0000"/>
                </a:solidFill>
                <a:latin typeface="Monotype Corsiva" pitchFamily="66" charset="0"/>
              </a:rPr>
              <a:t>	</a:t>
            </a:r>
          </a:p>
          <a:p>
            <a:pPr algn="just" eaLnBrk="1" hangingPunct="1">
              <a:buFont typeface="Wingdings" pitchFamily="2" charset="2"/>
              <a:buNone/>
            </a:pPr>
            <a:r>
              <a:rPr lang="tr-TR" b="1" dirty="0" smtClean="0">
                <a:solidFill>
                  <a:srgbClr val="FF0000"/>
                </a:solidFill>
                <a:latin typeface="Monotype Corsiva" pitchFamily="66" charset="0"/>
                <a:cs typeface="Times New Roman" pitchFamily="18" charset="0"/>
              </a:rPr>
              <a:t>    </a:t>
            </a:r>
            <a:r>
              <a:rPr lang="tr-TR" b="1" dirty="0" smtClean="0">
                <a:solidFill>
                  <a:srgbClr val="FF0000"/>
                </a:solidFill>
                <a:latin typeface="Times New Roman" pitchFamily="18" charset="0"/>
                <a:cs typeface="Times New Roman" pitchFamily="18" charset="0"/>
              </a:rPr>
              <a:t>Sen İletileri Neden Yanlıştır ?</a:t>
            </a:r>
            <a:endParaRPr lang="tr-TR" dirty="0" smtClean="0">
              <a:latin typeface="Times New Roman" pitchFamily="18" charset="0"/>
              <a:cs typeface="Times New Roman" pitchFamily="18" charset="0"/>
            </a:endParaRPr>
          </a:p>
          <a:p>
            <a:pPr algn="just" eaLnBrk="1" hangingPunct="1">
              <a:buFont typeface="Wingdings" pitchFamily="2" charset="2"/>
              <a:buNone/>
            </a:pPr>
            <a:r>
              <a:rPr lang="tr-TR" dirty="0" smtClean="0"/>
              <a:t>	Dersi ilk anlatışta anlayan bir öğrencinin anlamayanlar için yapılan tekrar sırasında can sıkıntısından  öğretmeni rahatsız ettiğini varsayalım. Öğretmen bu engelleme sonucu, kendinde oluşan duyguları içinde saklayıp konuşursa bir kodlama yapacak ve dili “</a:t>
            </a:r>
            <a:r>
              <a:rPr lang="tr-TR" b="1" dirty="0" smtClean="0"/>
              <a:t>sen</a:t>
            </a:r>
            <a:r>
              <a:rPr lang="tr-TR" dirty="0" smtClean="0"/>
              <a:t>”li olacaktır: “Terbiyesizlik ediyorsun”</a:t>
            </a:r>
          </a:p>
          <a:p>
            <a:pPr eaLnBrk="1" hangingPunct="1">
              <a:buFont typeface="Wingdings" pitchFamily="2" charset="2"/>
              <a:buNone/>
            </a:pPr>
            <a:endParaRPr lang="tr-TR" dirty="0" smtClean="0"/>
          </a:p>
          <a:p>
            <a:pPr eaLnBrk="1" hangingPunct="1"/>
            <a:endParaRPr lang="tr-TR" dirty="0" smtClean="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59592" y="379563"/>
            <a:ext cx="4019910" cy="1035169"/>
          </a:xfrm>
        </p:spPr>
        <p:txBody>
          <a:bodyPr/>
          <a:lstStyle/>
          <a:p>
            <a:pPr fontAlgn="auto">
              <a:spcAft>
                <a:spcPts val="0"/>
              </a:spcAft>
              <a:defRPr/>
            </a:pPr>
            <a:r>
              <a:rPr lang="tr-TR" sz="3600" b="1" dirty="0" smtClean="0">
                <a:solidFill>
                  <a:srgbClr val="0070C0"/>
                </a:solidFill>
              </a:rPr>
              <a:t>EMPATİ</a:t>
            </a:r>
            <a:endParaRPr lang="tr-TR" sz="3600" b="1" dirty="0">
              <a:solidFill>
                <a:srgbClr val="0070C0"/>
              </a:solidFill>
            </a:endParaRPr>
          </a:p>
        </p:txBody>
      </p:sp>
      <p:sp>
        <p:nvSpPr>
          <p:cNvPr id="3" name="İçerik Yer Tutucusu 2"/>
          <p:cNvSpPr>
            <a:spLocks noGrp="1"/>
          </p:cNvSpPr>
          <p:nvPr>
            <p:ph idx="1"/>
          </p:nvPr>
        </p:nvSpPr>
        <p:spPr>
          <a:xfrm>
            <a:off x="5917720" y="1600203"/>
            <a:ext cx="5664679" cy="4525963"/>
          </a:xfrm>
        </p:spPr>
        <p:txBody>
          <a:bodyPr rtlCol="0">
            <a:normAutofit fontScale="92500" lnSpcReduction="20000"/>
          </a:bodyPr>
          <a:lstStyle/>
          <a:p>
            <a:pPr marL="0" indent="0" algn="just" fontAlgn="auto">
              <a:spcAft>
                <a:spcPts val="0"/>
              </a:spcAft>
              <a:buFont typeface="Arial" panose="020B0604020202020204" pitchFamily="34" charset="0"/>
              <a:buNone/>
              <a:defRPr/>
            </a:pPr>
            <a:r>
              <a:rPr lang="tr-TR" sz="2800" dirty="0" smtClean="0">
                <a:solidFill>
                  <a:srgbClr val="C00000"/>
                </a:solidFill>
              </a:rPr>
              <a:t>	Kişinin kendisini karşısındaki bireyin yerine koyarak onun duygu ve düşüncelerini anlamaya çalışması ve bunu ona iletmesidir. </a:t>
            </a:r>
          </a:p>
          <a:p>
            <a:pPr marL="0" indent="0" algn="just" fontAlgn="auto">
              <a:spcAft>
                <a:spcPts val="0"/>
              </a:spcAft>
              <a:buFont typeface="Arial" panose="020B0604020202020204" pitchFamily="34" charset="0"/>
              <a:buNone/>
              <a:defRPr/>
            </a:pPr>
            <a:r>
              <a:rPr lang="tr-TR" sz="2800" dirty="0" smtClean="0">
                <a:solidFill>
                  <a:srgbClr val="C00000"/>
                </a:solidFill>
              </a:rPr>
              <a:t>	Empati kurulma sürecinde kişinin tarafsızlığını yitirmemesi gerekir yani kişi karşıdaki kişiyle aynı duyguyu yaşamamalı, onun hissettikleri ve düşündüklerini anlamaya çalışmalıdır.</a:t>
            </a:r>
          </a:p>
          <a:p>
            <a:pPr marL="0" indent="0" algn="just" fontAlgn="auto">
              <a:spcAft>
                <a:spcPts val="0"/>
              </a:spcAft>
              <a:buFont typeface="Arial" panose="020B0604020202020204" pitchFamily="34" charset="0"/>
              <a:buNone/>
              <a:defRPr/>
            </a:pPr>
            <a:r>
              <a:rPr lang="tr-TR" sz="2800" dirty="0" smtClean="0">
                <a:solidFill>
                  <a:srgbClr val="C00000"/>
                </a:solidFill>
              </a:rPr>
              <a:t>	Empati, karşımızdaki kişiye ‘seni anlamaya çalışıyorum’ mesajı vermektir. </a:t>
            </a:r>
          </a:p>
          <a:p>
            <a:pPr marL="0" indent="0" algn="just" fontAlgn="auto">
              <a:spcAft>
                <a:spcPts val="0"/>
              </a:spcAft>
              <a:buFont typeface="Arial" panose="020B0604020202020204" pitchFamily="34" charset="0"/>
              <a:buNone/>
              <a:defRPr/>
            </a:pPr>
            <a:r>
              <a:rPr lang="tr-TR" sz="2800" dirty="0" smtClean="0">
                <a:solidFill>
                  <a:schemeClr val="accent6">
                    <a:lumMod val="50000"/>
                  </a:schemeClr>
                </a:solidFill>
              </a:rPr>
              <a:t>	</a:t>
            </a:r>
          </a:p>
        </p:txBody>
      </p:sp>
      <p:pic>
        <p:nvPicPr>
          <p:cNvPr id="36865" name="Picture 1"/>
          <p:cNvPicPr>
            <a:picLocks noChangeAspect="1" noChangeArrowheads="1"/>
          </p:cNvPicPr>
          <p:nvPr/>
        </p:nvPicPr>
        <p:blipFill>
          <a:blip r:embed="rId2"/>
          <a:srcRect/>
          <a:stretch>
            <a:fillRect/>
          </a:stretch>
        </p:blipFill>
        <p:spPr bwMode="auto">
          <a:xfrm>
            <a:off x="798842" y="913142"/>
            <a:ext cx="4549535" cy="523875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5710" y="533400"/>
            <a:ext cx="11620581" cy="1966906"/>
          </a:xfrm>
        </p:spPr>
        <p:txBody>
          <a:bodyPr>
            <a:normAutofit/>
          </a:bodyPr>
          <a:lstStyle/>
          <a:p>
            <a:pPr algn="just" eaLnBrk="1" hangingPunct="1"/>
            <a:r>
              <a:rPr lang="tr-TR" sz="3600" dirty="0" smtClean="0">
                <a:solidFill>
                  <a:srgbClr val="FF0000"/>
                </a:solidFill>
                <a:ea typeface="Microsoft Sans Serif" pitchFamily="34" charset="0"/>
                <a:cs typeface="Microsoft Sans Serif" pitchFamily="34" charset="0"/>
              </a:rPr>
              <a:t>EMPATİ</a:t>
            </a:r>
            <a:r>
              <a:rPr lang="tr-TR" sz="3200" dirty="0" smtClean="0">
                <a:solidFill>
                  <a:srgbClr val="FF0000"/>
                </a:solidFill>
                <a:ea typeface="Microsoft Sans Serif" pitchFamily="34" charset="0"/>
                <a:cs typeface="Microsoft Sans Serif" pitchFamily="34" charset="0"/>
              </a:rPr>
              <a:t> :  </a:t>
            </a:r>
            <a:r>
              <a:rPr lang="tr-TR" sz="4000" dirty="0" smtClean="0">
                <a:solidFill>
                  <a:schemeClr val="tx1"/>
                </a:solidFill>
                <a:latin typeface="Times New Roman" pitchFamily="18" charset="0"/>
                <a:ea typeface="Microsoft Sans Serif" pitchFamily="34" charset="0"/>
                <a:cs typeface="Times New Roman" pitchFamily="18" charset="0"/>
              </a:rPr>
              <a:t>Karşımızdaki insanın düşüncelerini, duygularını, değerlerini, tepkilerini, endişelerini anlayabilmek ,neler hissettiğini bilmektir.</a:t>
            </a:r>
          </a:p>
        </p:txBody>
      </p:sp>
      <p:sp>
        <p:nvSpPr>
          <p:cNvPr id="12291" name="Rectangle 3"/>
          <p:cNvSpPr>
            <a:spLocks noGrp="1" noChangeArrowheads="1"/>
          </p:cNvSpPr>
          <p:nvPr>
            <p:ph type="body" sz="half" idx="1"/>
          </p:nvPr>
        </p:nvSpPr>
        <p:spPr>
          <a:xfrm>
            <a:off x="385010" y="2454442"/>
            <a:ext cx="8887327" cy="4170947"/>
          </a:xfrm>
        </p:spPr>
        <p:txBody>
          <a:bodyPr>
            <a:normAutofit fontScale="92500" lnSpcReduction="20000"/>
          </a:bodyPr>
          <a:lstStyle/>
          <a:p>
            <a:pPr>
              <a:lnSpc>
                <a:spcPct val="80000"/>
              </a:lnSpc>
            </a:pPr>
            <a:endParaRPr lang="tr-TR" sz="4400" dirty="0" smtClean="0">
              <a:latin typeface="Times New Roman" pitchFamily="18" charset="0"/>
              <a:cs typeface="Times New Roman" pitchFamily="18" charset="0"/>
            </a:endParaRPr>
          </a:p>
          <a:p>
            <a:pPr>
              <a:lnSpc>
                <a:spcPct val="80000"/>
              </a:lnSpc>
            </a:pPr>
            <a:r>
              <a:rPr lang="tr-TR" sz="4400" dirty="0" smtClean="0">
                <a:latin typeface="Times New Roman" pitchFamily="18" charset="0"/>
                <a:cs typeface="Times New Roman" pitchFamily="18" charset="0"/>
              </a:rPr>
              <a:t>Önyargılardan kurtulmak</a:t>
            </a:r>
          </a:p>
          <a:p>
            <a:pPr>
              <a:lnSpc>
                <a:spcPct val="80000"/>
              </a:lnSpc>
            </a:pPr>
            <a:endParaRPr lang="tr-TR" sz="4400" dirty="0" smtClean="0">
              <a:latin typeface="Times New Roman" pitchFamily="18" charset="0"/>
              <a:cs typeface="Times New Roman" pitchFamily="18" charset="0"/>
            </a:endParaRPr>
          </a:p>
          <a:p>
            <a:pPr eaLnBrk="1" hangingPunct="1">
              <a:lnSpc>
                <a:spcPct val="80000"/>
              </a:lnSpc>
            </a:pPr>
            <a:r>
              <a:rPr lang="tr-TR" sz="4400" dirty="0" smtClean="0">
                <a:latin typeface="Times New Roman" pitchFamily="18" charset="0"/>
                <a:cs typeface="Times New Roman" pitchFamily="18" charset="0"/>
              </a:rPr>
              <a:t>Karşısındakinin yerine koyma</a:t>
            </a:r>
          </a:p>
          <a:p>
            <a:pPr eaLnBrk="1" hangingPunct="1">
              <a:lnSpc>
                <a:spcPct val="80000"/>
              </a:lnSpc>
            </a:pPr>
            <a:endParaRPr lang="tr-TR" sz="4400" dirty="0" smtClean="0">
              <a:latin typeface="Times New Roman" pitchFamily="18" charset="0"/>
              <a:cs typeface="Times New Roman" pitchFamily="18" charset="0"/>
            </a:endParaRPr>
          </a:p>
          <a:p>
            <a:pPr eaLnBrk="1" hangingPunct="1">
              <a:lnSpc>
                <a:spcPct val="80000"/>
              </a:lnSpc>
            </a:pPr>
            <a:r>
              <a:rPr lang="tr-TR" sz="4400" dirty="0" smtClean="0">
                <a:latin typeface="Times New Roman" pitchFamily="18" charset="0"/>
                <a:cs typeface="Times New Roman" pitchFamily="18" charset="0"/>
              </a:rPr>
              <a:t>Gözlem Yapmak</a:t>
            </a:r>
          </a:p>
          <a:p>
            <a:pPr eaLnBrk="1" hangingPunct="1">
              <a:lnSpc>
                <a:spcPct val="80000"/>
              </a:lnSpc>
            </a:pPr>
            <a:endParaRPr lang="tr-TR" sz="4400" dirty="0" smtClean="0">
              <a:latin typeface="Times New Roman" pitchFamily="18" charset="0"/>
              <a:cs typeface="Times New Roman" pitchFamily="18" charset="0"/>
            </a:endParaRPr>
          </a:p>
          <a:p>
            <a:pPr eaLnBrk="1" hangingPunct="1">
              <a:lnSpc>
                <a:spcPct val="80000"/>
              </a:lnSpc>
            </a:pPr>
            <a:r>
              <a:rPr lang="tr-TR" sz="4400" dirty="0" smtClean="0">
                <a:latin typeface="Times New Roman" pitchFamily="18" charset="0"/>
                <a:cs typeface="Times New Roman" pitchFamily="18" charset="0"/>
              </a:rPr>
              <a:t>Etkin Dinleme</a:t>
            </a:r>
          </a:p>
          <a:p>
            <a:pPr eaLnBrk="1" hangingPunct="1">
              <a:lnSpc>
                <a:spcPct val="80000"/>
              </a:lnSpc>
            </a:pPr>
            <a:endParaRPr lang="tr-TR" sz="4800" dirty="0" smtClean="0">
              <a:latin typeface="Monotype Corsiva" pitchFamily="66" charset="0"/>
            </a:endParaRPr>
          </a:p>
          <a:p>
            <a:pPr eaLnBrk="1" hangingPunct="1">
              <a:lnSpc>
                <a:spcPct val="80000"/>
              </a:lnSpc>
            </a:pPr>
            <a:endParaRPr lang="tr-TR" sz="5400" dirty="0" smtClean="0">
              <a:latin typeface="Monotype Corsiva" pitchFamily="66" charset="0"/>
            </a:endParaRPr>
          </a:p>
          <a:p>
            <a:pPr eaLnBrk="1" hangingPunct="1">
              <a:lnSpc>
                <a:spcPct val="80000"/>
              </a:lnSpc>
            </a:pPr>
            <a:endParaRPr lang="tr-TR" sz="5400" dirty="0" smtClean="0">
              <a:latin typeface="Monotype Corsiva" pitchFamily="66" charset="0"/>
            </a:endParaRPr>
          </a:p>
        </p:txBody>
      </p:sp>
      <p:pic>
        <p:nvPicPr>
          <p:cNvPr id="12292" name="Picture 4" descr="j0406110"/>
          <p:cNvPicPr>
            <a:picLocks noGrp="1" noChangeAspect="1" noChangeArrowheads="1"/>
          </p:cNvPicPr>
          <p:nvPr>
            <p:ph sz="half" idx="2"/>
          </p:nvPr>
        </p:nvPicPr>
        <p:blipFill>
          <a:blip r:embed="rId3"/>
          <a:srcRect/>
          <a:stretch>
            <a:fillRect/>
          </a:stretch>
        </p:blipFill>
        <p:spPr>
          <a:xfrm>
            <a:off x="9906027" y="2571744"/>
            <a:ext cx="2285973" cy="4071966"/>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48708" y="274638"/>
            <a:ext cx="5733691" cy="1143000"/>
          </a:xfrm>
        </p:spPr>
        <p:txBody>
          <a:bodyPr/>
          <a:lstStyle/>
          <a:p>
            <a:pPr fontAlgn="auto">
              <a:spcAft>
                <a:spcPts val="0"/>
              </a:spcAft>
              <a:defRPr/>
            </a:pPr>
            <a:r>
              <a:rPr lang="tr-TR" sz="3600" b="1" dirty="0">
                <a:solidFill>
                  <a:schemeClr val="tx2"/>
                </a:solidFill>
              </a:rPr>
              <a:t>SEN </a:t>
            </a:r>
            <a:r>
              <a:rPr lang="tr-TR" sz="3600" b="1" dirty="0" smtClean="0">
                <a:solidFill>
                  <a:schemeClr val="tx2"/>
                </a:solidFill>
              </a:rPr>
              <a:t>DİLİ</a:t>
            </a:r>
            <a:endParaRPr lang="tr-TR" sz="3600" b="1" dirty="0">
              <a:solidFill>
                <a:schemeClr val="tx2"/>
              </a:solidFill>
            </a:endParaRPr>
          </a:p>
        </p:txBody>
      </p:sp>
      <p:sp>
        <p:nvSpPr>
          <p:cNvPr id="3" name="İçerik Yer Tutucusu 2"/>
          <p:cNvSpPr>
            <a:spLocks noGrp="1"/>
          </p:cNvSpPr>
          <p:nvPr>
            <p:ph idx="1"/>
          </p:nvPr>
        </p:nvSpPr>
        <p:spPr>
          <a:xfrm>
            <a:off x="6142008" y="1604513"/>
            <a:ext cx="5440392" cy="4521653"/>
          </a:xfrm>
        </p:spPr>
        <p:txBody>
          <a:bodyPr rtlCol="0">
            <a:normAutofit lnSpcReduction="10000"/>
          </a:bodyPr>
          <a:lstStyle/>
          <a:p>
            <a:pPr marL="0" indent="0" algn="just" fontAlgn="auto">
              <a:spcAft>
                <a:spcPts val="0"/>
              </a:spcAft>
              <a:buFont typeface="Arial" panose="020B0604020202020204" pitchFamily="34" charset="0"/>
              <a:buNone/>
              <a:defRPr/>
            </a:pPr>
            <a:r>
              <a:rPr lang="tr-TR" sz="2800" dirty="0" smtClean="0">
                <a:solidFill>
                  <a:schemeClr val="accent6">
                    <a:lumMod val="50000"/>
                  </a:schemeClr>
                </a:solidFill>
              </a:rPr>
              <a:t>	</a:t>
            </a:r>
            <a:r>
              <a:rPr lang="tr-TR" sz="2800" dirty="0" smtClean="0">
                <a:solidFill>
                  <a:srgbClr val="C00000"/>
                </a:solidFill>
              </a:rPr>
              <a:t>Bireyin öfkesini ve davranışını kontrol edemediği durumlarda karşısında bulunan kişiye suçlayıcı, eleştirici, emir verici ifadeler kullanmasıdır.</a:t>
            </a:r>
          </a:p>
          <a:p>
            <a:pPr marL="0" indent="0" algn="just" fontAlgn="auto">
              <a:spcAft>
                <a:spcPts val="0"/>
              </a:spcAft>
              <a:buFont typeface="Arial" panose="020B0604020202020204" pitchFamily="34" charset="0"/>
              <a:buNone/>
              <a:defRPr/>
            </a:pPr>
            <a:r>
              <a:rPr lang="tr-TR" sz="2800" dirty="0" smtClean="0">
                <a:solidFill>
                  <a:srgbClr val="C00000"/>
                </a:solidFill>
              </a:rPr>
              <a:t>	Sen dilinde mesajı veren kişi mesajı alan kişiyi değersiz kılacak aşağılayıcı sözler kullanır.</a:t>
            </a:r>
          </a:p>
          <a:p>
            <a:pPr marL="0" indent="0" algn="just" fontAlgn="auto">
              <a:spcAft>
                <a:spcPts val="0"/>
              </a:spcAft>
              <a:buFont typeface="Arial" panose="020B0604020202020204" pitchFamily="34" charset="0"/>
              <a:buNone/>
              <a:defRPr/>
            </a:pPr>
            <a:r>
              <a:rPr lang="tr-TR" sz="2800" dirty="0" smtClean="0">
                <a:solidFill>
                  <a:srgbClr val="C00000"/>
                </a:solidFill>
              </a:rPr>
              <a:t>	Bu tür ifadeler mesajı alan kişinin </a:t>
            </a:r>
            <a:r>
              <a:rPr lang="tr-TR" sz="2800" b="1" i="1" dirty="0" smtClean="0">
                <a:solidFill>
                  <a:schemeClr val="tx2"/>
                </a:solidFill>
              </a:rPr>
              <a:t>savunmaya geçmesine </a:t>
            </a:r>
            <a:r>
              <a:rPr lang="tr-TR" sz="2800" dirty="0" smtClean="0">
                <a:solidFill>
                  <a:srgbClr val="C00000"/>
                </a:solidFill>
              </a:rPr>
              <a:t>neden olur.</a:t>
            </a:r>
            <a:endParaRPr lang="tr-TR" sz="2800" dirty="0">
              <a:solidFill>
                <a:srgbClr val="C00000"/>
              </a:solidFill>
            </a:endParaRPr>
          </a:p>
        </p:txBody>
      </p:sp>
      <p:pic>
        <p:nvPicPr>
          <p:cNvPr id="34818" name="Picture 2" descr="https://duvardakisanat.com/blog/wp-content/uploads/2018/10/30076564_1335640923231470_9097755607930241024_n-819x1024.jpg"/>
          <p:cNvPicPr>
            <a:picLocks noChangeAspect="1" noChangeArrowheads="1"/>
          </p:cNvPicPr>
          <p:nvPr/>
        </p:nvPicPr>
        <p:blipFill>
          <a:blip r:embed="rId2"/>
          <a:srcRect/>
          <a:stretch>
            <a:fillRect/>
          </a:stretch>
        </p:blipFill>
        <p:spPr bwMode="auto">
          <a:xfrm>
            <a:off x="379562" y="1155940"/>
            <a:ext cx="5089585" cy="5417388"/>
          </a:xfrm>
          <a:prstGeom prst="rect">
            <a:avLst/>
          </a:prstGeom>
          <a:noFill/>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sz="3600" b="1" dirty="0">
                <a:solidFill>
                  <a:schemeClr val="tx2"/>
                </a:solidFill>
              </a:rPr>
              <a:t>BEN </a:t>
            </a:r>
            <a:r>
              <a:rPr lang="tr-TR" sz="3600" b="1" dirty="0" smtClean="0">
                <a:solidFill>
                  <a:schemeClr val="tx2"/>
                </a:solidFill>
              </a:rPr>
              <a:t>DİLİ</a:t>
            </a:r>
            <a:endParaRPr lang="tr-TR" sz="3600" b="1" dirty="0">
              <a:solidFill>
                <a:schemeClr val="tx2"/>
              </a:solidFill>
            </a:endParaRPr>
          </a:p>
        </p:txBody>
      </p:sp>
      <p:sp>
        <p:nvSpPr>
          <p:cNvPr id="3" name="İçerik Yer Tutucusu 2"/>
          <p:cNvSpPr>
            <a:spLocks noGrp="1"/>
          </p:cNvSpPr>
          <p:nvPr>
            <p:ph idx="1"/>
          </p:nvPr>
        </p:nvSpPr>
        <p:spPr>
          <a:xfrm>
            <a:off x="3864634" y="1600203"/>
            <a:ext cx="7717766" cy="4525963"/>
          </a:xfrm>
        </p:spPr>
        <p:txBody>
          <a:bodyPr rtlCol="0">
            <a:normAutofit lnSpcReduction="10000"/>
          </a:bodyPr>
          <a:lstStyle/>
          <a:p>
            <a:pPr marL="0" indent="0" algn="just" fontAlgn="auto">
              <a:spcAft>
                <a:spcPts val="0"/>
              </a:spcAft>
              <a:buFont typeface="Arial" panose="020B0604020202020204" pitchFamily="34" charset="0"/>
              <a:buNone/>
              <a:defRPr/>
            </a:pPr>
            <a:r>
              <a:rPr lang="tr-TR" sz="2800" dirty="0" smtClean="0">
                <a:solidFill>
                  <a:schemeClr val="accent6">
                    <a:lumMod val="50000"/>
                  </a:schemeClr>
                </a:solidFill>
              </a:rPr>
              <a:t>	</a:t>
            </a:r>
            <a:r>
              <a:rPr lang="tr-TR" sz="2800" dirty="0" smtClean="0">
                <a:solidFill>
                  <a:srgbClr val="C00000"/>
                </a:solidFill>
              </a:rPr>
              <a:t>Birey davranışın kendisi üzerindeki somut etkisini ve onunla ilgili duygularını ifade ettiğinde bu ileti ben iletisi  ( ben dili) olur.</a:t>
            </a:r>
          </a:p>
          <a:p>
            <a:pPr marL="0" indent="0" algn="just" fontAlgn="auto">
              <a:spcAft>
                <a:spcPts val="0"/>
              </a:spcAft>
              <a:buFont typeface="Arial" panose="020B0604020202020204" pitchFamily="34" charset="0"/>
              <a:buNone/>
              <a:defRPr/>
            </a:pPr>
            <a:r>
              <a:rPr lang="tr-TR" sz="2800" dirty="0" smtClean="0">
                <a:solidFill>
                  <a:srgbClr val="C00000"/>
                </a:solidFill>
              </a:rPr>
              <a:t>	Ben iletilerini gönderen bireylerin öncelikle kendi duygularının bilincinde olması, kendini dinleme ve duygularını tüm açıklığıyla karşısındaki bireylerle paylaşması gerekmektedir.</a:t>
            </a:r>
          </a:p>
          <a:p>
            <a:pPr marL="0" indent="0" algn="just" fontAlgn="auto">
              <a:spcAft>
                <a:spcPts val="0"/>
              </a:spcAft>
              <a:buFont typeface="Arial" panose="020B0604020202020204" pitchFamily="34" charset="0"/>
              <a:buNone/>
              <a:defRPr/>
            </a:pPr>
            <a:r>
              <a:rPr lang="tr-TR" sz="2800" dirty="0" smtClean="0">
                <a:solidFill>
                  <a:srgbClr val="C00000"/>
                </a:solidFill>
              </a:rPr>
              <a:t>	Etkili bir ben iletisinin bireyin davranışını değiştirme olasılığı yüksektir, diğer bireyle ilgili çok az olumsuz değerlendirme içerir ve </a:t>
            </a:r>
            <a:r>
              <a:rPr lang="tr-TR" sz="2800" b="1" i="1" dirty="0" smtClean="0">
                <a:solidFill>
                  <a:schemeClr val="tx2"/>
                </a:solidFill>
              </a:rPr>
              <a:t>iletişimi zedelemez.</a:t>
            </a:r>
          </a:p>
          <a:p>
            <a:pPr algn="just" fontAlgn="auto">
              <a:spcAft>
                <a:spcPts val="0"/>
              </a:spcAft>
              <a:buFont typeface="Arial" panose="020B0604020202020204" pitchFamily="34" charset="0"/>
              <a:buChar char="•"/>
              <a:defRPr/>
            </a:pPr>
            <a:endParaRPr lang="tr-TR" sz="2800" dirty="0">
              <a:solidFill>
                <a:schemeClr val="accent6">
                  <a:lumMod val="50000"/>
                </a:schemeClr>
              </a:solidFill>
            </a:endParaRPr>
          </a:p>
        </p:txBody>
      </p:sp>
      <p:pic>
        <p:nvPicPr>
          <p:cNvPr id="35841" name="Picture 1"/>
          <p:cNvPicPr>
            <a:picLocks noChangeAspect="1" noChangeArrowheads="1"/>
          </p:cNvPicPr>
          <p:nvPr/>
        </p:nvPicPr>
        <p:blipFill>
          <a:blip r:embed="rId2"/>
          <a:srcRect/>
          <a:stretch>
            <a:fillRect/>
          </a:stretch>
        </p:blipFill>
        <p:spPr bwMode="auto">
          <a:xfrm>
            <a:off x="258792" y="1039482"/>
            <a:ext cx="3623095" cy="498175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2965" y="274638"/>
            <a:ext cx="10768619" cy="1143000"/>
          </a:xfrm>
        </p:spPr>
        <p:txBody>
          <a:bodyPr/>
          <a:lstStyle/>
          <a:p>
            <a:pPr algn="l" eaLnBrk="1" hangingPunct="1"/>
            <a:r>
              <a:rPr lang="tr-TR" sz="6600" dirty="0" smtClean="0">
                <a:solidFill>
                  <a:srgbClr val="FF0000"/>
                </a:solidFill>
                <a:latin typeface="Times New Roman" pitchFamily="18" charset="0"/>
                <a:cs typeface="Times New Roman" pitchFamily="18" charset="0"/>
              </a:rPr>
              <a:t>           Ben  Dili</a:t>
            </a:r>
          </a:p>
        </p:txBody>
      </p:sp>
      <p:sp>
        <p:nvSpPr>
          <p:cNvPr id="21507" name="Rectangle 3"/>
          <p:cNvSpPr>
            <a:spLocks noGrp="1" noChangeArrowheads="1"/>
          </p:cNvSpPr>
          <p:nvPr>
            <p:ph type="body" idx="1"/>
          </p:nvPr>
        </p:nvSpPr>
        <p:spPr>
          <a:xfrm>
            <a:off x="476211" y="1447800"/>
            <a:ext cx="11435373" cy="4800600"/>
          </a:xfrm>
        </p:spPr>
        <p:txBody>
          <a:bodyPr/>
          <a:lstStyle/>
          <a:p>
            <a:pPr eaLnBrk="1" hangingPunct="1">
              <a:buFont typeface="Wingdings" pitchFamily="2" charset="2"/>
              <a:buNone/>
            </a:pPr>
            <a:r>
              <a:rPr lang="tr-TR" dirty="0" smtClean="0"/>
              <a:t>	</a:t>
            </a:r>
          </a:p>
          <a:p>
            <a:pPr eaLnBrk="1" hangingPunct="1">
              <a:buFont typeface="Wingdings" pitchFamily="2" charset="2"/>
              <a:buNone/>
            </a:pPr>
            <a:r>
              <a:rPr lang="tr-TR" dirty="0" smtClean="0"/>
              <a:t>	</a:t>
            </a:r>
            <a:r>
              <a:rPr lang="tr-TR" dirty="0" smtClean="0">
                <a:latin typeface="Times New Roman" pitchFamily="18" charset="0"/>
                <a:cs typeface="Times New Roman" pitchFamily="18" charset="0"/>
              </a:rPr>
              <a:t>Eğer duygularını açıklayarak konuşursa ben diliyle konuşmuş olacaktır: </a:t>
            </a:r>
          </a:p>
          <a:p>
            <a:pPr eaLnBrk="1" hangingPunct="1">
              <a:buFont typeface="Wingdings" pitchFamily="2" charset="2"/>
              <a:buNone/>
            </a:pPr>
            <a:r>
              <a:rPr lang="tr-TR" sz="4800" dirty="0" smtClean="0">
                <a:latin typeface="Times New Roman" pitchFamily="18" charset="0"/>
                <a:cs typeface="Times New Roman" pitchFamily="18" charset="0"/>
              </a:rPr>
              <a:t>“ </a:t>
            </a:r>
            <a:r>
              <a:rPr lang="tr-TR" sz="4800" b="1" dirty="0" smtClean="0">
                <a:latin typeface="Times New Roman" pitchFamily="18" charset="0"/>
                <a:cs typeface="Times New Roman" pitchFamily="18" charset="0"/>
              </a:rPr>
              <a:t>beni dinlemediğini </a:t>
            </a:r>
            <a:r>
              <a:rPr lang="tr-TR" sz="4800" b="1" dirty="0" err="1" smtClean="0">
                <a:latin typeface="Times New Roman" pitchFamily="18" charset="0"/>
                <a:cs typeface="Times New Roman" pitchFamily="18" charset="0"/>
              </a:rPr>
              <a:t>farkettim</a:t>
            </a:r>
            <a:r>
              <a:rPr lang="tr-TR" sz="4800" dirty="0" smtClean="0">
                <a:latin typeface="Times New Roman" pitchFamily="18" charset="0"/>
                <a:cs typeface="Times New Roman" pitchFamily="18" charset="0"/>
              </a:rPr>
              <a:t>”</a:t>
            </a:r>
          </a:p>
          <a:p>
            <a:pPr eaLnBrk="1" hangingPunct="1">
              <a:buFont typeface="Wingdings" pitchFamily="2" charset="2"/>
              <a:buNone/>
            </a:pPr>
            <a:r>
              <a:rPr lang="tr-TR" sz="4800" dirty="0" smtClean="0">
                <a:latin typeface="Times New Roman" pitchFamily="18" charset="0"/>
                <a:cs typeface="Times New Roman" pitchFamily="18" charset="0"/>
              </a:rPr>
              <a:t>“</a:t>
            </a:r>
            <a:r>
              <a:rPr lang="tr-TR" sz="4800" b="1" dirty="0" smtClean="0">
                <a:latin typeface="Times New Roman" pitchFamily="18" charset="0"/>
                <a:cs typeface="Times New Roman" pitchFamily="18" charset="0"/>
              </a:rPr>
              <a:t>Çok rahatsız oldum</a:t>
            </a:r>
            <a:r>
              <a:rPr lang="tr-TR" sz="4800" dirty="0" smtClean="0">
                <a:latin typeface="Times New Roman" pitchFamily="18" charset="0"/>
                <a:cs typeface="Times New Roman" pitchFamily="18" charset="0"/>
              </a:rPr>
              <a:t>”</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lstStyle/>
          <a:p>
            <a:pPr eaLnBrk="1" hangingPunct="1">
              <a:buFont typeface="Wingdings" pitchFamily="2" charset="2"/>
              <a:buNone/>
            </a:pPr>
            <a:r>
              <a:rPr lang="tr-TR" b="1" i="1" dirty="0" smtClean="0"/>
              <a:t>	</a:t>
            </a:r>
          </a:p>
          <a:p>
            <a:pPr eaLnBrk="1" hangingPunct="1">
              <a:buFont typeface="Wingdings" pitchFamily="2" charset="2"/>
              <a:buNone/>
            </a:pPr>
            <a:r>
              <a:rPr lang="tr-TR" b="1" i="1" dirty="0" smtClean="0"/>
              <a:t>	</a:t>
            </a:r>
            <a:r>
              <a:rPr lang="tr-TR" dirty="0" smtClean="0">
                <a:solidFill>
                  <a:srgbClr val="FF0000"/>
                </a:solidFill>
                <a:latin typeface="Times New Roman" pitchFamily="18" charset="0"/>
                <a:cs typeface="Times New Roman" pitchFamily="18" charset="0"/>
              </a:rPr>
              <a:t>Sen</a:t>
            </a:r>
            <a:r>
              <a:rPr lang="tr-TR" dirty="0" smtClean="0">
                <a:latin typeface="Times New Roman" pitchFamily="18" charset="0"/>
                <a:cs typeface="Times New Roman" pitchFamily="18" charset="0"/>
              </a:rPr>
              <a:t> –iletileri öğrenciyi olumsuz yargılayan, </a:t>
            </a:r>
          </a:p>
          <a:p>
            <a:pPr eaLnBrk="1" hangingPunct="1">
              <a:buFont typeface="Wingdings" pitchFamily="2" charset="2"/>
              <a:buNone/>
            </a:pPr>
            <a:r>
              <a:rPr lang="tr-TR" dirty="0" smtClean="0">
                <a:latin typeface="Times New Roman" pitchFamily="18" charset="0"/>
                <a:cs typeface="Times New Roman" pitchFamily="18" charset="0"/>
              </a:rPr>
              <a:t>   </a:t>
            </a:r>
          </a:p>
          <a:p>
            <a:pPr eaLnBrk="1" hangingPunct="1">
              <a:buFont typeface="Wingdings" pitchFamily="2" charset="2"/>
              <a:buNone/>
            </a:pPr>
            <a:r>
              <a:rPr lang="tr-TR" dirty="0" smtClean="0">
                <a:latin typeface="Times New Roman" pitchFamily="18" charset="0"/>
                <a:cs typeface="Times New Roman" pitchFamily="18" charset="0"/>
              </a:rPr>
              <a:t>	</a:t>
            </a:r>
            <a:r>
              <a:rPr lang="tr-TR" dirty="0" smtClean="0">
                <a:solidFill>
                  <a:srgbClr val="FF0000"/>
                </a:solidFill>
                <a:latin typeface="Times New Roman" pitchFamily="18" charset="0"/>
                <a:cs typeface="Times New Roman" pitchFamily="18" charset="0"/>
              </a:rPr>
              <a:t>Ben</a:t>
            </a:r>
            <a:r>
              <a:rPr lang="tr-TR" dirty="0" smtClean="0">
                <a:latin typeface="Times New Roman" pitchFamily="18" charset="0"/>
                <a:cs typeface="Times New Roman" pitchFamily="18" charset="0"/>
              </a:rPr>
              <a:t> – iletileri ise öğretmenin sorun karşısındaki duygularını dile getiren iletilerdir.</a:t>
            </a:r>
          </a:p>
          <a:p>
            <a:pPr eaLnBrk="1" hangingPunct="1"/>
            <a:endParaRPr lang="tr-TR" dirty="0" smtClean="0"/>
          </a:p>
        </p:txBody>
      </p:sp>
      <p:sp>
        <p:nvSpPr>
          <p:cNvPr id="88068" name="Rectangle 4"/>
          <p:cNvSpPr>
            <a:spLocks noChangeArrowheads="1"/>
          </p:cNvSpPr>
          <p:nvPr/>
        </p:nvSpPr>
        <p:spPr bwMode="auto">
          <a:xfrm>
            <a:off x="719668" y="765175"/>
            <a:ext cx="10657417" cy="762000"/>
          </a:xfrm>
          <a:prstGeom prst="rect">
            <a:avLst/>
          </a:prstGeom>
          <a:noFill/>
          <a:ln w="9525">
            <a:noFill/>
            <a:miter lim="800000"/>
            <a:headEnd/>
            <a:tailEnd/>
          </a:ln>
          <a:effectLst/>
        </p:spPr>
        <p:txBody>
          <a:bodyPr>
            <a:spAutoFit/>
          </a:bodyPr>
          <a:lstStyle/>
          <a:p>
            <a:pPr algn="ctr">
              <a:defRPr/>
            </a:pPr>
            <a:r>
              <a:rPr lang="tr-TR" sz="4400" dirty="0">
                <a:effectLst>
                  <a:outerShdw blurRad="38100" dist="38100" dir="2700000" algn="tl">
                    <a:srgbClr val="000000"/>
                  </a:outerShdw>
                </a:effectLst>
                <a:latin typeface="Times New Roman" pitchFamily="18" charset="0"/>
                <a:cs typeface="Times New Roman" pitchFamily="18" charset="0"/>
              </a:rPr>
              <a:t>Ben – İletileri Neden Etkilidir </a:t>
            </a:r>
            <a:r>
              <a:rPr lang="tr-TR" sz="4400" dirty="0">
                <a:effectLst>
                  <a:outerShdw blurRad="38100" dist="38100" dir="2700000" algn="tl">
                    <a:srgbClr val="000000"/>
                  </a:outerShdw>
                </a:effectLst>
                <a:latin typeface="Monotype Corsiva" pitchFamily="66" charset="0"/>
              </a:rPr>
              <a:t>?</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fontAlgn="auto">
              <a:spcAft>
                <a:spcPts val="0"/>
              </a:spcAft>
              <a:defRPr/>
            </a:pPr>
            <a:r>
              <a:rPr lang="tr-TR" b="1" dirty="0" smtClean="0">
                <a:solidFill>
                  <a:schemeClr val="accent1">
                    <a:lumMod val="75000"/>
                  </a:schemeClr>
                </a:solidFill>
              </a:rPr>
              <a:t>             ÇATIŞMA NEDİR?</a:t>
            </a:r>
            <a:endParaRPr lang="tr-TR" b="1" dirty="0">
              <a:solidFill>
                <a:schemeClr val="accent1">
                  <a:lumMod val="75000"/>
                </a:schemeClr>
              </a:solidFill>
            </a:endParaRPr>
          </a:p>
        </p:txBody>
      </p:sp>
      <p:sp>
        <p:nvSpPr>
          <p:cNvPr id="3" name="İçerik Yer Tutucusu 2"/>
          <p:cNvSpPr>
            <a:spLocks noGrp="1"/>
          </p:cNvSpPr>
          <p:nvPr>
            <p:ph idx="1"/>
          </p:nvPr>
        </p:nvSpPr>
        <p:spPr>
          <a:xfrm>
            <a:off x="685800" y="1636295"/>
            <a:ext cx="7158789" cy="4581943"/>
          </a:xfrm>
        </p:spPr>
        <p:txBody>
          <a:bodyPr rtlCol="0">
            <a:normAutofit fontScale="92500" lnSpcReduction="20000"/>
          </a:bodyPr>
          <a:lstStyle/>
          <a:p>
            <a:pPr marL="0" indent="0" algn="just" fontAlgn="auto">
              <a:spcAft>
                <a:spcPts val="0"/>
              </a:spcAft>
              <a:buFont typeface="Arial" panose="020B0604020202020204" pitchFamily="34" charset="0"/>
              <a:buNone/>
              <a:defRPr/>
            </a:pPr>
            <a:r>
              <a:rPr lang="tr-TR" dirty="0" smtClean="0">
                <a:solidFill>
                  <a:schemeClr val="accent6">
                    <a:lumMod val="50000"/>
                  </a:schemeClr>
                </a:solidFill>
              </a:rPr>
              <a:t>	</a:t>
            </a:r>
            <a:r>
              <a:rPr lang="tr-TR" sz="3900" dirty="0" smtClean="0">
                <a:solidFill>
                  <a:srgbClr val="C00000"/>
                </a:solidFill>
              </a:rPr>
              <a:t>İletişimde  birinin davranışları diğerinin ihtiyaçlarına ters düşüyor, onu engelliyor yada değerleri birbirine uymuyorsa, bu kişiler arasında çıkan sürtüşmeye “çatışma” denir.</a:t>
            </a:r>
          </a:p>
          <a:p>
            <a:pPr marL="0" indent="0" algn="just" fontAlgn="auto">
              <a:spcAft>
                <a:spcPts val="0"/>
              </a:spcAft>
              <a:buFont typeface="Arial" panose="020B0604020202020204" pitchFamily="34" charset="0"/>
              <a:buNone/>
              <a:defRPr/>
            </a:pPr>
            <a:r>
              <a:rPr lang="tr-TR" sz="3900" dirty="0" smtClean="0">
                <a:solidFill>
                  <a:srgbClr val="C00000"/>
                </a:solidFill>
              </a:rPr>
              <a:t>          kendi içimizde  yaşadığımız  kararsızlık  durumları  da bir çatışmadır</a:t>
            </a:r>
            <a:r>
              <a:rPr lang="tr-TR" dirty="0" smtClean="0">
                <a:solidFill>
                  <a:srgbClr val="C00000"/>
                </a:solidFill>
              </a:rPr>
              <a:t>.</a:t>
            </a:r>
            <a:r>
              <a:rPr lang="tr-TR" dirty="0" smtClean="0">
                <a:solidFill>
                  <a:schemeClr val="accent6">
                    <a:lumMod val="50000"/>
                  </a:schemeClr>
                </a:solidFill>
              </a:rPr>
              <a:t>	</a:t>
            </a:r>
            <a:endParaRPr lang="tr-TR" dirty="0">
              <a:solidFill>
                <a:schemeClr val="accent6">
                  <a:lumMod val="50000"/>
                </a:schemeClr>
              </a:solidFill>
            </a:endParaRPr>
          </a:p>
        </p:txBody>
      </p:sp>
      <p:pic>
        <p:nvPicPr>
          <p:cNvPr id="5" name="Picture 4" descr="KİŞİNİN KENDİSİ İLE çatışmaSI   İLE İLGİLİ karikatür ile ilgili görsel sonucu"/>
          <p:cNvPicPr>
            <a:picLocks noChangeAspect="1" noChangeArrowheads="1"/>
          </p:cNvPicPr>
          <p:nvPr/>
        </p:nvPicPr>
        <p:blipFill>
          <a:blip r:embed="rId2"/>
          <a:srcRect/>
          <a:stretch>
            <a:fillRect/>
          </a:stretch>
        </p:blipFill>
        <p:spPr bwMode="auto">
          <a:xfrm>
            <a:off x="8229600" y="1187116"/>
            <a:ext cx="3753853" cy="4973051"/>
          </a:xfrm>
          <a:prstGeom prst="rect">
            <a:avLst/>
          </a:prstGeom>
          <a:noFill/>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52464" y="274638"/>
            <a:ext cx="10959120" cy="1143000"/>
          </a:xfrm>
        </p:spPr>
        <p:txBody>
          <a:bodyPr>
            <a:noAutofit/>
          </a:bodyPr>
          <a:lstStyle/>
          <a:p>
            <a:pPr algn="ctr" eaLnBrk="1" hangingPunct="1">
              <a:defRPr/>
            </a:pPr>
            <a:r>
              <a:rPr lang="tr-TR" sz="44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Ben – İletileri Neden Etkilidir ?</a:t>
            </a:r>
          </a:p>
        </p:txBody>
      </p:sp>
      <p:sp>
        <p:nvSpPr>
          <p:cNvPr id="23555" name="Rectangle 3"/>
          <p:cNvSpPr>
            <a:spLocks noGrp="1" noChangeArrowheads="1"/>
          </p:cNvSpPr>
          <p:nvPr>
            <p:ph type="body" idx="1"/>
          </p:nvPr>
        </p:nvSpPr>
        <p:spPr>
          <a:xfrm>
            <a:off x="476211" y="1447800"/>
            <a:ext cx="11435373" cy="5053034"/>
          </a:xfrm>
        </p:spPr>
        <p:txBody>
          <a:bodyPr>
            <a:normAutofit/>
          </a:bodyPr>
          <a:lstStyle/>
          <a:p>
            <a:pPr algn="just" eaLnBrk="1" hangingPunct="1"/>
            <a:r>
              <a:rPr lang="tr-TR" dirty="0" smtClean="0">
                <a:solidFill>
                  <a:srgbClr val="FF0000"/>
                </a:solidFill>
              </a:rPr>
              <a:t>Ben</a:t>
            </a:r>
            <a:r>
              <a:rPr lang="tr-TR" dirty="0" smtClean="0"/>
              <a:t> – iletilerini gönderen öğretmen, kendi duygularının bilincinde olmak için önce kendini dinleme ve duygularını tüm açıklığı ile öğrencileriyle paylaşma yükümlülüğü taşır.</a:t>
            </a:r>
          </a:p>
          <a:p>
            <a:pPr algn="just" eaLnBrk="1" hangingPunct="1"/>
            <a:r>
              <a:rPr lang="tr-TR" dirty="0" smtClean="0">
                <a:solidFill>
                  <a:srgbClr val="FF0000"/>
                </a:solidFill>
              </a:rPr>
              <a:t>Ben</a:t>
            </a:r>
            <a:r>
              <a:rPr lang="tr-TR" dirty="0" smtClean="0"/>
              <a:t> – iletileri , davranışının yükümlülüğünü öğrencide bırakır. Aynı zamanda Ben –iletileri , Sen – iletileriyle birlikte gelen olumsuz etkileri içermez ve öğrenciyi kızgın, kinli, hırçın değil, yardımcı ve düşünceli olmada özgür bırakır.</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873255" y="1026426"/>
            <a:ext cx="11054371" cy="4620395"/>
          </a:xfrm>
        </p:spPr>
        <p:txBody>
          <a:bodyPr>
            <a:normAutofit/>
          </a:bodyPr>
          <a:lstStyle/>
          <a:p>
            <a:pPr algn="just" eaLnBrk="1" hangingPunct="1"/>
            <a:r>
              <a:rPr lang="tr-TR" sz="4000" dirty="0" smtClean="0">
                <a:latin typeface="Monotype Corsiva" pitchFamily="66" charset="0"/>
              </a:rPr>
              <a:t>“</a:t>
            </a:r>
            <a:r>
              <a:rPr lang="tr-TR" sz="4400" dirty="0" smtClean="0">
                <a:latin typeface="Times New Roman" pitchFamily="18" charset="0"/>
                <a:cs typeface="Times New Roman" pitchFamily="18" charset="0"/>
              </a:rPr>
              <a:t>Siz dersten önce tahtayı temizlemeyince (yargılamayan tanımlama) ben çok zaman yitiriyorum...”(Somut etki)</a:t>
            </a:r>
          </a:p>
          <a:p>
            <a:pPr algn="just" eaLnBrk="1" hangingPunct="1"/>
            <a:r>
              <a:rPr lang="tr-TR" sz="4400" dirty="0" smtClean="0">
                <a:latin typeface="Times New Roman" pitchFamily="18" charset="0"/>
                <a:cs typeface="Times New Roman" pitchFamily="18" charset="0"/>
              </a:rPr>
              <a:t>Somut etki açıkça söylenmezse, çocuk bunu tam olarak algılayamayacağı için Ben – iletisi başarısız olur.</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92253" y="733404"/>
            <a:ext cx="11435373" cy="5073838"/>
          </a:xfrm>
        </p:spPr>
        <p:txBody>
          <a:bodyPr>
            <a:normAutofit/>
          </a:bodyPr>
          <a:lstStyle/>
          <a:p>
            <a:pPr marL="342900" indent="-342900" algn="just" eaLnBrk="1" hangingPunct="1">
              <a:lnSpc>
                <a:spcPct val="90000"/>
              </a:lnSpc>
            </a:pPr>
            <a:r>
              <a:rPr lang="tr-TR" sz="4000" dirty="0" smtClean="0">
                <a:latin typeface="Times New Roman" pitchFamily="18" charset="0"/>
                <a:cs typeface="Times New Roman" pitchFamily="18" charset="0"/>
              </a:rPr>
              <a:t>Ben – iletisinin üçüncü öğesi duyguların dile getirilmesidir:</a:t>
            </a:r>
          </a:p>
          <a:p>
            <a:pPr marL="342900" indent="-342900" algn="just" eaLnBrk="1" hangingPunct="1">
              <a:lnSpc>
                <a:spcPct val="90000"/>
              </a:lnSpc>
            </a:pPr>
            <a:r>
              <a:rPr lang="tr-TR" sz="4000" dirty="0" smtClean="0">
                <a:latin typeface="Times New Roman" pitchFamily="18" charset="0"/>
                <a:cs typeface="Times New Roman" pitchFamily="18" charset="0"/>
              </a:rPr>
              <a:t>   “Sen ayaklarını sıranın dışına çıkarınca (davranışın tanımı), arada yürürken onlara takılabilirim (somut etki) ve düşüp bir yerimi kırabilirim diye  korkuyorum (duygu).”</a:t>
            </a:r>
          </a:p>
          <a:p>
            <a:pPr marL="342900" indent="-342900" algn="just" eaLnBrk="1" hangingPunct="1">
              <a:lnSpc>
                <a:spcPct val="90000"/>
              </a:lnSpc>
            </a:pPr>
            <a:r>
              <a:rPr lang="tr-TR" sz="4000" dirty="0" smtClean="0">
                <a:latin typeface="Times New Roman" pitchFamily="18" charset="0"/>
                <a:cs typeface="Times New Roman" pitchFamily="18" charset="0"/>
              </a:rPr>
              <a:t>Öğretmen burada davranışın olası etkisini söylüyor ve ortaya çıkardığı korku duygusunu dile getiriyor.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tr-TR" sz="4800" smtClean="0">
                <a:solidFill>
                  <a:srgbClr val="FF0000"/>
                </a:solidFill>
                <a:latin typeface="Monotype Corsiva" pitchFamily="66" charset="0"/>
              </a:rPr>
              <a:t>Sorun Kimde?</a:t>
            </a:r>
          </a:p>
        </p:txBody>
      </p:sp>
      <p:sp>
        <p:nvSpPr>
          <p:cNvPr id="19459" name="AutoShape 4"/>
          <p:cNvSpPr>
            <a:spLocks noGrp="1" noChangeArrowheads="1"/>
          </p:cNvSpPr>
          <p:nvPr>
            <p:ph type="body" idx="1"/>
          </p:nvPr>
        </p:nvSpPr>
        <p:spPr>
          <a:xfrm>
            <a:off x="3503085" y="1916114"/>
            <a:ext cx="4430183" cy="4302125"/>
          </a:xfrm>
          <a:prstGeom prst="flowChartProcess">
            <a:avLst/>
          </a:prstGeom>
          <a:solidFill>
            <a:srgbClr val="99CC00"/>
          </a:solidFill>
          <a:ln>
            <a:solidFill>
              <a:schemeClr val="tx1"/>
            </a:solidFill>
          </a:ln>
        </p:spPr>
        <p:txBody>
          <a:bodyPr/>
          <a:lstStyle/>
          <a:p>
            <a:pPr eaLnBrk="1" hangingPunct="1">
              <a:lnSpc>
                <a:spcPct val="80000"/>
              </a:lnSpc>
            </a:pPr>
            <a:endParaRPr lang="tr-TR" sz="2000" smtClean="0"/>
          </a:p>
          <a:p>
            <a:pPr algn="ctr" eaLnBrk="1" hangingPunct="1">
              <a:lnSpc>
                <a:spcPct val="80000"/>
              </a:lnSpc>
              <a:buFont typeface="Wingdings" pitchFamily="2" charset="2"/>
              <a:buNone/>
            </a:pPr>
            <a:r>
              <a:rPr lang="tr-TR" sz="2000" b="1" smtClean="0"/>
              <a:t>SORUN ÖĞRENCİDE</a:t>
            </a:r>
          </a:p>
          <a:p>
            <a:pPr eaLnBrk="1" hangingPunct="1">
              <a:lnSpc>
                <a:spcPct val="80000"/>
              </a:lnSpc>
            </a:pPr>
            <a:endParaRPr lang="tr-TR" sz="2000" b="1" smtClean="0"/>
          </a:p>
          <a:p>
            <a:pPr eaLnBrk="1" hangingPunct="1">
              <a:lnSpc>
                <a:spcPct val="80000"/>
              </a:lnSpc>
              <a:buFont typeface="Wingdings" pitchFamily="2" charset="2"/>
              <a:buNone/>
            </a:pPr>
            <a:r>
              <a:rPr lang="tr-TR" sz="2000" smtClean="0"/>
              <a:t>-------------------------------------</a:t>
            </a:r>
          </a:p>
          <a:p>
            <a:pPr eaLnBrk="1" hangingPunct="1">
              <a:lnSpc>
                <a:spcPct val="80000"/>
              </a:lnSpc>
            </a:pPr>
            <a:endParaRPr lang="tr-TR" sz="2000" smtClean="0"/>
          </a:p>
          <a:p>
            <a:pPr algn="ctr" eaLnBrk="1" hangingPunct="1">
              <a:lnSpc>
                <a:spcPct val="80000"/>
              </a:lnSpc>
              <a:buFont typeface="Wingdings" pitchFamily="2" charset="2"/>
              <a:buNone/>
            </a:pPr>
            <a:r>
              <a:rPr lang="tr-TR" sz="2000" b="1" smtClean="0"/>
              <a:t>SORUN YOK</a:t>
            </a:r>
          </a:p>
          <a:p>
            <a:pPr algn="ctr" eaLnBrk="1" hangingPunct="1">
              <a:lnSpc>
                <a:spcPct val="80000"/>
              </a:lnSpc>
              <a:buFont typeface="Wingdings" pitchFamily="2" charset="2"/>
              <a:buNone/>
            </a:pPr>
            <a:r>
              <a:rPr lang="tr-TR" sz="2000" smtClean="0"/>
              <a:t>(ÖĞRENİM )</a:t>
            </a:r>
          </a:p>
          <a:p>
            <a:pPr eaLnBrk="1" hangingPunct="1">
              <a:lnSpc>
                <a:spcPct val="80000"/>
              </a:lnSpc>
            </a:pPr>
            <a:endParaRPr lang="tr-TR" sz="2000" smtClean="0"/>
          </a:p>
          <a:p>
            <a:pPr eaLnBrk="1" hangingPunct="1">
              <a:lnSpc>
                <a:spcPct val="80000"/>
              </a:lnSpc>
              <a:buFont typeface="Wingdings" pitchFamily="2" charset="2"/>
              <a:buNone/>
            </a:pPr>
            <a:r>
              <a:rPr lang="tr-TR" sz="2000" smtClean="0"/>
              <a:t>-------------------------------------</a:t>
            </a:r>
          </a:p>
          <a:p>
            <a:pPr eaLnBrk="1" hangingPunct="1">
              <a:lnSpc>
                <a:spcPct val="80000"/>
              </a:lnSpc>
            </a:pPr>
            <a:endParaRPr lang="tr-TR" sz="2000" smtClean="0"/>
          </a:p>
          <a:p>
            <a:pPr algn="ctr" eaLnBrk="1" hangingPunct="1">
              <a:lnSpc>
                <a:spcPct val="80000"/>
              </a:lnSpc>
              <a:buFont typeface="Wingdings" pitchFamily="2" charset="2"/>
              <a:buNone/>
            </a:pPr>
            <a:r>
              <a:rPr lang="tr-TR" sz="2000" b="1" smtClean="0"/>
              <a:t>SORUN ÖĞRETMENDE</a:t>
            </a:r>
          </a:p>
        </p:txBody>
      </p:sp>
      <p:sp>
        <p:nvSpPr>
          <p:cNvPr id="19460" name="AutoShape 5"/>
          <p:cNvSpPr>
            <a:spLocks noChangeArrowheads="1"/>
          </p:cNvSpPr>
          <p:nvPr/>
        </p:nvSpPr>
        <p:spPr bwMode="auto">
          <a:xfrm>
            <a:off x="7440084" y="2276475"/>
            <a:ext cx="3361267" cy="577850"/>
          </a:xfrm>
          <a:prstGeom prst="flowChartProcess">
            <a:avLst/>
          </a:prstGeom>
          <a:solidFill>
            <a:schemeClr val="accent1"/>
          </a:solidFill>
          <a:ln w="9525">
            <a:solidFill>
              <a:schemeClr val="tx1"/>
            </a:solidFill>
            <a:miter lim="800000"/>
            <a:headEnd/>
            <a:tailEnd/>
          </a:ln>
        </p:spPr>
        <p:txBody>
          <a:bodyPr wrap="none" anchor="ctr"/>
          <a:lstStyle/>
          <a:p>
            <a:pPr algn="ctr"/>
            <a:r>
              <a:rPr lang="tr-TR" sz="2800" b="1">
                <a:latin typeface="Monotype Corsiva" pitchFamily="66" charset="0"/>
              </a:rPr>
              <a:t>Etkin Dinleme</a:t>
            </a:r>
          </a:p>
        </p:txBody>
      </p:sp>
      <p:sp>
        <p:nvSpPr>
          <p:cNvPr id="19461" name="AutoShape 6"/>
          <p:cNvSpPr>
            <a:spLocks noChangeArrowheads="1"/>
          </p:cNvSpPr>
          <p:nvPr/>
        </p:nvSpPr>
        <p:spPr bwMode="auto">
          <a:xfrm>
            <a:off x="1200151" y="5013325"/>
            <a:ext cx="2590800" cy="503238"/>
          </a:xfrm>
          <a:prstGeom prst="flowChartProcess">
            <a:avLst/>
          </a:prstGeom>
          <a:solidFill>
            <a:schemeClr val="accent1"/>
          </a:solidFill>
          <a:ln w="9525">
            <a:solidFill>
              <a:schemeClr val="tx1"/>
            </a:solidFill>
            <a:miter lim="800000"/>
            <a:headEnd/>
            <a:tailEnd/>
          </a:ln>
        </p:spPr>
        <p:txBody>
          <a:bodyPr wrap="none" anchor="ctr"/>
          <a:lstStyle/>
          <a:p>
            <a:pPr algn="ctr"/>
            <a:r>
              <a:rPr lang="tr-TR" sz="2800" b="1">
                <a:latin typeface="Monotype Corsiva" pitchFamily="66" charset="0"/>
              </a:rPr>
              <a:t>Ben Dili</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7306" y="0"/>
            <a:ext cx="7892716" cy="1069675"/>
          </a:xfrm>
        </p:spPr>
        <p:txBody>
          <a:bodyPr/>
          <a:lstStyle/>
          <a:p>
            <a:pPr fontAlgn="auto">
              <a:spcAft>
                <a:spcPts val="0"/>
              </a:spcAft>
              <a:defRPr/>
            </a:pPr>
            <a:r>
              <a:rPr lang="tr-TR" sz="3600" b="1" dirty="0" smtClean="0">
                <a:solidFill>
                  <a:schemeClr val="accent1">
                    <a:lumMod val="75000"/>
                  </a:schemeClr>
                </a:solidFill>
              </a:rPr>
              <a:t>ÇATIŞMA VE İLETİŞİM ENGELLERİ</a:t>
            </a:r>
            <a:endParaRPr lang="tr-TR" sz="3600" b="1" dirty="0">
              <a:solidFill>
                <a:schemeClr val="accent1">
                  <a:lumMod val="75000"/>
                </a:schemeClr>
              </a:solidFill>
            </a:endParaRPr>
          </a:p>
        </p:txBody>
      </p:sp>
      <p:sp>
        <p:nvSpPr>
          <p:cNvPr id="3" name="İçerik Yer Tutucusu 2"/>
          <p:cNvSpPr>
            <a:spLocks noGrp="1"/>
          </p:cNvSpPr>
          <p:nvPr>
            <p:ph idx="1"/>
          </p:nvPr>
        </p:nvSpPr>
        <p:spPr>
          <a:xfrm>
            <a:off x="672860" y="1058779"/>
            <a:ext cx="7643004" cy="5342021"/>
          </a:xfrm>
        </p:spPr>
        <p:txBody>
          <a:bodyPr rtlCol="0">
            <a:normAutofit fontScale="55000" lnSpcReduction="20000"/>
          </a:bodyPr>
          <a:lstStyle/>
          <a:p>
            <a:pPr marL="0" indent="0" algn="just" fontAlgn="auto">
              <a:spcAft>
                <a:spcPts val="0"/>
              </a:spcAft>
              <a:buFont typeface="Arial" panose="020B0604020202020204" pitchFamily="34" charset="0"/>
              <a:buNone/>
              <a:defRPr/>
            </a:pPr>
            <a:r>
              <a:rPr lang="tr-TR" sz="4000" dirty="0" smtClean="0">
                <a:solidFill>
                  <a:srgbClr val="C00000"/>
                </a:solidFill>
              </a:rPr>
              <a:t>	</a:t>
            </a:r>
            <a:r>
              <a:rPr lang="tr-TR" sz="5100" b="1" dirty="0" smtClean="0">
                <a:solidFill>
                  <a:schemeClr val="tx2"/>
                </a:solidFill>
              </a:rPr>
              <a:t>İLETİŞİM ENGELLERİ</a:t>
            </a:r>
          </a:p>
          <a:p>
            <a:pPr algn="just" fontAlgn="auto">
              <a:spcAft>
                <a:spcPts val="0"/>
              </a:spcAft>
              <a:buFont typeface="Arial" panose="020B0604020202020204" pitchFamily="34" charset="0"/>
              <a:buChar char="•"/>
              <a:defRPr/>
            </a:pPr>
            <a:r>
              <a:rPr lang="tr-TR" sz="4400" dirty="0" smtClean="0">
                <a:solidFill>
                  <a:srgbClr val="C00000"/>
                </a:solidFill>
              </a:rPr>
              <a:t>Emir vermek, yönetmek</a:t>
            </a:r>
          </a:p>
          <a:p>
            <a:pPr algn="just" fontAlgn="auto">
              <a:spcAft>
                <a:spcPts val="0"/>
              </a:spcAft>
              <a:buFont typeface="Arial" panose="020B0604020202020204" pitchFamily="34" charset="0"/>
              <a:buChar char="•"/>
              <a:defRPr/>
            </a:pPr>
            <a:r>
              <a:rPr lang="tr-TR" sz="4400" dirty="0" smtClean="0">
                <a:solidFill>
                  <a:srgbClr val="C00000"/>
                </a:solidFill>
              </a:rPr>
              <a:t>Tehdit etmek, göz dağı vermek</a:t>
            </a:r>
          </a:p>
          <a:p>
            <a:pPr algn="just" fontAlgn="auto">
              <a:spcAft>
                <a:spcPts val="0"/>
              </a:spcAft>
              <a:buFont typeface="Arial" panose="020B0604020202020204" pitchFamily="34" charset="0"/>
              <a:buChar char="•"/>
              <a:defRPr/>
            </a:pPr>
            <a:r>
              <a:rPr lang="tr-TR" sz="4400" dirty="0" smtClean="0"/>
              <a:t>Ahlak dersi vermek, vaaz  vermek</a:t>
            </a:r>
          </a:p>
          <a:p>
            <a:pPr algn="just" fontAlgn="auto">
              <a:spcAft>
                <a:spcPts val="0"/>
              </a:spcAft>
              <a:buFont typeface="Arial" panose="020B0604020202020204" pitchFamily="34" charset="0"/>
              <a:buChar char="•"/>
              <a:defRPr/>
            </a:pPr>
            <a:r>
              <a:rPr lang="tr-TR" sz="4400" dirty="0" smtClean="0"/>
              <a:t>Öğüt vermek, çözüm  getirmek</a:t>
            </a:r>
          </a:p>
          <a:p>
            <a:pPr algn="just" fontAlgn="auto">
              <a:spcAft>
                <a:spcPts val="0"/>
              </a:spcAft>
              <a:buFont typeface="Arial" panose="020B0604020202020204" pitchFamily="34" charset="0"/>
              <a:buChar char="•"/>
              <a:defRPr/>
            </a:pPr>
            <a:r>
              <a:rPr lang="tr-TR" sz="4400" dirty="0" smtClean="0"/>
              <a:t>Övmek, iltifat etmek, pohpohlamak</a:t>
            </a:r>
          </a:p>
          <a:p>
            <a:pPr algn="just" fontAlgn="auto">
              <a:spcAft>
                <a:spcPts val="0"/>
              </a:spcAft>
              <a:buFont typeface="Arial" panose="020B0604020202020204" pitchFamily="34" charset="0"/>
              <a:buChar char="•"/>
              <a:defRPr/>
            </a:pPr>
            <a:r>
              <a:rPr lang="tr-TR" sz="4400" dirty="0" smtClean="0"/>
              <a:t>Nutuk çekmek, mantıklı düşünceler önermek</a:t>
            </a:r>
          </a:p>
          <a:p>
            <a:pPr algn="just" fontAlgn="auto">
              <a:spcAft>
                <a:spcPts val="0"/>
              </a:spcAft>
              <a:buFont typeface="Arial" panose="020B0604020202020204" pitchFamily="34" charset="0"/>
              <a:buChar char="•"/>
              <a:defRPr/>
            </a:pPr>
            <a:r>
              <a:rPr lang="tr-TR" sz="4400" dirty="0" smtClean="0">
                <a:solidFill>
                  <a:srgbClr val="C00000"/>
                </a:solidFill>
              </a:rPr>
              <a:t>Yargılamak, eleştirmek, suçlamak</a:t>
            </a:r>
          </a:p>
          <a:p>
            <a:pPr algn="just" fontAlgn="auto">
              <a:spcAft>
                <a:spcPts val="0"/>
              </a:spcAft>
              <a:buFont typeface="Arial" panose="020B0604020202020204" pitchFamily="34" charset="0"/>
              <a:buChar char="•"/>
              <a:defRPr/>
            </a:pPr>
            <a:r>
              <a:rPr lang="tr-TR" sz="4400" dirty="0" smtClean="0">
                <a:solidFill>
                  <a:srgbClr val="C00000"/>
                </a:solidFill>
              </a:rPr>
              <a:t>Ad takmak, alay etmek,utandırmak</a:t>
            </a:r>
          </a:p>
          <a:p>
            <a:pPr algn="just" fontAlgn="auto">
              <a:spcAft>
                <a:spcPts val="0"/>
              </a:spcAft>
              <a:buFont typeface="Arial" panose="020B0604020202020204" pitchFamily="34" charset="0"/>
              <a:buChar char="•"/>
              <a:defRPr/>
            </a:pPr>
            <a:r>
              <a:rPr lang="tr-TR" sz="4400" dirty="0" smtClean="0"/>
              <a:t>Yorumlamak, analiz etmek, tanı koymak</a:t>
            </a:r>
          </a:p>
          <a:p>
            <a:pPr algn="just" fontAlgn="auto">
              <a:spcAft>
                <a:spcPts val="0"/>
              </a:spcAft>
              <a:buFont typeface="Arial" panose="020B0604020202020204" pitchFamily="34" charset="0"/>
              <a:buChar char="•"/>
              <a:defRPr/>
            </a:pPr>
            <a:r>
              <a:rPr lang="tr-TR" sz="4400" dirty="0" smtClean="0"/>
              <a:t>Avutmak, teselli  etmek</a:t>
            </a:r>
          </a:p>
          <a:p>
            <a:pPr algn="just" fontAlgn="auto">
              <a:spcAft>
                <a:spcPts val="0"/>
              </a:spcAft>
              <a:buFont typeface="Arial" panose="020B0604020202020204" pitchFamily="34" charset="0"/>
              <a:buChar char="•"/>
              <a:defRPr/>
            </a:pPr>
            <a:r>
              <a:rPr lang="tr-TR" sz="4400" dirty="0" smtClean="0">
                <a:solidFill>
                  <a:srgbClr val="C00000"/>
                </a:solidFill>
              </a:rPr>
              <a:t>Soru sormak, sınamak, çapraz  sorgulamak</a:t>
            </a:r>
          </a:p>
          <a:p>
            <a:pPr algn="just" fontAlgn="auto">
              <a:spcAft>
                <a:spcPts val="0"/>
              </a:spcAft>
              <a:buFont typeface="Arial" panose="020B0604020202020204" pitchFamily="34" charset="0"/>
              <a:buChar char="•"/>
              <a:defRPr/>
            </a:pPr>
            <a:r>
              <a:rPr lang="tr-TR" sz="4400" dirty="0" smtClean="0"/>
              <a:t>Oyalamak, şakacı davranmak, konuyu saptırmak</a:t>
            </a:r>
          </a:p>
          <a:p>
            <a:pPr algn="just" fontAlgn="auto">
              <a:spcAft>
                <a:spcPts val="0"/>
              </a:spcAft>
              <a:buFont typeface="Arial" panose="020B0604020202020204" pitchFamily="34" charset="0"/>
              <a:buChar char="•"/>
              <a:defRPr/>
            </a:pPr>
            <a:r>
              <a:rPr lang="tr-TR" sz="4400" dirty="0" smtClean="0"/>
              <a:t>Karşılaştırmak</a:t>
            </a:r>
            <a:endParaRPr lang="tr-TR" dirty="0">
              <a:solidFill>
                <a:schemeClr val="accent6">
                  <a:lumMod val="50000"/>
                </a:schemeClr>
              </a:solidFill>
            </a:endParaRPr>
          </a:p>
        </p:txBody>
      </p:sp>
      <p:pic>
        <p:nvPicPr>
          <p:cNvPr id="32769" name="Picture 1"/>
          <p:cNvPicPr>
            <a:picLocks noChangeAspect="1" noChangeArrowheads="1"/>
          </p:cNvPicPr>
          <p:nvPr/>
        </p:nvPicPr>
        <p:blipFill>
          <a:blip r:embed="rId2"/>
          <a:srcRect/>
          <a:stretch>
            <a:fillRect/>
          </a:stretch>
        </p:blipFill>
        <p:spPr bwMode="auto">
          <a:xfrm>
            <a:off x="8729932" y="1648814"/>
            <a:ext cx="3243532" cy="3992861"/>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76211" y="274638"/>
            <a:ext cx="11435373" cy="1143000"/>
          </a:xfrm>
        </p:spPr>
        <p:txBody>
          <a:bodyPr>
            <a:normAutofit/>
          </a:bodyPr>
          <a:lstStyle/>
          <a:p>
            <a:pPr eaLnBrk="1" hangingPunct="1"/>
            <a:r>
              <a:rPr lang="tr-TR" sz="4600" b="1" dirty="0" smtClean="0">
                <a:solidFill>
                  <a:srgbClr val="FF0000"/>
                </a:solidFill>
                <a:latin typeface="Monotype Corsiva" pitchFamily="66" charset="0"/>
              </a:rPr>
              <a:t>ÇATIŞMA ÇÖZME BECERİLERİ</a:t>
            </a:r>
          </a:p>
        </p:txBody>
      </p:sp>
      <p:sp>
        <p:nvSpPr>
          <p:cNvPr id="28675" name="Rectangle 3"/>
          <p:cNvSpPr>
            <a:spLocks noGrp="1" noChangeArrowheads="1"/>
          </p:cNvSpPr>
          <p:nvPr>
            <p:ph type="body" idx="1"/>
          </p:nvPr>
        </p:nvSpPr>
        <p:spPr>
          <a:xfrm>
            <a:off x="609600" y="1285861"/>
            <a:ext cx="10972800" cy="5238765"/>
          </a:xfrm>
        </p:spPr>
        <p:txBody>
          <a:bodyPr>
            <a:noAutofit/>
          </a:bodyPr>
          <a:lstStyle/>
          <a:p>
            <a:pPr eaLnBrk="1" hangingPunct="1">
              <a:lnSpc>
                <a:spcPct val="90000"/>
              </a:lnSpc>
              <a:buFont typeface="Wingdings" pitchFamily="2" charset="2"/>
              <a:buNone/>
            </a:pPr>
            <a:r>
              <a:rPr lang="tr-TR" sz="3600" dirty="0" smtClean="0">
                <a:latin typeface="Times New Roman" pitchFamily="18" charset="0"/>
                <a:cs typeface="Times New Roman" pitchFamily="18" charset="0"/>
              </a:rPr>
              <a:t>    Çatışmada;</a:t>
            </a:r>
          </a:p>
          <a:p>
            <a:pPr eaLnBrk="1" hangingPunct="1">
              <a:lnSpc>
                <a:spcPct val="90000"/>
              </a:lnSpc>
              <a:buFont typeface="Wingdings" pitchFamily="2" charset="2"/>
              <a:buNone/>
            </a:pPr>
            <a:r>
              <a:rPr lang="tr-TR" sz="3600" b="1" dirty="0" smtClean="0">
                <a:latin typeface="Times New Roman" pitchFamily="18" charset="0"/>
                <a:cs typeface="Times New Roman" pitchFamily="18" charset="0"/>
              </a:rPr>
              <a:t>	Objektif olun</a:t>
            </a:r>
            <a:r>
              <a:rPr lang="tr-TR" sz="3600" dirty="0" smtClean="0">
                <a:latin typeface="Times New Roman" pitchFamily="18" charset="0"/>
                <a:cs typeface="Times New Roman" pitchFamily="18" charset="0"/>
              </a:rPr>
              <a:t>. </a:t>
            </a:r>
          </a:p>
          <a:p>
            <a:pPr eaLnBrk="1" hangingPunct="1">
              <a:lnSpc>
                <a:spcPct val="90000"/>
              </a:lnSpc>
              <a:buFont typeface="Wingdings" pitchFamily="2" charset="2"/>
              <a:buNone/>
            </a:pPr>
            <a:r>
              <a:rPr lang="tr-TR" sz="3600" b="1" dirty="0" smtClean="0">
                <a:latin typeface="Times New Roman" pitchFamily="18" charset="0"/>
                <a:cs typeface="Times New Roman" pitchFamily="18" charset="0"/>
              </a:rPr>
              <a:t>	Destekleyici olun</a:t>
            </a:r>
            <a:r>
              <a:rPr lang="tr-TR" sz="3600" dirty="0" smtClean="0">
                <a:latin typeface="Times New Roman" pitchFamily="18" charset="0"/>
                <a:cs typeface="Times New Roman" pitchFamily="18" charset="0"/>
              </a:rPr>
              <a:t>. </a:t>
            </a:r>
          </a:p>
          <a:p>
            <a:pPr eaLnBrk="1" hangingPunct="1">
              <a:lnSpc>
                <a:spcPct val="90000"/>
              </a:lnSpc>
              <a:buFont typeface="Wingdings" pitchFamily="2" charset="2"/>
              <a:buNone/>
            </a:pPr>
            <a:r>
              <a:rPr lang="tr-TR" sz="3600" b="1" dirty="0" smtClean="0">
                <a:latin typeface="Times New Roman" pitchFamily="18" charset="0"/>
                <a:cs typeface="Times New Roman" pitchFamily="18" charset="0"/>
              </a:rPr>
              <a:t>	Yargılamayın</a:t>
            </a:r>
            <a:r>
              <a:rPr lang="tr-TR" sz="3600" dirty="0" smtClean="0">
                <a:latin typeface="Times New Roman" pitchFamily="18" charset="0"/>
                <a:cs typeface="Times New Roman" pitchFamily="18" charset="0"/>
              </a:rPr>
              <a:t>.</a:t>
            </a:r>
          </a:p>
          <a:p>
            <a:pPr eaLnBrk="1" hangingPunct="1">
              <a:lnSpc>
                <a:spcPct val="90000"/>
              </a:lnSpc>
              <a:buFont typeface="Wingdings" pitchFamily="2" charset="2"/>
              <a:buNone/>
            </a:pPr>
            <a:r>
              <a:rPr lang="tr-TR" sz="3600" b="1" dirty="0" smtClean="0">
                <a:latin typeface="Times New Roman" pitchFamily="18" charset="0"/>
                <a:cs typeface="Times New Roman" pitchFamily="18" charset="0"/>
              </a:rPr>
              <a:t>	Niçin‘i kullanmayın.</a:t>
            </a:r>
            <a:r>
              <a:rPr lang="tr-TR" sz="3600" dirty="0" smtClean="0">
                <a:latin typeface="Times New Roman" pitchFamily="18" charset="0"/>
                <a:cs typeface="Times New Roman" pitchFamily="18" charset="0"/>
              </a:rPr>
              <a:t> </a:t>
            </a:r>
          </a:p>
          <a:p>
            <a:pPr eaLnBrk="1" hangingPunct="1">
              <a:lnSpc>
                <a:spcPct val="90000"/>
              </a:lnSpc>
              <a:buFont typeface="Wingdings" pitchFamily="2" charset="2"/>
              <a:buNone/>
            </a:pPr>
            <a:r>
              <a:rPr lang="tr-TR" sz="3600" b="1" dirty="0" smtClean="0">
                <a:latin typeface="Times New Roman" pitchFamily="18" charset="0"/>
                <a:cs typeface="Times New Roman" pitchFamily="18" charset="0"/>
              </a:rPr>
              <a:t>	Önerilerin karşı taraftan gelmesi üzerine hazır olun.</a:t>
            </a:r>
            <a:r>
              <a:rPr lang="tr-TR" sz="3600" dirty="0" smtClean="0">
                <a:latin typeface="Times New Roman" pitchFamily="18" charset="0"/>
                <a:cs typeface="Times New Roman" pitchFamily="18" charset="0"/>
              </a:rPr>
              <a:t> </a:t>
            </a:r>
          </a:p>
          <a:p>
            <a:pPr eaLnBrk="1" hangingPunct="1">
              <a:lnSpc>
                <a:spcPct val="90000"/>
              </a:lnSpc>
              <a:buFont typeface="Wingdings" pitchFamily="2" charset="2"/>
              <a:buNone/>
            </a:pPr>
            <a:r>
              <a:rPr lang="tr-TR" sz="3600" dirty="0" smtClean="0">
                <a:latin typeface="Times New Roman" pitchFamily="18" charset="0"/>
                <a:cs typeface="Times New Roman" pitchFamily="18" charset="0"/>
              </a:rPr>
              <a:t>	</a:t>
            </a:r>
            <a:r>
              <a:rPr lang="tr-TR" sz="3600" b="1" dirty="0" smtClean="0">
                <a:latin typeface="Times New Roman" pitchFamily="18" charset="0"/>
                <a:cs typeface="Times New Roman" pitchFamily="18" charset="0"/>
              </a:rPr>
              <a:t>Her iki tarafı da “Kazan Kazan” noktasına getirmeye çalışın.</a:t>
            </a:r>
            <a:r>
              <a:rPr lang="tr-TR" sz="3600" dirty="0" smtClean="0">
                <a:latin typeface="Times New Roman" pitchFamily="18" charset="0"/>
                <a:cs typeface="Times New Roman" pitchFamily="18" charset="0"/>
              </a:rPr>
              <a:t> </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09" y="274638"/>
            <a:ext cx="11625875" cy="1143000"/>
          </a:xfrm>
        </p:spPr>
        <p:txBody>
          <a:bodyPr>
            <a:normAutofit/>
          </a:bodyPr>
          <a:lstStyle/>
          <a:p>
            <a:pPr algn="ctr" eaLnBrk="1" hangingPunct="1"/>
            <a:r>
              <a:rPr lang="tr-TR" sz="4400" dirty="0" smtClean="0">
                <a:solidFill>
                  <a:srgbClr val="FF0000"/>
                </a:solidFill>
                <a:effectLst/>
                <a:latin typeface="Times New Roman" pitchFamily="18" charset="0"/>
                <a:cs typeface="Times New Roman" pitchFamily="18" charset="0"/>
              </a:rPr>
              <a:t>ÇATIŞMA  ÇÖZME  YÖNTEMLERİ </a:t>
            </a:r>
          </a:p>
        </p:txBody>
      </p:sp>
      <p:sp>
        <p:nvSpPr>
          <p:cNvPr id="29699" name="Rectangle 3"/>
          <p:cNvSpPr>
            <a:spLocks noGrp="1" noChangeArrowheads="1"/>
          </p:cNvSpPr>
          <p:nvPr>
            <p:ph type="body" idx="1"/>
          </p:nvPr>
        </p:nvSpPr>
        <p:spPr>
          <a:xfrm>
            <a:off x="476211" y="1214422"/>
            <a:ext cx="11435373" cy="5357850"/>
          </a:xfrm>
        </p:spPr>
        <p:txBody>
          <a:bodyPr>
            <a:normAutofit/>
          </a:bodyPr>
          <a:lstStyle/>
          <a:p>
            <a:pPr eaLnBrk="1" hangingPunct="1"/>
            <a:endParaRPr lang="tr-TR" sz="3600" b="1" u="sng" dirty="0" smtClean="0">
              <a:solidFill>
                <a:srgbClr val="FF0000"/>
              </a:solidFill>
              <a:latin typeface="Monotype Corsiva" pitchFamily="66" charset="0"/>
            </a:endParaRPr>
          </a:p>
          <a:p>
            <a:pPr algn="just" eaLnBrk="1" hangingPunct="1"/>
            <a:r>
              <a:rPr lang="tr-TR" sz="4000" b="1" u="sng" dirty="0" smtClean="0">
                <a:solidFill>
                  <a:srgbClr val="FF0000"/>
                </a:solidFill>
                <a:latin typeface="Times New Roman" pitchFamily="18" charset="0"/>
                <a:cs typeface="Times New Roman" pitchFamily="18" charset="0"/>
              </a:rPr>
              <a:t>Zorlama</a:t>
            </a:r>
            <a:r>
              <a:rPr lang="tr-TR" b="1" u="sng" dirty="0" smtClean="0">
                <a:solidFill>
                  <a:srgbClr val="FF0000"/>
                </a:solidFill>
                <a:latin typeface="Times New Roman" pitchFamily="18" charset="0"/>
                <a:cs typeface="Times New Roman" pitchFamily="18" charset="0"/>
              </a:rPr>
              <a:t> (Kaybet-Kazan) </a:t>
            </a:r>
            <a:r>
              <a:rPr lang="tr-TR" dirty="0" smtClean="0">
                <a:latin typeface="Times New Roman" pitchFamily="18" charset="0"/>
                <a:cs typeface="Times New Roman" pitchFamily="18" charset="0"/>
              </a:rPr>
              <a:t> Bir taraf kazanır,diğeri kaybeder. Çatışan taraflardan birinin kendisinin daha güçlü olduğuna inanarak, kendi çözüm yolunu karşı tarafa kabul ettirme çabasıdır. Diğer tarafın kızması, küsmesi önemli değildir.  İlişki önemli değildir, yapılan iş önemlidir. İçerik ilişkiden daha değerlidir. Enerji karşıdaki kişiye yöneltilir. Sorunun kökenine inilerek, çatışmaya neden olan etmenler yok edilmediğinden çatışma çözülmemiştir.</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24417" y="549275"/>
            <a:ext cx="10972800" cy="1143000"/>
          </a:xfrm>
        </p:spPr>
        <p:txBody>
          <a:bodyPr/>
          <a:lstStyle/>
          <a:p>
            <a:pPr eaLnBrk="1" hangingPunct="1"/>
            <a:r>
              <a:rPr lang="tr-TR" b="1" smtClean="0">
                <a:solidFill>
                  <a:srgbClr val="FF0000"/>
                </a:solidFill>
                <a:latin typeface="Monotype Corsiva" pitchFamily="66" charset="0"/>
              </a:rPr>
              <a:t>Yöntem-1</a:t>
            </a:r>
          </a:p>
        </p:txBody>
      </p:sp>
      <p:sp>
        <p:nvSpPr>
          <p:cNvPr id="36867" name="Oval 5"/>
          <p:cNvSpPr>
            <a:spLocks noGrp="1" noChangeArrowheads="1"/>
          </p:cNvSpPr>
          <p:nvPr>
            <p:ph type="body" idx="1"/>
          </p:nvPr>
        </p:nvSpPr>
        <p:spPr>
          <a:xfrm>
            <a:off x="624417" y="1844676"/>
            <a:ext cx="1919816" cy="936625"/>
          </a:xfrm>
          <a:prstGeom prst="ellipse">
            <a:avLst/>
          </a:prstGeom>
          <a:solidFill>
            <a:srgbClr val="FFFFFF"/>
          </a:solidFill>
          <a:ln>
            <a:solidFill>
              <a:srgbClr val="000000"/>
            </a:solidFill>
            <a:round/>
          </a:ln>
        </p:spPr>
        <p:txBody>
          <a:bodyPr/>
          <a:lstStyle/>
          <a:p>
            <a:pPr algn="ctr" eaLnBrk="1" hangingPunct="1">
              <a:spcBef>
                <a:spcPct val="0"/>
              </a:spcBef>
              <a:buClrTx/>
              <a:buSzTx/>
              <a:buFontTx/>
              <a:buNone/>
            </a:pPr>
            <a:r>
              <a:rPr lang="tr-TR" smtClean="0"/>
              <a:t>BEN</a:t>
            </a:r>
          </a:p>
        </p:txBody>
      </p:sp>
      <p:sp>
        <p:nvSpPr>
          <p:cNvPr id="36868" name="Line 6"/>
          <p:cNvSpPr>
            <a:spLocks noChangeShapeType="1"/>
          </p:cNvSpPr>
          <p:nvPr/>
        </p:nvSpPr>
        <p:spPr bwMode="auto">
          <a:xfrm>
            <a:off x="1678517" y="2924175"/>
            <a:ext cx="0" cy="800100"/>
          </a:xfrm>
          <a:prstGeom prst="line">
            <a:avLst/>
          </a:prstGeom>
          <a:noFill/>
          <a:ln w="9525">
            <a:solidFill>
              <a:srgbClr val="000000"/>
            </a:solidFill>
            <a:round/>
            <a:headEnd type="triangle" w="med" len="med"/>
            <a:tailEnd type="triangle" w="med" len="med"/>
          </a:ln>
        </p:spPr>
        <p:txBody>
          <a:bodyPr/>
          <a:lstStyle/>
          <a:p>
            <a:endParaRPr lang="tr-TR"/>
          </a:p>
        </p:txBody>
      </p:sp>
      <p:sp>
        <p:nvSpPr>
          <p:cNvPr id="36869" name="Rectangle 7"/>
          <p:cNvSpPr>
            <a:spLocks noChangeArrowheads="1"/>
          </p:cNvSpPr>
          <p:nvPr/>
        </p:nvSpPr>
        <p:spPr bwMode="auto">
          <a:xfrm>
            <a:off x="719667" y="3860801"/>
            <a:ext cx="2017184" cy="576263"/>
          </a:xfrm>
          <a:prstGeom prst="rect">
            <a:avLst/>
          </a:prstGeom>
          <a:solidFill>
            <a:srgbClr val="FFFFFF"/>
          </a:solidFill>
          <a:ln w="9525">
            <a:solidFill>
              <a:srgbClr val="000000"/>
            </a:solidFill>
            <a:miter lim="800000"/>
            <a:headEnd/>
            <a:tailEnd/>
          </a:ln>
        </p:spPr>
        <p:txBody>
          <a:bodyPr/>
          <a:lstStyle/>
          <a:p>
            <a:pPr algn="ctr"/>
            <a:r>
              <a:rPr lang="tr-TR" sz="2400" b="1"/>
              <a:t>ÇÖZÜM</a:t>
            </a:r>
          </a:p>
        </p:txBody>
      </p:sp>
      <p:sp>
        <p:nvSpPr>
          <p:cNvPr id="36870" name="AutoShape 8"/>
          <p:cNvSpPr>
            <a:spLocks noChangeArrowheads="1"/>
          </p:cNvSpPr>
          <p:nvPr/>
        </p:nvSpPr>
        <p:spPr bwMode="auto">
          <a:xfrm>
            <a:off x="3888317" y="1916114"/>
            <a:ext cx="609600" cy="4465637"/>
          </a:xfrm>
          <a:custGeom>
            <a:avLst/>
            <a:gdLst>
              <a:gd name="T0" fmla="*/ 6912610 w 21600"/>
              <a:gd name="T1" fmla="*/ 0 h 21600"/>
              <a:gd name="T2" fmla="*/ 4147396 w 21600"/>
              <a:gd name="T3" fmla="*/ 307745645 h 21600"/>
              <a:gd name="T4" fmla="*/ 0 w 21600"/>
              <a:gd name="T5" fmla="*/ 769406442 h 21600"/>
              <a:gd name="T6" fmla="*/ 4147396 w 21600"/>
              <a:gd name="T7" fmla="*/ 923236624 h 21600"/>
              <a:gd name="T8" fmla="*/ 8294793 w 21600"/>
              <a:gd name="T9" fmla="*/ 641136441 h 21600"/>
              <a:gd name="T10" fmla="*/ 9677399 w 21600"/>
              <a:gd name="T11" fmla="*/ 30774564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a:solidFill>
              <a:srgbClr val="000000"/>
            </a:solidFill>
            <a:miter lim="800000"/>
            <a:headEnd/>
            <a:tailEnd/>
          </a:ln>
        </p:spPr>
        <p:txBody>
          <a:bodyPr/>
          <a:lstStyle/>
          <a:p>
            <a:endParaRPr lang="tr-TR"/>
          </a:p>
        </p:txBody>
      </p:sp>
      <p:sp>
        <p:nvSpPr>
          <p:cNvPr id="36871" name="Oval 9"/>
          <p:cNvSpPr>
            <a:spLocks noChangeArrowheads="1"/>
          </p:cNvSpPr>
          <p:nvPr/>
        </p:nvSpPr>
        <p:spPr bwMode="auto">
          <a:xfrm>
            <a:off x="431800" y="5373689"/>
            <a:ext cx="2592917" cy="935037"/>
          </a:xfrm>
          <a:prstGeom prst="ellipse">
            <a:avLst/>
          </a:prstGeom>
          <a:solidFill>
            <a:srgbClr val="FFFFFF"/>
          </a:solidFill>
          <a:ln w="9525">
            <a:solidFill>
              <a:srgbClr val="000000"/>
            </a:solidFill>
            <a:round/>
            <a:headEnd/>
            <a:tailEnd/>
          </a:ln>
        </p:spPr>
        <p:txBody>
          <a:bodyPr/>
          <a:lstStyle/>
          <a:p>
            <a:pPr algn="ctr"/>
            <a:r>
              <a:rPr lang="tr-TR" sz="1600"/>
              <a:t>KARŞIDAKİ KİŞİ </a:t>
            </a:r>
          </a:p>
        </p:txBody>
      </p:sp>
      <p:sp>
        <p:nvSpPr>
          <p:cNvPr id="36872" name="Rectangle 10"/>
          <p:cNvSpPr>
            <a:spLocks noChangeArrowheads="1"/>
          </p:cNvSpPr>
          <p:nvPr/>
        </p:nvSpPr>
        <p:spPr bwMode="auto">
          <a:xfrm>
            <a:off x="4944534" y="2060575"/>
            <a:ext cx="2400300" cy="1081088"/>
          </a:xfrm>
          <a:prstGeom prst="rect">
            <a:avLst/>
          </a:prstGeom>
          <a:solidFill>
            <a:srgbClr val="FFFFFF"/>
          </a:solidFill>
          <a:ln w="9525">
            <a:solidFill>
              <a:srgbClr val="000000"/>
            </a:solidFill>
            <a:miter lim="800000"/>
            <a:headEnd/>
            <a:tailEnd/>
          </a:ln>
        </p:spPr>
        <p:txBody>
          <a:bodyPr/>
          <a:lstStyle/>
          <a:p>
            <a:pPr algn="ctr"/>
            <a:r>
              <a:rPr lang="tr-TR" sz="2400"/>
              <a:t>Baskı-Gücü Kullanımı</a:t>
            </a:r>
          </a:p>
        </p:txBody>
      </p:sp>
      <p:sp>
        <p:nvSpPr>
          <p:cNvPr id="36873" name="Rectangle 11"/>
          <p:cNvSpPr>
            <a:spLocks noChangeArrowheads="1"/>
          </p:cNvSpPr>
          <p:nvPr/>
        </p:nvSpPr>
        <p:spPr bwMode="auto">
          <a:xfrm>
            <a:off x="6191251" y="3357563"/>
            <a:ext cx="2495549" cy="1079500"/>
          </a:xfrm>
          <a:prstGeom prst="rect">
            <a:avLst/>
          </a:prstGeom>
          <a:solidFill>
            <a:srgbClr val="FFFFFF"/>
          </a:solidFill>
          <a:ln w="9525">
            <a:solidFill>
              <a:srgbClr val="000000"/>
            </a:solidFill>
            <a:miter lim="800000"/>
            <a:headEnd/>
            <a:tailEnd/>
          </a:ln>
        </p:spPr>
        <p:txBody>
          <a:bodyPr/>
          <a:lstStyle/>
          <a:p>
            <a:pPr algn="ctr"/>
            <a:r>
              <a:rPr lang="tr-TR" sz="2400"/>
              <a:t>Olumsuz Duygu Akışı</a:t>
            </a:r>
          </a:p>
        </p:txBody>
      </p:sp>
      <p:grpSp>
        <p:nvGrpSpPr>
          <p:cNvPr id="2" name="Group 12"/>
          <p:cNvGrpSpPr>
            <a:grpSpLocks noChangeAspect="1"/>
          </p:cNvGrpSpPr>
          <p:nvPr/>
        </p:nvGrpSpPr>
        <p:grpSpPr bwMode="auto">
          <a:xfrm>
            <a:off x="2228851" y="2370138"/>
            <a:ext cx="61383" cy="114300"/>
            <a:chOff x="7668" y="2483"/>
            <a:chExt cx="58" cy="144"/>
          </a:xfrm>
        </p:grpSpPr>
        <p:sp>
          <p:nvSpPr>
            <p:cNvPr id="36876" name="AutoShape 13"/>
            <p:cNvSpPr>
              <a:spLocks noChangeAspect="1" noChangeArrowheads="1" noTextEdit="1"/>
            </p:cNvSpPr>
            <p:nvPr/>
          </p:nvSpPr>
          <p:spPr bwMode="auto">
            <a:xfrm>
              <a:off x="7668" y="2483"/>
              <a:ext cx="58" cy="144"/>
            </a:xfrm>
            <a:prstGeom prst="rect">
              <a:avLst/>
            </a:prstGeom>
            <a:noFill/>
            <a:ln w="9525">
              <a:noFill/>
              <a:miter lim="800000"/>
              <a:headEnd/>
              <a:tailEnd/>
            </a:ln>
          </p:spPr>
          <p:txBody>
            <a:bodyPr/>
            <a:lstStyle/>
            <a:p>
              <a:endParaRPr lang="tr-TR"/>
            </a:p>
          </p:txBody>
        </p:sp>
      </p:grpSp>
      <p:sp>
        <p:nvSpPr>
          <p:cNvPr id="36875" name="Rectangle 15"/>
          <p:cNvSpPr>
            <a:spLocks noChangeArrowheads="1"/>
          </p:cNvSpPr>
          <p:nvPr/>
        </p:nvSpPr>
        <p:spPr bwMode="auto">
          <a:xfrm>
            <a:off x="6096001" y="5229226"/>
            <a:ext cx="5568951" cy="1015663"/>
          </a:xfrm>
          <a:prstGeom prst="rect">
            <a:avLst/>
          </a:prstGeom>
          <a:noFill/>
          <a:ln w="9525">
            <a:noFill/>
            <a:miter lim="800000"/>
            <a:headEnd/>
            <a:tailEnd/>
          </a:ln>
        </p:spPr>
        <p:txBody>
          <a:bodyPr anchor="ctr">
            <a:spAutoFit/>
          </a:bodyPr>
          <a:lstStyle/>
          <a:p>
            <a:pPr>
              <a:tabLst>
                <a:tab pos="4260850" algn="l"/>
              </a:tabLst>
            </a:pPr>
            <a:r>
              <a:rPr lang="tr-TR" sz="2000">
                <a:latin typeface="Arial" charset="0"/>
                <a:cs typeface="Times New Roman" pitchFamily="18" charset="0"/>
              </a:rPr>
              <a:t>Çözümü ben sunuyorum,</a:t>
            </a:r>
            <a:r>
              <a:rPr lang="tr-TR" sz="2000">
                <a:latin typeface="Arial" charset="0"/>
              </a:rPr>
              <a:t> Ve karşıdaki kişiden olumsuz duygu geliyor.</a:t>
            </a:r>
          </a:p>
          <a:p>
            <a:pPr eaLnBrk="0" hangingPunct="0">
              <a:tabLst>
                <a:tab pos="4260850" algn="l"/>
              </a:tabLst>
            </a:pPr>
            <a:endParaRPr lang="tr-TR" sz="2000">
              <a:latin typeface="Arial"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76211" y="1447800"/>
            <a:ext cx="11435373" cy="4800600"/>
          </a:xfrm>
        </p:spPr>
        <p:txBody>
          <a:bodyPr>
            <a:normAutofit/>
          </a:bodyPr>
          <a:lstStyle/>
          <a:p>
            <a:pPr eaLnBrk="1" hangingPunct="1"/>
            <a:endParaRPr lang="tr-TR" dirty="0" smtClean="0"/>
          </a:p>
          <a:p>
            <a:pPr algn="just" eaLnBrk="1" hangingPunct="1"/>
            <a:r>
              <a:rPr lang="tr-TR" sz="4000" dirty="0" smtClean="0"/>
              <a:t>Her iki tarafta kaybeder. Çatışma görmezden gelinir. Kaybet, </a:t>
            </a:r>
            <a:r>
              <a:rPr lang="tr-TR" sz="4000" dirty="0" err="1" smtClean="0"/>
              <a:t>terket</a:t>
            </a:r>
            <a:r>
              <a:rPr lang="tr-TR" sz="4000" dirty="0" smtClean="0"/>
              <a:t>, çekilme. Taraflar birbirleriyle karşılaştığında çatışmanın varlığından söz etmezler. Çatışmanın ortaya çıkmasını istenmiyor, dolayısıyla da çözüm yoktur. </a:t>
            </a:r>
          </a:p>
        </p:txBody>
      </p:sp>
      <p:sp>
        <p:nvSpPr>
          <p:cNvPr id="30723" name="Rectangle 4"/>
          <p:cNvSpPr>
            <a:spLocks noChangeArrowheads="1"/>
          </p:cNvSpPr>
          <p:nvPr/>
        </p:nvSpPr>
        <p:spPr bwMode="auto">
          <a:xfrm>
            <a:off x="952464" y="620713"/>
            <a:ext cx="8879453" cy="823912"/>
          </a:xfrm>
          <a:prstGeom prst="rect">
            <a:avLst/>
          </a:prstGeom>
          <a:noFill/>
          <a:ln w="9525">
            <a:noFill/>
            <a:miter lim="800000"/>
            <a:headEnd/>
            <a:tailEnd/>
          </a:ln>
        </p:spPr>
        <p:txBody>
          <a:bodyPr wrap="square">
            <a:spAutoFit/>
          </a:bodyPr>
          <a:lstStyle/>
          <a:p>
            <a:r>
              <a:rPr lang="tr-TR" sz="4800" b="1" u="sng" dirty="0">
                <a:solidFill>
                  <a:srgbClr val="FF0000"/>
                </a:solidFill>
                <a:latin typeface="Times New Roman" pitchFamily="18" charset="0"/>
                <a:cs typeface="Times New Roman" pitchFamily="18" charset="0"/>
              </a:rPr>
              <a:t>Kaçınma </a:t>
            </a:r>
            <a:r>
              <a:rPr lang="tr-TR" sz="4800" b="1" u="sng" dirty="0" smtClean="0">
                <a:solidFill>
                  <a:srgbClr val="FF0000"/>
                </a:solidFill>
                <a:latin typeface="Monotype Corsiva" pitchFamily="66" charset="0"/>
              </a:rPr>
              <a:t> (</a:t>
            </a:r>
            <a:r>
              <a:rPr lang="tr-TR" sz="4800" b="1" u="sng" dirty="0">
                <a:solidFill>
                  <a:srgbClr val="FF0000"/>
                </a:solidFill>
                <a:latin typeface="Monotype Corsiva" pitchFamily="66" charset="0"/>
              </a:rPr>
              <a:t>Kaybet- Kaybet)</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1447800"/>
            <a:ext cx="11911584" cy="4800600"/>
          </a:xfrm>
        </p:spPr>
        <p:txBody>
          <a:bodyPr>
            <a:normAutofit/>
          </a:bodyPr>
          <a:lstStyle/>
          <a:p>
            <a:pPr eaLnBrk="1" hangingPunct="1"/>
            <a:endParaRPr lang="tr-TR" dirty="0" smtClean="0"/>
          </a:p>
          <a:p>
            <a:pPr algn="just" eaLnBrk="1" hangingPunct="1"/>
            <a:r>
              <a:rPr lang="tr-TR" sz="4000" dirty="0" smtClean="0"/>
              <a:t>Bir taraf kaybeder diğer taraf kazanır. Anlaşmazlıkları önleme çabası ve boyun eğme davranışı vardır. Kişi kendi değerini göz ardı ederek  ilişkilerin sürmesine öncelik verir. Duyguların görülmemesi çatışmayı geçici olarak hasıraltı eder. Ancak duygular daha sonra daha güçlü olarak ortaya çıkar. </a:t>
            </a:r>
          </a:p>
        </p:txBody>
      </p:sp>
      <p:sp>
        <p:nvSpPr>
          <p:cNvPr id="31747" name="Rectangle 4"/>
          <p:cNvSpPr>
            <a:spLocks noChangeArrowheads="1"/>
          </p:cNvSpPr>
          <p:nvPr/>
        </p:nvSpPr>
        <p:spPr bwMode="auto">
          <a:xfrm>
            <a:off x="737937" y="765176"/>
            <a:ext cx="10860506" cy="830997"/>
          </a:xfrm>
          <a:prstGeom prst="rect">
            <a:avLst/>
          </a:prstGeom>
          <a:noFill/>
          <a:ln w="9525">
            <a:noFill/>
            <a:miter lim="800000"/>
            <a:headEnd/>
            <a:tailEnd/>
          </a:ln>
        </p:spPr>
        <p:txBody>
          <a:bodyPr wrap="square">
            <a:spAutoFit/>
          </a:bodyPr>
          <a:lstStyle/>
          <a:p>
            <a:r>
              <a:rPr lang="tr-TR" sz="4800" b="1" dirty="0" smtClean="0">
                <a:solidFill>
                  <a:srgbClr val="FF0000"/>
                </a:solidFill>
                <a:latin typeface="Times New Roman" pitchFamily="18" charset="0"/>
                <a:cs typeface="Times New Roman" pitchFamily="18" charset="0"/>
              </a:rPr>
              <a:t>          </a:t>
            </a:r>
            <a:r>
              <a:rPr lang="tr-TR" sz="4800" b="1" u="sng" dirty="0" smtClean="0">
                <a:solidFill>
                  <a:srgbClr val="FF0000"/>
                </a:solidFill>
                <a:latin typeface="Times New Roman" pitchFamily="18" charset="0"/>
                <a:cs typeface="Times New Roman" pitchFamily="18" charset="0"/>
              </a:rPr>
              <a:t>Karşı </a:t>
            </a:r>
            <a:r>
              <a:rPr lang="tr-TR" sz="4800" b="1" u="sng" dirty="0">
                <a:solidFill>
                  <a:srgbClr val="FF0000"/>
                </a:solidFill>
                <a:latin typeface="Times New Roman" pitchFamily="18" charset="0"/>
                <a:cs typeface="Times New Roman" pitchFamily="18" charset="0"/>
              </a:rPr>
              <a:t>Tarafa Uyma </a:t>
            </a:r>
            <a:r>
              <a:rPr lang="tr-TR" sz="4800" b="1" u="sng" dirty="0">
                <a:solidFill>
                  <a:srgbClr val="FF0000"/>
                </a:solidFill>
                <a:latin typeface="Monotype Corsiva" pitchFamily="66" charset="0"/>
              </a:rPr>
              <a:t>(Kaybet-Kazan)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1461" y="642918"/>
            <a:ext cx="10858576" cy="1071570"/>
          </a:xfrm>
        </p:spPr>
        <p:txBody>
          <a:bodyPr/>
          <a:lstStyle/>
          <a:p>
            <a:pPr algn="ctr" eaLnBrk="1" hangingPunct="1"/>
            <a:r>
              <a:rPr lang="tr-TR" dirty="0" smtClean="0">
                <a:solidFill>
                  <a:srgbClr val="FF0000"/>
                </a:solidFill>
                <a:latin typeface="Times New Roman" pitchFamily="18" charset="0"/>
                <a:cs typeface="Times New Roman" pitchFamily="18" charset="0"/>
              </a:rPr>
              <a:t>ÇATIŞMA    ÇEŞİTLERİ</a:t>
            </a:r>
          </a:p>
        </p:txBody>
      </p:sp>
      <p:sp>
        <p:nvSpPr>
          <p:cNvPr id="34819" name="Rectangle 3"/>
          <p:cNvSpPr>
            <a:spLocks noGrp="1" noChangeArrowheads="1"/>
          </p:cNvSpPr>
          <p:nvPr>
            <p:ph type="body" idx="1"/>
          </p:nvPr>
        </p:nvSpPr>
        <p:spPr>
          <a:xfrm>
            <a:off x="571461" y="1628796"/>
            <a:ext cx="11340123" cy="4800600"/>
          </a:xfrm>
        </p:spPr>
        <p:txBody>
          <a:bodyPr/>
          <a:lstStyle/>
          <a:p>
            <a:pPr eaLnBrk="1" hangingPunct="1">
              <a:buFont typeface="Wingdings" pitchFamily="2" charset="2"/>
              <a:buNone/>
            </a:pPr>
            <a:endParaRPr lang="tr-TR" sz="5400" b="1" dirty="0" smtClean="0">
              <a:solidFill>
                <a:srgbClr val="FF0000"/>
              </a:solidFill>
              <a:latin typeface="Monotype Corsiva" pitchFamily="66" charset="0"/>
            </a:endParaRPr>
          </a:p>
          <a:p>
            <a:pPr eaLnBrk="1" hangingPunct="1"/>
            <a:r>
              <a:rPr lang="tr-TR" sz="5400" b="1" dirty="0" smtClean="0">
                <a:latin typeface="Times New Roman" pitchFamily="18" charset="0"/>
                <a:cs typeface="Times New Roman" pitchFamily="18" charset="0"/>
              </a:rPr>
              <a:t>Kaynak/İhtiyaç Çatışması </a:t>
            </a:r>
            <a:endParaRPr lang="tr-TR" sz="5400" dirty="0" smtClean="0">
              <a:latin typeface="Times New Roman" pitchFamily="18" charset="0"/>
              <a:cs typeface="Times New Roman" pitchFamily="18" charset="0"/>
            </a:endParaRPr>
          </a:p>
          <a:p>
            <a:pPr eaLnBrk="1" hangingPunct="1"/>
            <a:r>
              <a:rPr lang="tr-TR" sz="5400" b="1" dirty="0" smtClean="0">
                <a:latin typeface="Times New Roman" pitchFamily="18" charset="0"/>
                <a:cs typeface="Times New Roman" pitchFamily="18" charset="0"/>
              </a:rPr>
              <a:t>Değer Çatışması</a:t>
            </a:r>
            <a:r>
              <a:rPr lang="tr-TR" sz="5400" b="1" dirty="0" smtClean="0">
                <a:solidFill>
                  <a:srgbClr val="FF0000"/>
                </a:solidFill>
                <a:latin typeface="Times New Roman" pitchFamily="18" charset="0"/>
                <a:cs typeface="Times New Roman" pitchFamily="18" charset="0"/>
              </a:rPr>
              <a:t> </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24417" y="549275"/>
            <a:ext cx="10972800" cy="1143000"/>
          </a:xfrm>
        </p:spPr>
        <p:txBody>
          <a:bodyPr/>
          <a:lstStyle/>
          <a:p>
            <a:pPr eaLnBrk="1" hangingPunct="1"/>
            <a:r>
              <a:rPr lang="tr-TR" b="1" smtClean="0">
                <a:solidFill>
                  <a:srgbClr val="FF0000"/>
                </a:solidFill>
                <a:latin typeface="Monotype Corsiva" pitchFamily="66" charset="0"/>
              </a:rPr>
              <a:t>Yöntem-2</a:t>
            </a:r>
          </a:p>
        </p:txBody>
      </p:sp>
      <p:sp>
        <p:nvSpPr>
          <p:cNvPr id="37891" name="Oval 3"/>
          <p:cNvSpPr>
            <a:spLocks noGrp="1" noChangeArrowheads="1"/>
          </p:cNvSpPr>
          <p:nvPr>
            <p:ph type="body" idx="1"/>
          </p:nvPr>
        </p:nvSpPr>
        <p:spPr>
          <a:xfrm>
            <a:off x="624417" y="1844676"/>
            <a:ext cx="1919816" cy="936625"/>
          </a:xfrm>
          <a:prstGeom prst="ellipse">
            <a:avLst/>
          </a:prstGeom>
          <a:solidFill>
            <a:srgbClr val="FFFFFF"/>
          </a:solidFill>
          <a:ln>
            <a:solidFill>
              <a:srgbClr val="000000"/>
            </a:solidFill>
            <a:round/>
          </a:ln>
        </p:spPr>
        <p:txBody>
          <a:bodyPr/>
          <a:lstStyle/>
          <a:p>
            <a:pPr marL="0" indent="0" algn="ctr" eaLnBrk="1" hangingPunct="1">
              <a:spcBef>
                <a:spcPct val="0"/>
              </a:spcBef>
              <a:buClrTx/>
              <a:buSzTx/>
              <a:buFontTx/>
              <a:buNone/>
            </a:pPr>
            <a:r>
              <a:rPr lang="tr-TR" smtClean="0"/>
              <a:t>BEN</a:t>
            </a:r>
          </a:p>
        </p:txBody>
      </p:sp>
      <p:sp>
        <p:nvSpPr>
          <p:cNvPr id="37892" name="Line 4"/>
          <p:cNvSpPr>
            <a:spLocks noChangeShapeType="1"/>
          </p:cNvSpPr>
          <p:nvPr/>
        </p:nvSpPr>
        <p:spPr bwMode="auto">
          <a:xfrm>
            <a:off x="1678517" y="2924175"/>
            <a:ext cx="0" cy="800100"/>
          </a:xfrm>
          <a:prstGeom prst="line">
            <a:avLst/>
          </a:prstGeom>
          <a:noFill/>
          <a:ln w="9525">
            <a:solidFill>
              <a:srgbClr val="000000"/>
            </a:solidFill>
            <a:round/>
            <a:headEnd type="triangle" w="med" len="med"/>
            <a:tailEnd type="triangle" w="med" len="med"/>
          </a:ln>
        </p:spPr>
        <p:txBody>
          <a:bodyPr/>
          <a:lstStyle/>
          <a:p>
            <a:endParaRPr lang="tr-TR"/>
          </a:p>
        </p:txBody>
      </p:sp>
      <p:sp>
        <p:nvSpPr>
          <p:cNvPr id="37893" name="Rectangle 5"/>
          <p:cNvSpPr>
            <a:spLocks noChangeArrowheads="1"/>
          </p:cNvSpPr>
          <p:nvPr/>
        </p:nvSpPr>
        <p:spPr bwMode="auto">
          <a:xfrm>
            <a:off x="719667" y="3860801"/>
            <a:ext cx="2017184" cy="576263"/>
          </a:xfrm>
          <a:prstGeom prst="rect">
            <a:avLst/>
          </a:prstGeom>
          <a:solidFill>
            <a:srgbClr val="FFFFFF"/>
          </a:solidFill>
          <a:ln w="9525">
            <a:solidFill>
              <a:srgbClr val="000000"/>
            </a:solidFill>
            <a:miter lim="800000"/>
            <a:headEnd/>
            <a:tailEnd/>
          </a:ln>
        </p:spPr>
        <p:txBody>
          <a:bodyPr/>
          <a:lstStyle/>
          <a:p>
            <a:pPr algn="ctr"/>
            <a:r>
              <a:rPr lang="tr-TR" sz="2400" b="1"/>
              <a:t>ÇÖZÜM</a:t>
            </a:r>
          </a:p>
        </p:txBody>
      </p:sp>
      <p:sp>
        <p:nvSpPr>
          <p:cNvPr id="37894" name="Oval 7"/>
          <p:cNvSpPr>
            <a:spLocks noChangeArrowheads="1"/>
          </p:cNvSpPr>
          <p:nvPr/>
        </p:nvSpPr>
        <p:spPr bwMode="auto">
          <a:xfrm>
            <a:off x="431800" y="5373689"/>
            <a:ext cx="2592917" cy="935037"/>
          </a:xfrm>
          <a:prstGeom prst="ellipse">
            <a:avLst/>
          </a:prstGeom>
          <a:solidFill>
            <a:srgbClr val="FFFFFF"/>
          </a:solidFill>
          <a:ln w="9525">
            <a:solidFill>
              <a:srgbClr val="000000"/>
            </a:solidFill>
            <a:round/>
            <a:headEnd/>
            <a:tailEnd/>
          </a:ln>
        </p:spPr>
        <p:txBody>
          <a:bodyPr/>
          <a:lstStyle/>
          <a:p>
            <a:pPr algn="ctr"/>
            <a:r>
              <a:rPr lang="tr-TR" sz="1600"/>
              <a:t>KARŞIDAKİ KİŞİ </a:t>
            </a:r>
          </a:p>
        </p:txBody>
      </p:sp>
      <p:sp>
        <p:nvSpPr>
          <p:cNvPr id="37895" name="Rectangle 8"/>
          <p:cNvSpPr>
            <a:spLocks noChangeArrowheads="1"/>
          </p:cNvSpPr>
          <p:nvPr/>
        </p:nvSpPr>
        <p:spPr bwMode="auto">
          <a:xfrm>
            <a:off x="4944534" y="2060575"/>
            <a:ext cx="2400300" cy="1081088"/>
          </a:xfrm>
          <a:prstGeom prst="rect">
            <a:avLst/>
          </a:prstGeom>
          <a:solidFill>
            <a:srgbClr val="FFFFFF"/>
          </a:solidFill>
          <a:ln w="9525">
            <a:solidFill>
              <a:srgbClr val="000000"/>
            </a:solidFill>
            <a:miter lim="800000"/>
            <a:headEnd/>
            <a:tailEnd/>
          </a:ln>
        </p:spPr>
        <p:txBody>
          <a:bodyPr/>
          <a:lstStyle/>
          <a:p>
            <a:pPr algn="ctr"/>
            <a:r>
              <a:rPr lang="tr-TR" sz="2400"/>
              <a:t>Baskı-Gücü Kullanımı</a:t>
            </a:r>
          </a:p>
        </p:txBody>
      </p:sp>
      <p:sp>
        <p:nvSpPr>
          <p:cNvPr id="37896" name="Rectangle 9"/>
          <p:cNvSpPr>
            <a:spLocks noChangeArrowheads="1"/>
          </p:cNvSpPr>
          <p:nvPr/>
        </p:nvSpPr>
        <p:spPr bwMode="auto">
          <a:xfrm>
            <a:off x="6191251" y="3357563"/>
            <a:ext cx="2495549" cy="1079500"/>
          </a:xfrm>
          <a:prstGeom prst="rect">
            <a:avLst/>
          </a:prstGeom>
          <a:solidFill>
            <a:srgbClr val="FFFFFF"/>
          </a:solidFill>
          <a:ln w="9525">
            <a:solidFill>
              <a:srgbClr val="000000"/>
            </a:solidFill>
            <a:miter lim="800000"/>
            <a:headEnd/>
            <a:tailEnd/>
          </a:ln>
        </p:spPr>
        <p:txBody>
          <a:bodyPr/>
          <a:lstStyle/>
          <a:p>
            <a:pPr algn="ctr"/>
            <a:r>
              <a:rPr lang="tr-TR" sz="2400"/>
              <a:t>Olumsuz Duygu Akışı</a:t>
            </a:r>
          </a:p>
        </p:txBody>
      </p:sp>
      <p:grpSp>
        <p:nvGrpSpPr>
          <p:cNvPr id="2" name="Group 10"/>
          <p:cNvGrpSpPr>
            <a:grpSpLocks noChangeAspect="1"/>
          </p:cNvGrpSpPr>
          <p:nvPr/>
        </p:nvGrpSpPr>
        <p:grpSpPr bwMode="auto">
          <a:xfrm>
            <a:off x="2228851" y="2370138"/>
            <a:ext cx="61383" cy="114300"/>
            <a:chOff x="7668" y="2483"/>
            <a:chExt cx="58" cy="144"/>
          </a:xfrm>
        </p:grpSpPr>
        <p:sp>
          <p:nvSpPr>
            <p:cNvPr id="37900" name="AutoShape 11"/>
            <p:cNvSpPr>
              <a:spLocks noChangeAspect="1" noChangeArrowheads="1" noTextEdit="1"/>
            </p:cNvSpPr>
            <p:nvPr/>
          </p:nvSpPr>
          <p:spPr bwMode="auto">
            <a:xfrm>
              <a:off x="7668" y="2483"/>
              <a:ext cx="58" cy="144"/>
            </a:xfrm>
            <a:prstGeom prst="rect">
              <a:avLst/>
            </a:prstGeom>
            <a:noFill/>
            <a:ln w="9525">
              <a:noFill/>
              <a:miter lim="800000"/>
              <a:headEnd/>
              <a:tailEnd/>
            </a:ln>
          </p:spPr>
          <p:txBody>
            <a:bodyPr/>
            <a:lstStyle/>
            <a:p>
              <a:endParaRPr lang="tr-TR"/>
            </a:p>
          </p:txBody>
        </p:sp>
      </p:grpSp>
      <p:sp>
        <p:nvSpPr>
          <p:cNvPr id="37898" name="Rectangle 12"/>
          <p:cNvSpPr>
            <a:spLocks noChangeArrowheads="1"/>
          </p:cNvSpPr>
          <p:nvPr/>
        </p:nvSpPr>
        <p:spPr bwMode="auto">
          <a:xfrm>
            <a:off x="6096001" y="5229226"/>
            <a:ext cx="5568951" cy="1015663"/>
          </a:xfrm>
          <a:prstGeom prst="rect">
            <a:avLst/>
          </a:prstGeom>
          <a:noFill/>
          <a:ln w="9525">
            <a:noFill/>
            <a:miter lim="800000"/>
            <a:headEnd/>
            <a:tailEnd/>
          </a:ln>
        </p:spPr>
        <p:txBody>
          <a:bodyPr anchor="ctr">
            <a:spAutoFit/>
          </a:bodyPr>
          <a:lstStyle/>
          <a:p>
            <a:pPr>
              <a:tabLst>
                <a:tab pos="4260850" algn="l"/>
              </a:tabLst>
            </a:pPr>
            <a:r>
              <a:rPr lang="tr-TR" sz="2000">
                <a:latin typeface="Arial" charset="0"/>
              </a:rPr>
              <a:t>Karşıdaki kişi bana çözüm yolunu bildiriyor. Bu sefer olumsuz duyguyu ben yaşıyorum.</a:t>
            </a:r>
          </a:p>
          <a:p>
            <a:pPr eaLnBrk="0" hangingPunct="0">
              <a:tabLst>
                <a:tab pos="4260850" algn="l"/>
              </a:tabLst>
            </a:pPr>
            <a:endParaRPr lang="tr-TR" sz="2000">
              <a:latin typeface="Arial" charset="0"/>
            </a:endParaRPr>
          </a:p>
        </p:txBody>
      </p:sp>
      <p:sp>
        <p:nvSpPr>
          <p:cNvPr id="37899" name="AutoShape 13"/>
          <p:cNvSpPr>
            <a:spLocks noChangeArrowheads="1"/>
          </p:cNvSpPr>
          <p:nvPr/>
        </p:nvSpPr>
        <p:spPr bwMode="auto">
          <a:xfrm rot="10800000">
            <a:off x="3600451" y="1989138"/>
            <a:ext cx="609600" cy="4248150"/>
          </a:xfrm>
          <a:custGeom>
            <a:avLst/>
            <a:gdLst>
              <a:gd name="T0" fmla="*/ 6912610 w 21600"/>
              <a:gd name="T1" fmla="*/ 0 h 21600"/>
              <a:gd name="T2" fmla="*/ 4147396 w 21600"/>
              <a:gd name="T3" fmla="*/ 278499665 h 21600"/>
              <a:gd name="T4" fmla="*/ 0 w 21600"/>
              <a:gd name="T5" fmla="*/ 696287857 h 21600"/>
              <a:gd name="T6" fmla="*/ 4147396 w 21600"/>
              <a:gd name="T7" fmla="*/ 835498699 h 21600"/>
              <a:gd name="T8" fmla="*/ 8294793 w 21600"/>
              <a:gd name="T9" fmla="*/ 580207594 h 21600"/>
              <a:gd name="T10" fmla="*/ 9677399 w 21600"/>
              <a:gd name="T11" fmla="*/ 27849966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a:solidFill>
              <a:srgbClr val="000000"/>
            </a:solidFill>
            <a:miter lim="800000"/>
            <a:headEnd/>
            <a:tailEnd/>
          </a:ln>
        </p:spPr>
        <p:txBody>
          <a:bodyPr/>
          <a:lstStyle/>
          <a:p>
            <a:endParaRPr lang="tr-T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14144" y="274638"/>
            <a:ext cx="5896368" cy="1143000"/>
          </a:xfrm>
        </p:spPr>
        <p:txBody>
          <a:bodyPr>
            <a:normAutofit/>
          </a:bodyPr>
          <a:lstStyle/>
          <a:p>
            <a:pPr algn="ctr" eaLnBrk="1" hangingPunct="1"/>
            <a:r>
              <a:rPr lang="tr-TR" sz="4800" b="1" dirty="0" smtClean="0">
                <a:solidFill>
                  <a:srgbClr val="FF0000"/>
                </a:solidFill>
                <a:latin typeface="Times New Roman" pitchFamily="18" charset="0"/>
                <a:cs typeface="Times New Roman" pitchFamily="18" charset="0"/>
              </a:rPr>
              <a:t>Yöntem 1-2</a:t>
            </a:r>
          </a:p>
        </p:txBody>
      </p:sp>
      <p:sp>
        <p:nvSpPr>
          <p:cNvPr id="38915" name="Rectangle 3"/>
          <p:cNvSpPr>
            <a:spLocks noGrp="1" noChangeArrowheads="1"/>
          </p:cNvSpPr>
          <p:nvPr>
            <p:ph type="body" idx="1"/>
          </p:nvPr>
        </p:nvSpPr>
        <p:spPr>
          <a:xfrm>
            <a:off x="857213" y="1447800"/>
            <a:ext cx="11054371" cy="4800600"/>
          </a:xfrm>
        </p:spPr>
        <p:txBody>
          <a:bodyPr/>
          <a:lstStyle/>
          <a:p>
            <a:pPr eaLnBrk="1" hangingPunct="1"/>
            <a:endParaRPr lang="tr-TR" dirty="0" smtClean="0"/>
          </a:p>
          <a:p>
            <a:pPr algn="just" eaLnBrk="1" hangingPunct="1">
              <a:buFont typeface="Wingdings" pitchFamily="2" charset="2"/>
              <a:buNone/>
            </a:pPr>
            <a:r>
              <a:rPr lang="tr-TR" dirty="0" smtClean="0"/>
              <a:t>	</a:t>
            </a:r>
            <a:r>
              <a:rPr lang="tr-TR" sz="4400" dirty="0" smtClean="0"/>
              <a:t>Bu iki yöntemde gerçekten çözüm getirmiyor. Sorunun tekrarlama olasılığı vardır. Görünen kısım sorunun çözüldüğü imajını uyandırır fakat sorun çözülmemiştir.</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sz="half" idx="1"/>
          </p:nvPr>
        </p:nvSpPr>
        <p:spPr>
          <a:xfrm>
            <a:off x="673768" y="1142984"/>
            <a:ext cx="10957984" cy="5286412"/>
          </a:xfrm>
        </p:spPr>
        <p:txBody>
          <a:bodyPr>
            <a:normAutofit/>
          </a:bodyPr>
          <a:lstStyle/>
          <a:p>
            <a:pPr algn="just"/>
            <a:endParaRPr lang="tr-TR" sz="3600" dirty="0" smtClean="0">
              <a:latin typeface="Times New Roman" pitchFamily="18" charset="0"/>
              <a:cs typeface="Times New Roman" pitchFamily="18" charset="0"/>
            </a:endParaRPr>
          </a:p>
          <a:p>
            <a:pPr algn="just"/>
            <a:r>
              <a:rPr lang="tr-TR" sz="3600" dirty="0" smtClean="0">
                <a:latin typeface="Times New Roman" pitchFamily="18" charset="0"/>
                <a:cs typeface="Times New Roman" pitchFamily="18" charset="0"/>
              </a:rPr>
              <a:t>Orta yoldur. Kazanan kaybeden yoktur. Taraflar birbirlerine bağımlıdır. Taraflar tam bir tatmin sağlayamazlar. Tarafların birbirine bağımlı olduğu. Uyuşmazlığın sürmesinin anlaşmazlığın sürmesinden daha pahalıya mal olabileceği durumlarda kullanılır</a:t>
            </a:r>
          </a:p>
          <a:p>
            <a:pPr algn="just" eaLnBrk="1" hangingPunct="1"/>
            <a:endParaRPr lang="tr-TR" sz="3600" dirty="0" smtClean="0">
              <a:latin typeface="Times New Roman" pitchFamily="18" charset="0"/>
              <a:cs typeface="Times New Roman" pitchFamily="18" charset="0"/>
            </a:endParaRPr>
          </a:p>
        </p:txBody>
      </p:sp>
      <p:sp>
        <p:nvSpPr>
          <p:cNvPr id="32771" name="Rectangle 4"/>
          <p:cNvSpPr>
            <a:spLocks noChangeArrowheads="1"/>
          </p:cNvSpPr>
          <p:nvPr/>
        </p:nvSpPr>
        <p:spPr bwMode="auto">
          <a:xfrm>
            <a:off x="1826765" y="292999"/>
            <a:ext cx="7357564" cy="923330"/>
          </a:xfrm>
          <a:prstGeom prst="rect">
            <a:avLst/>
          </a:prstGeom>
          <a:noFill/>
          <a:ln w="9525">
            <a:noFill/>
            <a:miter lim="800000"/>
            <a:headEnd/>
            <a:tailEnd/>
          </a:ln>
        </p:spPr>
        <p:txBody>
          <a:bodyPr wrap="square">
            <a:spAutoFit/>
          </a:bodyPr>
          <a:lstStyle/>
          <a:p>
            <a:pPr algn="ctr"/>
            <a:r>
              <a:rPr lang="tr-TR" sz="5400" b="1" dirty="0">
                <a:solidFill>
                  <a:srgbClr val="FF0000"/>
                </a:solidFill>
                <a:latin typeface="Times New Roman" pitchFamily="18" charset="0"/>
                <a:cs typeface="Times New Roman" pitchFamily="18" charset="0"/>
              </a:rPr>
              <a:t>Uzlaşma</a:t>
            </a:r>
          </a:p>
        </p:txBody>
      </p:sp>
      <p:pic>
        <p:nvPicPr>
          <p:cNvPr id="32772" name="Picture 5" descr="j0406118"/>
          <p:cNvPicPr>
            <a:picLocks noGrp="1" noChangeAspect="1" noChangeArrowheads="1"/>
          </p:cNvPicPr>
          <p:nvPr>
            <p:ph sz="half" idx="2"/>
          </p:nvPr>
        </p:nvPicPr>
        <p:blipFill>
          <a:blip r:embed="rId3"/>
          <a:srcRect/>
          <a:stretch>
            <a:fillRect/>
          </a:stretch>
        </p:blipFill>
        <p:spPr>
          <a:xfrm>
            <a:off x="7239009" y="4572000"/>
            <a:ext cx="4000492" cy="1928834"/>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38217" y="274638"/>
            <a:ext cx="6943258" cy="1143000"/>
          </a:xfrm>
        </p:spPr>
        <p:txBody>
          <a:bodyPr>
            <a:normAutofit/>
          </a:bodyPr>
          <a:lstStyle/>
          <a:p>
            <a:pPr eaLnBrk="1" hangingPunct="1"/>
            <a:r>
              <a:rPr lang="tr-TR" sz="5400" dirty="0" smtClean="0">
                <a:solidFill>
                  <a:srgbClr val="FF0000"/>
                </a:solidFill>
                <a:latin typeface="Times New Roman" pitchFamily="18" charset="0"/>
                <a:cs typeface="Times New Roman" pitchFamily="18" charset="0"/>
              </a:rPr>
              <a:t>İşbirliği  </a:t>
            </a:r>
          </a:p>
        </p:txBody>
      </p:sp>
      <p:sp>
        <p:nvSpPr>
          <p:cNvPr id="33795" name="Rectangle 3"/>
          <p:cNvSpPr>
            <a:spLocks noGrp="1" noChangeArrowheads="1"/>
          </p:cNvSpPr>
          <p:nvPr>
            <p:ph type="body" idx="1"/>
          </p:nvPr>
        </p:nvSpPr>
        <p:spPr>
          <a:xfrm>
            <a:off x="657727" y="1459832"/>
            <a:ext cx="10571748" cy="4387516"/>
          </a:xfrm>
        </p:spPr>
        <p:txBody>
          <a:bodyPr/>
          <a:lstStyle/>
          <a:p>
            <a:pPr eaLnBrk="1" hangingPunct="1"/>
            <a:endParaRPr lang="tr-TR" dirty="0" smtClean="0"/>
          </a:p>
          <a:p>
            <a:pPr algn="just" eaLnBrk="1" hangingPunct="1"/>
            <a:endParaRPr lang="tr-TR" dirty="0" smtClean="0"/>
          </a:p>
          <a:p>
            <a:pPr algn="just" eaLnBrk="1" hangingPunct="1"/>
            <a:r>
              <a:rPr lang="tr-TR" dirty="0" smtClean="0"/>
              <a:t>Her iki taraf da kazanır. Sorun çözmeye yöneliktir. Enerjik ve yaratıcıdır. Kişiye değil sorunun çözümüne  yöneliktir. Çözümler kalıcıdır. İlişkiler gelişir. Kişiliğe yönelik değildir </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tr-TR" sz="4400" dirty="0" smtClean="0">
                <a:solidFill>
                  <a:srgbClr val="FF0000"/>
                </a:solidFill>
                <a:latin typeface="Times New Roman" pitchFamily="18" charset="0"/>
                <a:cs typeface="Times New Roman" pitchFamily="18" charset="0"/>
              </a:rPr>
              <a:t>YÖNTEM  3   (İŞBİRLİĞİ) </a:t>
            </a:r>
          </a:p>
        </p:txBody>
      </p:sp>
      <p:sp>
        <p:nvSpPr>
          <p:cNvPr id="39939" name="Rectangle 4"/>
          <p:cNvSpPr>
            <a:spLocks noGrp="1" noChangeArrowheads="1"/>
          </p:cNvSpPr>
          <p:nvPr>
            <p:ph type="body" idx="1"/>
          </p:nvPr>
        </p:nvSpPr>
        <p:spPr>
          <a:xfrm>
            <a:off x="1295400" y="1571613"/>
            <a:ext cx="7943872" cy="857256"/>
          </a:xfrm>
          <a:solidFill>
            <a:srgbClr val="FFFFFF"/>
          </a:solidFill>
          <a:ln>
            <a:solidFill>
              <a:srgbClr val="000000"/>
            </a:solidFill>
          </a:ln>
        </p:spPr>
        <p:txBody>
          <a:bodyPr>
            <a:normAutofit/>
          </a:bodyPr>
          <a:lstStyle/>
          <a:p>
            <a:pPr algn="ctr" eaLnBrk="1" hangingPunct="1">
              <a:spcBef>
                <a:spcPct val="0"/>
              </a:spcBef>
              <a:buClrTx/>
              <a:buSzTx/>
              <a:buFontTx/>
              <a:buNone/>
            </a:pPr>
            <a:r>
              <a:rPr lang="tr-TR" dirty="0" smtClean="0"/>
              <a:t>KARŞILIKLI KABUL</a:t>
            </a:r>
          </a:p>
        </p:txBody>
      </p:sp>
      <p:sp>
        <p:nvSpPr>
          <p:cNvPr id="39940" name="Rectangle 5"/>
          <p:cNvSpPr>
            <a:spLocks noChangeArrowheads="1"/>
          </p:cNvSpPr>
          <p:nvPr/>
        </p:nvSpPr>
        <p:spPr bwMode="auto">
          <a:xfrm rot="-2755938">
            <a:off x="4495453" y="2811024"/>
            <a:ext cx="1821561" cy="2488419"/>
          </a:xfrm>
          <a:prstGeom prst="rect">
            <a:avLst/>
          </a:prstGeom>
          <a:solidFill>
            <a:srgbClr val="FFFFFF"/>
          </a:solidFill>
          <a:ln w="9525">
            <a:solidFill>
              <a:srgbClr val="000000"/>
            </a:solidFill>
            <a:miter lim="800000"/>
            <a:headEnd/>
            <a:tailEnd/>
          </a:ln>
        </p:spPr>
        <p:txBody>
          <a:bodyPr/>
          <a:lstStyle/>
          <a:p>
            <a:pPr algn="ctr"/>
            <a:endParaRPr lang="tr-TR" sz="1200" dirty="0"/>
          </a:p>
          <a:p>
            <a:pPr algn="ctr"/>
            <a:endParaRPr lang="tr-TR" sz="2400" dirty="0"/>
          </a:p>
          <a:p>
            <a:pPr algn="ctr"/>
            <a:r>
              <a:rPr lang="tr-TR" sz="2400" dirty="0"/>
              <a:t>ORTAK      ÇÖZÜM</a:t>
            </a:r>
          </a:p>
        </p:txBody>
      </p:sp>
      <p:sp>
        <p:nvSpPr>
          <p:cNvPr id="39941" name="Oval 6"/>
          <p:cNvSpPr>
            <a:spLocks noChangeArrowheads="1"/>
          </p:cNvSpPr>
          <p:nvPr/>
        </p:nvSpPr>
        <p:spPr bwMode="auto">
          <a:xfrm>
            <a:off x="7429509" y="3571876"/>
            <a:ext cx="3238523" cy="1214446"/>
          </a:xfrm>
          <a:prstGeom prst="ellipse">
            <a:avLst/>
          </a:prstGeom>
          <a:solidFill>
            <a:srgbClr val="FFFFFF"/>
          </a:solidFill>
          <a:ln w="9525">
            <a:solidFill>
              <a:srgbClr val="000000"/>
            </a:solidFill>
            <a:round/>
            <a:headEnd/>
            <a:tailEnd/>
          </a:ln>
        </p:spPr>
        <p:txBody>
          <a:bodyPr/>
          <a:lstStyle/>
          <a:p>
            <a:pPr algn="ctr"/>
            <a:r>
              <a:rPr lang="tr-TR" sz="2000" dirty="0" smtClean="0"/>
              <a:t>KARŞIDAKİ </a:t>
            </a:r>
            <a:r>
              <a:rPr lang="tr-TR" sz="2000" dirty="0"/>
              <a:t>KİŞİ</a:t>
            </a:r>
          </a:p>
        </p:txBody>
      </p:sp>
      <p:sp>
        <p:nvSpPr>
          <p:cNvPr id="39942" name="Oval 7"/>
          <p:cNvSpPr>
            <a:spLocks noChangeArrowheads="1"/>
          </p:cNvSpPr>
          <p:nvPr/>
        </p:nvSpPr>
        <p:spPr bwMode="auto">
          <a:xfrm>
            <a:off x="719667" y="3500439"/>
            <a:ext cx="2207684" cy="1143008"/>
          </a:xfrm>
          <a:prstGeom prst="ellipse">
            <a:avLst/>
          </a:prstGeom>
          <a:solidFill>
            <a:srgbClr val="FFFFFF"/>
          </a:solidFill>
          <a:ln w="9525">
            <a:solidFill>
              <a:srgbClr val="000000"/>
            </a:solidFill>
            <a:round/>
            <a:headEnd/>
            <a:tailEnd/>
          </a:ln>
        </p:spPr>
        <p:txBody>
          <a:bodyPr/>
          <a:lstStyle/>
          <a:p>
            <a:pPr algn="ctr"/>
            <a:endParaRPr lang="tr-TR" sz="1200" dirty="0"/>
          </a:p>
          <a:p>
            <a:pPr algn="ctr"/>
            <a:r>
              <a:rPr lang="tr-TR" sz="2400" dirty="0"/>
              <a:t>BEN</a:t>
            </a:r>
          </a:p>
        </p:txBody>
      </p:sp>
      <p:sp>
        <p:nvSpPr>
          <p:cNvPr id="39943" name="Oval 8"/>
          <p:cNvSpPr>
            <a:spLocks noChangeArrowheads="1"/>
          </p:cNvSpPr>
          <p:nvPr/>
        </p:nvSpPr>
        <p:spPr bwMode="auto">
          <a:xfrm>
            <a:off x="3714733" y="5589588"/>
            <a:ext cx="4000528" cy="1008062"/>
          </a:xfrm>
          <a:prstGeom prst="ellipse">
            <a:avLst/>
          </a:prstGeom>
          <a:solidFill>
            <a:srgbClr val="FFFFFF"/>
          </a:solidFill>
          <a:ln w="9525">
            <a:solidFill>
              <a:srgbClr val="000000"/>
            </a:solidFill>
            <a:round/>
            <a:headEnd/>
            <a:tailEnd/>
          </a:ln>
        </p:spPr>
        <p:txBody>
          <a:bodyPr/>
          <a:lstStyle/>
          <a:p>
            <a:r>
              <a:rPr lang="tr-TR" sz="1200" dirty="0"/>
              <a:t> </a:t>
            </a:r>
          </a:p>
          <a:p>
            <a:pPr algn="ctr"/>
            <a:r>
              <a:rPr lang="tr-TR" sz="2400" dirty="0"/>
              <a:t>İLETİŞİM</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1963" y="274638"/>
            <a:ext cx="11149621" cy="1143000"/>
          </a:xfrm>
        </p:spPr>
        <p:txBody>
          <a:bodyPr/>
          <a:lstStyle/>
          <a:p>
            <a:pPr eaLnBrk="1" hangingPunct="1"/>
            <a:r>
              <a:rPr lang="tr-TR" b="1" dirty="0" smtClean="0">
                <a:solidFill>
                  <a:srgbClr val="FF0000"/>
                </a:solidFill>
                <a:latin typeface="Times New Roman" pitchFamily="18" charset="0"/>
                <a:cs typeface="Times New Roman" pitchFamily="18" charset="0"/>
              </a:rPr>
              <a:t>  YÖNTEM  3 </a:t>
            </a:r>
            <a:r>
              <a:rPr lang="tr-TR" b="1" dirty="0" smtClean="0">
                <a:solidFill>
                  <a:srgbClr val="FF0000"/>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İŞBİRLİĞİ)</a:t>
            </a:r>
          </a:p>
        </p:txBody>
      </p:sp>
      <p:sp>
        <p:nvSpPr>
          <p:cNvPr id="40963" name="Rectangle 3"/>
          <p:cNvSpPr>
            <a:spLocks noGrp="1" noChangeArrowheads="1"/>
          </p:cNvSpPr>
          <p:nvPr>
            <p:ph type="body" idx="1"/>
          </p:nvPr>
        </p:nvSpPr>
        <p:spPr>
          <a:xfrm>
            <a:off x="285709" y="1285860"/>
            <a:ext cx="11625875" cy="5286412"/>
          </a:xfrm>
        </p:spPr>
        <p:txBody>
          <a:bodyPr>
            <a:normAutofit/>
          </a:bodyPr>
          <a:lstStyle/>
          <a:p>
            <a:pPr marL="609600" indent="-609600" algn="just" eaLnBrk="1" hangingPunct="1"/>
            <a:r>
              <a:rPr lang="tr-TR" sz="4000" dirty="0" smtClean="0">
                <a:latin typeface="Times New Roman" pitchFamily="18" charset="0"/>
                <a:cs typeface="Times New Roman" pitchFamily="18" charset="0"/>
              </a:rPr>
              <a:t>Sorunu Tanımla</a:t>
            </a:r>
          </a:p>
          <a:p>
            <a:pPr marL="609600" indent="-609600" algn="just" eaLnBrk="1" hangingPunct="1"/>
            <a:r>
              <a:rPr lang="tr-TR" sz="4000" dirty="0" smtClean="0">
                <a:latin typeface="Times New Roman" pitchFamily="18" charset="0"/>
                <a:cs typeface="Times New Roman" pitchFamily="18" charset="0"/>
              </a:rPr>
              <a:t>Çözüm-Seçenekler Üretme</a:t>
            </a:r>
          </a:p>
          <a:p>
            <a:pPr marL="609600" indent="-609600" algn="just" eaLnBrk="1" hangingPunct="1"/>
            <a:r>
              <a:rPr lang="tr-TR" sz="4000" dirty="0" smtClean="0">
                <a:latin typeface="Times New Roman" pitchFamily="18" charset="0"/>
                <a:cs typeface="Times New Roman" pitchFamily="18" charset="0"/>
              </a:rPr>
              <a:t>Çözümleri </a:t>
            </a:r>
            <a:r>
              <a:rPr lang="tr-TR" sz="4300" dirty="0" smtClean="0">
                <a:latin typeface="Times New Roman" pitchFamily="18" charset="0"/>
                <a:cs typeface="Times New Roman" pitchFamily="18" charset="0"/>
              </a:rPr>
              <a:t>Değerlendirme</a:t>
            </a:r>
          </a:p>
          <a:p>
            <a:pPr marL="609600" indent="-609600" algn="just" eaLnBrk="1" hangingPunct="1"/>
            <a:r>
              <a:rPr lang="tr-TR" sz="4000" dirty="0" smtClean="0">
                <a:latin typeface="Times New Roman" pitchFamily="18" charset="0"/>
                <a:cs typeface="Times New Roman" pitchFamily="18" charset="0"/>
              </a:rPr>
              <a:t>Har iki tarafça kabul edilebilecek bir çözüm üzerinde uzlaşma</a:t>
            </a:r>
          </a:p>
          <a:p>
            <a:pPr marL="609600" indent="-609600" algn="just" eaLnBrk="1" hangingPunct="1"/>
            <a:r>
              <a:rPr lang="tr-TR" sz="4000" dirty="0" smtClean="0">
                <a:latin typeface="Times New Roman" pitchFamily="18" charset="0"/>
                <a:cs typeface="Times New Roman" pitchFamily="18" charset="0"/>
              </a:rPr>
              <a:t>Çözümü yürürlüğe koyma</a:t>
            </a:r>
          </a:p>
          <a:p>
            <a:pPr marL="609600" indent="-609600" algn="just" eaLnBrk="1" hangingPunct="1"/>
            <a:r>
              <a:rPr lang="tr-TR" sz="4000" dirty="0" smtClean="0">
                <a:latin typeface="Times New Roman" pitchFamily="18" charset="0"/>
                <a:cs typeface="Times New Roman" pitchFamily="18" charset="0"/>
              </a:rPr>
              <a:t>Çözümü değerlendir</a:t>
            </a:r>
            <a:r>
              <a:rPr lang="tr-TR" b="1" dirty="0" smtClean="0">
                <a:latin typeface="Times New Roman" pitchFamily="18" charset="0"/>
                <a:cs typeface="Times New Roman" pitchFamily="18" charset="0"/>
              </a:rPr>
              <a:t>me</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b="1" dirty="0" smtClean="0">
                <a:solidFill>
                  <a:schemeClr val="accent1">
                    <a:lumMod val="75000"/>
                  </a:schemeClr>
                </a:solidFill>
              </a:rPr>
              <a:t>Çatışma çözme stratejileri</a:t>
            </a:r>
            <a:endParaRPr lang="tr-TR" b="1" dirty="0">
              <a:solidFill>
                <a:schemeClr val="accent1">
                  <a:lumMod val="75000"/>
                </a:schemeClr>
              </a:solidFill>
            </a:endParaRPr>
          </a:p>
        </p:txBody>
      </p:sp>
      <p:sp>
        <p:nvSpPr>
          <p:cNvPr id="3" name="İçerik Yer Tutucusu 2"/>
          <p:cNvSpPr>
            <a:spLocks noGrp="1"/>
          </p:cNvSpPr>
          <p:nvPr>
            <p:ph idx="1"/>
          </p:nvPr>
        </p:nvSpPr>
        <p:spPr>
          <a:xfrm>
            <a:off x="609600" y="1600204"/>
            <a:ext cx="10972800" cy="4415586"/>
          </a:xfrm>
        </p:spPr>
        <p:txBody>
          <a:bodyPr rtlCol="0">
            <a:normAutofit fontScale="92500" lnSpcReduction="20000"/>
          </a:bodyPr>
          <a:lstStyle/>
          <a:p>
            <a:pPr marL="0" indent="0" algn="just" fontAlgn="auto">
              <a:spcAft>
                <a:spcPts val="0"/>
              </a:spcAft>
              <a:buFont typeface="Arial" panose="020B0604020202020204" pitchFamily="34" charset="0"/>
              <a:buNone/>
              <a:defRPr/>
            </a:pPr>
            <a:r>
              <a:rPr lang="tr-TR" dirty="0" smtClean="0">
                <a:solidFill>
                  <a:schemeClr val="accent6">
                    <a:lumMod val="50000"/>
                  </a:schemeClr>
                </a:solidFill>
              </a:rPr>
              <a:t>	</a:t>
            </a:r>
            <a:r>
              <a:rPr lang="tr-TR" dirty="0" smtClean="0">
                <a:solidFill>
                  <a:srgbClr val="C00000"/>
                </a:solidFill>
              </a:rPr>
              <a:t>Çatışmaların olumlu bir şekilde çözülmesi için iletişim kurmanın öneminden ve sağlıklı bir iletişim için gerekli olan becerilerden söz ettik. Bunun dışında çatışma çözme stratejileri hakkında da bilgi sahibi olmak önemlidir. Aşağıda kişiler arası bir çatışma ya da sorun karşısında insanların izleyebilecekleri beş farklı strateji belirtilmiştir:</a:t>
            </a:r>
          </a:p>
          <a:p>
            <a:pPr marL="0" indent="0" algn="just" fontAlgn="auto">
              <a:spcAft>
                <a:spcPts val="0"/>
              </a:spcAft>
              <a:buFont typeface="Arial" panose="020B0604020202020204" pitchFamily="34" charset="0"/>
              <a:buNone/>
              <a:defRPr/>
            </a:pPr>
            <a:r>
              <a:rPr lang="tr-TR" dirty="0" smtClean="0">
                <a:solidFill>
                  <a:srgbClr val="C00000"/>
                </a:solidFill>
              </a:rPr>
              <a:t>	AYICIK TAKTİĞİ ( uyma)</a:t>
            </a:r>
          </a:p>
          <a:p>
            <a:pPr marL="0" indent="0" algn="just" fontAlgn="auto">
              <a:spcAft>
                <a:spcPts val="0"/>
              </a:spcAft>
              <a:buFont typeface="Arial" panose="020B0604020202020204" pitchFamily="34" charset="0"/>
              <a:buNone/>
              <a:defRPr/>
            </a:pPr>
            <a:r>
              <a:rPr lang="tr-TR" dirty="0" smtClean="0">
                <a:solidFill>
                  <a:srgbClr val="C00000"/>
                </a:solidFill>
              </a:rPr>
              <a:t>	KAPLUMBAĞA TAKTİĞİ ( kaçınma)</a:t>
            </a:r>
          </a:p>
          <a:p>
            <a:pPr marL="0" indent="0" algn="just" fontAlgn="auto">
              <a:spcAft>
                <a:spcPts val="0"/>
              </a:spcAft>
              <a:buFont typeface="Arial" panose="020B0604020202020204" pitchFamily="34" charset="0"/>
              <a:buNone/>
              <a:defRPr/>
            </a:pPr>
            <a:r>
              <a:rPr lang="tr-TR" dirty="0" smtClean="0">
                <a:solidFill>
                  <a:srgbClr val="C00000"/>
                </a:solidFill>
              </a:rPr>
              <a:t>	KÖPEK BALIĞI TAKTİĞİ ( güç kullanma, rekabete girme)</a:t>
            </a:r>
          </a:p>
          <a:p>
            <a:pPr marL="0" indent="0" algn="just" fontAlgn="auto">
              <a:spcAft>
                <a:spcPts val="0"/>
              </a:spcAft>
              <a:buFont typeface="Arial" panose="020B0604020202020204" pitchFamily="34" charset="0"/>
              <a:buNone/>
              <a:defRPr/>
            </a:pPr>
            <a:r>
              <a:rPr lang="tr-TR" dirty="0" smtClean="0">
                <a:solidFill>
                  <a:srgbClr val="C00000"/>
                </a:solidFill>
              </a:rPr>
              <a:t>	TİLKİ TAKTİĞİ ( uzlaşma)</a:t>
            </a:r>
          </a:p>
          <a:p>
            <a:pPr marL="0" indent="0" algn="just" fontAlgn="auto">
              <a:spcAft>
                <a:spcPts val="0"/>
              </a:spcAft>
              <a:buFont typeface="Arial" panose="020B0604020202020204" pitchFamily="34" charset="0"/>
              <a:buNone/>
              <a:defRPr/>
            </a:pPr>
            <a:r>
              <a:rPr lang="tr-TR" dirty="0" smtClean="0">
                <a:solidFill>
                  <a:srgbClr val="C00000"/>
                </a:solidFill>
              </a:rPr>
              <a:t>	BAYKUŞ </a:t>
            </a:r>
            <a:r>
              <a:rPr lang="tr-TR" dirty="0">
                <a:solidFill>
                  <a:srgbClr val="C00000"/>
                </a:solidFill>
              </a:rPr>
              <a:t>TAKTİĞİ ( </a:t>
            </a:r>
            <a:r>
              <a:rPr lang="tr-TR" dirty="0" smtClean="0">
                <a:solidFill>
                  <a:srgbClr val="C00000"/>
                </a:solidFill>
              </a:rPr>
              <a:t>iş </a:t>
            </a:r>
            <a:r>
              <a:rPr lang="tr-TR" dirty="0">
                <a:solidFill>
                  <a:srgbClr val="C00000"/>
                </a:solidFill>
              </a:rPr>
              <a:t>birliği yapma)</a:t>
            </a:r>
          </a:p>
          <a:p>
            <a:pPr marL="0" indent="0" algn="just" fontAlgn="auto">
              <a:spcAft>
                <a:spcPts val="0"/>
              </a:spcAft>
              <a:buFont typeface="Arial" panose="020B0604020202020204" pitchFamily="34" charset="0"/>
              <a:buNone/>
              <a:defRPr/>
            </a:pPr>
            <a:endParaRPr lang="tr-TR" dirty="0" smtClean="0">
              <a:solidFill>
                <a:schemeClr val="accent6">
                  <a:lumMod val="50000"/>
                </a:schemeClr>
              </a:solidFill>
            </a:endParaRPr>
          </a:p>
          <a:p>
            <a:pPr algn="just" fontAlgn="auto">
              <a:spcAft>
                <a:spcPts val="0"/>
              </a:spcAft>
              <a:buFont typeface="Arial" panose="020B0604020202020204" pitchFamily="34" charset="0"/>
              <a:buChar char="•"/>
              <a:defRPr/>
            </a:pPr>
            <a:endParaRPr lang="tr-TR" dirty="0" smtClean="0">
              <a:solidFill>
                <a:schemeClr val="accent6">
                  <a:lumMod val="50000"/>
                </a:schemeClr>
              </a:solidFill>
            </a:endParaRPr>
          </a:p>
          <a:p>
            <a:pPr algn="just" fontAlgn="auto">
              <a:spcAft>
                <a:spcPts val="0"/>
              </a:spcAft>
              <a:buFont typeface="Arial" panose="020B0604020202020204" pitchFamily="34" charset="0"/>
              <a:buChar char="•"/>
              <a:defRPr/>
            </a:pPr>
            <a:endParaRPr lang="tr-TR" dirty="0" smtClean="0">
              <a:solidFill>
                <a:schemeClr val="accent6">
                  <a:lumMod val="50000"/>
                </a:schemeClr>
              </a:solidFill>
            </a:endParaRPr>
          </a:p>
          <a:p>
            <a:pPr algn="just"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b="1" dirty="0" smtClean="0">
                <a:solidFill>
                  <a:schemeClr val="accent1">
                    <a:lumMod val="75000"/>
                  </a:schemeClr>
                </a:solidFill>
              </a:rPr>
              <a:t>Çatışma </a:t>
            </a:r>
            <a:r>
              <a:rPr lang="tr-TR" b="1" dirty="0">
                <a:solidFill>
                  <a:schemeClr val="accent1">
                    <a:lumMod val="75000"/>
                  </a:schemeClr>
                </a:solidFill>
              </a:rPr>
              <a:t>çözme </a:t>
            </a:r>
            <a:r>
              <a:rPr lang="tr-TR" b="1" dirty="0" smtClean="0">
                <a:solidFill>
                  <a:schemeClr val="accent1">
                    <a:lumMod val="75000"/>
                  </a:schemeClr>
                </a:solidFill>
              </a:rPr>
              <a:t>stratejileri</a:t>
            </a:r>
            <a:endParaRPr lang="tr-TR" b="1" dirty="0">
              <a:solidFill>
                <a:schemeClr val="accent1">
                  <a:lumMod val="75000"/>
                </a:schemeClr>
              </a:solidFill>
            </a:endParaRPr>
          </a:p>
        </p:txBody>
      </p:sp>
      <p:sp>
        <p:nvSpPr>
          <p:cNvPr id="3" name="İçerik Yer Tutucusu 2"/>
          <p:cNvSpPr>
            <a:spLocks noGrp="1"/>
          </p:cNvSpPr>
          <p:nvPr>
            <p:ph idx="1"/>
          </p:nvPr>
        </p:nvSpPr>
        <p:spPr/>
        <p:txBody>
          <a:bodyPr rtlCol="0">
            <a:normAutofit fontScale="85000" lnSpcReduction="20000"/>
          </a:bodyPr>
          <a:lstStyle/>
          <a:p>
            <a:pPr marL="0" indent="0" algn="just">
              <a:buNone/>
              <a:defRPr/>
            </a:pPr>
            <a:r>
              <a:rPr lang="tr-TR" b="1" dirty="0" smtClean="0">
                <a:solidFill>
                  <a:schemeClr val="accent6">
                    <a:lumMod val="50000"/>
                  </a:schemeClr>
                </a:solidFill>
              </a:rPr>
              <a:t>	</a:t>
            </a:r>
            <a:r>
              <a:rPr lang="tr-TR" b="1" dirty="0" smtClean="0">
                <a:solidFill>
                  <a:schemeClr val="tx2"/>
                </a:solidFill>
              </a:rPr>
              <a:t>1. AYICIK TAKTİĞİ </a:t>
            </a:r>
            <a:r>
              <a:rPr lang="tr-TR" b="1" dirty="0" smtClean="0">
                <a:solidFill>
                  <a:srgbClr val="C00000"/>
                </a:solidFill>
              </a:rPr>
              <a:t>(</a:t>
            </a:r>
            <a:r>
              <a:rPr lang="tr-TR" dirty="0">
                <a:solidFill>
                  <a:srgbClr val="C00000"/>
                </a:solidFill>
              </a:rPr>
              <a:t>Verme, Yatıştırma</a:t>
            </a:r>
            <a:r>
              <a:rPr lang="tr-TR" b="1" dirty="0" smtClean="0">
                <a:solidFill>
                  <a:srgbClr val="C00000"/>
                </a:solidFill>
              </a:rPr>
              <a:t>)</a:t>
            </a:r>
          </a:p>
          <a:p>
            <a:pPr marL="0" indent="0" algn="just">
              <a:buNone/>
              <a:defRPr/>
            </a:pPr>
            <a:r>
              <a:rPr lang="tr-TR" dirty="0" smtClean="0">
                <a:solidFill>
                  <a:srgbClr val="C00000"/>
                </a:solidFill>
              </a:rPr>
              <a:t>	</a:t>
            </a:r>
            <a:r>
              <a:rPr lang="tr-TR" dirty="0">
                <a:solidFill>
                  <a:srgbClr val="C00000"/>
                </a:solidFill>
              </a:rPr>
              <a:t> Verme, yatıştırma türü çatışma çözme yolu oyuncak ayı ile sembolize edilmektedir. Oyuncak ayı insanları mutlu etmektedir ve sevimlidir. </a:t>
            </a:r>
            <a:r>
              <a:rPr lang="tr-TR" dirty="0" smtClean="0">
                <a:solidFill>
                  <a:srgbClr val="C00000"/>
                </a:solidFill>
              </a:rPr>
              <a:t>Bu taktiği kullananlar </a:t>
            </a:r>
            <a:r>
              <a:rPr lang="tr-TR" dirty="0">
                <a:solidFill>
                  <a:srgbClr val="C00000"/>
                </a:solidFill>
              </a:rPr>
              <a:t>için </a:t>
            </a:r>
            <a:r>
              <a:rPr lang="tr-TR" dirty="0" smtClean="0">
                <a:solidFill>
                  <a:srgbClr val="C00000"/>
                </a:solidFill>
              </a:rPr>
              <a:t>ilişkiler çok </a:t>
            </a:r>
            <a:r>
              <a:rPr lang="tr-TR" dirty="0">
                <a:solidFill>
                  <a:srgbClr val="C00000"/>
                </a:solidFill>
              </a:rPr>
              <a:t>önemli, amaç pek önemli değildir. İlişkilerin bozulmaması için çatışmayı yatıştırmaya çalışırlar.     </a:t>
            </a:r>
            <a:endParaRPr lang="tr-TR" dirty="0" smtClean="0">
              <a:solidFill>
                <a:srgbClr val="C00000"/>
              </a:solidFill>
            </a:endParaRPr>
          </a:p>
          <a:p>
            <a:pPr marL="0" indent="0" algn="just" fontAlgn="auto">
              <a:spcAft>
                <a:spcPts val="0"/>
              </a:spcAft>
              <a:buFont typeface="Arial" panose="020B0604020202020204" pitchFamily="34" charset="0"/>
              <a:buNone/>
              <a:defRPr/>
            </a:pPr>
            <a:r>
              <a:rPr lang="tr-TR" dirty="0" smtClean="0">
                <a:solidFill>
                  <a:srgbClr val="C00000"/>
                </a:solidFill>
              </a:rPr>
              <a:t>	* Sorun sizin için çok önemli değil, ama diğer kişi için çok önemliyse,</a:t>
            </a:r>
          </a:p>
          <a:p>
            <a:pPr marL="0" indent="0" algn="just" fontAlgn="auto">
              <a:spcAft>
                <a:spcPts val="0"/>
              </a:spcAft>
              <a:buFont typeface="Arial" panose="020B0604020202020204" pitchFamily="34" charset="0"/>
              <a:buNone/>
              <a:defRPr/>
            </a:pPr>
            <a:r>
              <a:rPr lang="tr-TR" dirty="0" smtClean="0">
                <a:solidFill>
                  <a:srgbClr val="C00000"/>
                </a:solidFill>
              </a:rPr>
              <a:t>	* Üzüleceğinizi ya da çok yıpranacağınızı hissettiğinizde,</a:t>
            </a:r>
          </a:p>
          <a:p>
            <a:pPr marL="0" indent="0" algn="just" fontAlgn="auto">
              <a:spcAft>
                <a:spcPts val="0"/>
              </a:spcAft>
              <a:buFont typeface="Arial" panose="020B0604020202020204" pitchFamily="34" charset="0"/>
              <a:buNone/>
              <a:defRPr/>
            </a:pPr>
            <a:r>
              <a:rPr lang="tr-TR" dirty="0" smtClean="0">
                <a:solidFill>
                  <a:srgbClr val="C00000"/>
                </a:solidFill>
              </a:rPr>
              <a:t>	* Kazanamayacağınızı bildiğiniz bir konuda sürekli bir rekabet halinde olmak sizin için zararlı olacaksa,</a:t>
            </a:r>
          </a:p>
          <a:p>
            <a:pPr marL="0" indent="0" algn="just" fontAlgn="auto">
              <a:spcAft>
                <a:spcPts val="0"/>
              </a:spcAft>
              <a:buFont typeface="Arial" panose="020B0604020202020204" pitchFamily="34" charset="0"/>
              <a:buNone/>
              <a:defRPr/>
            </a:pPr>
            <a:r>
              <a:rPr lang="tr-TR" dirty="0" smtClean="0">
                <a:solidFill>
                  <a:srgbClr val="C00000"/>
                </a:solidFill>
              </a:rPr>
              <a:t>	* Mevcut uyumu korumak çok önemliyse ve ‘şimdi zamanı değil.’ diyorsanız ayıcık taktiğini kullanmak uygun olabilir.</a:t>
            </a:r>
          </a:p>
          <a:p>
            <a:pPr marL="0" indent="0" algn="just" fontAlgn="auto">
              <a:spcAft>
                <a:spcPts val="0"/>
              </a:spcAft>
              <a:buFont typeface="Arial" panose="020B0604020202020204" pitchFamily="34" charset="0"/>
              <a:buNone/>
              <a:defRPr/>
            </a:pPr>
            <a:endParaRPr lang="tr-TR" dirty="0">
              <a:solidFill>
                <a:schemeClr val="accent6">
                  <a:lumMod val="50000"/>
                </a:schemeClr>
              </a:solidFill>
            </a:endParaRPr>
          </a:p>
          <a:p>
            <a:pPr algn="just" fontAlgn="auto">
              <a:spcAft>
                <a:spcPts val="0"/>
              </a:spcAft>
              <a:buFont typeface="Arial" panose="020B0604020202020204" pitchFamily="34" charset="0"/>
              <a:buChar char="•"/>
              <a:defRPr/>
            </a:pPr>
            <a:endParaRPr lang="tr-TR" dirty="0">
              <a:solidFill>
                <a:schemeClr val="accent6">
                  <a:lumMod val="50000"/>
                </a:schemeClr>
              </a:solidFill>
            </a:endParaRPr>
          </a:p>
        </p:txBody>
      </p:sp>
      <p:pic>
        <p:nvPicPr>
          <p:cNvPr id="34820" name="Picture 2" descr="C:\Users\win8\Desktop\22bcdayi.jpg"/>
          <p:cNvPicPr>
            <a:picLocks noChangeAspect="1" noChangeArrowheads="1"/>
          </p:cNvPicPr>
          <p:nvPr/>
        </p:nvPicPr>
        <p:blipFill>
          <a:blip r:embed="rId2"/>
          <a:srcRect/>
          <a:stretch>
            <a:fillRect/>
          </a:stretch>
        </p:blipFill>
        <p:spPr bwMode="auto">
          <a:xfrm>
            <a:off x="9972855" y="385672"/>
            <a:ext cx="1657350" cy="1200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2346" y="707366"/>
            <a:ext cx="10466717" cy="5745192"/>
          </a:xfrm>
        </p:spPr>
        <p:txBody>
          <a:bodyPr rtlCol="0">
            <a:normAutofit fontScale="70000" lnSpcReduction="20000"/>
          </a:bodyPr>
          <a:lstStyle/>
          <a:p>
            <a:pPr marL="0" indent="0" algn="just">
              <a:buNone/>
              <a:defRPr/>
            </a:pPr>
            <a:r>
              <a:rPr lang="tr-TR" b="1" dirty="0" smtClean="0">
                <a:solidFill>
                  <a:schemeClr val="accent6">
                    <a:lumMod val="50000"/>
                  </a:schemeClr>
                </a:solidFill>
              </a:rPr>
              <a:t>	</a:t>
            </a:r>
            <a:r>
              <a:rPr lang="tr-TR" sz="3900" b="1" dirty="0" smtClean="0">
                <a:solidFill>
                  <a:schemeClr val="tx2"/>
                </a:solidFill>
              </a:rPr>
              <a:t>2. KAPLUMBAĞA TAKTİĞİ </a:t>
            </a:r>
            <a:r>
              <a:rPr lang="tr-TR" sz="3900" b="1" dirty="0" smtClean="0">
                <a:solidFill>
                  <a:srgbClr val="C00000"/>
                </a:solidFill>
              </a:rPr>
              <a:t>(</a:t>
            </a:r>
            <a:r>
              <a:rPr lang="tr-TR" sz="3900" dirty="0">
                <a:solidFill>
                  <a:srgbClr val="C00000"/>
                </a:solidFill>
              </a:rPr>
              <a:t>Kaçınma, Geri Çekilme</a:t>
            </a:r>
            <a:r>
              <a:rPr lang="tr-TR" sz="3900" b="1" dirty="0" smtClean="0">
                <a:solidFill>
                  <a:srgbClr val="C00000"/>
                </a:solidFill>
              </a:rPr>
              <a:t>)</a:t>
            </a:r>
          </a:p>
          <a:p>
            <a:pPr marL="0" indent="0" algn="just" fontAlgn="auto">
              <a:spcAft>
                <a:spcPts val="0"/>
              </a:spcAft>
              <a:buFont typeface="Arial" panose="020B0604020202020204" pitchFamily="34" charset="0"/>
              <a:buNone/>
              <a:defRPr/>
            </a:pPr>
            <a:r>
              <a:rPr lang="tr-TR" sz="3900" dirty="0" smtClean="0">
                <a:solidFill>
                  <a:srgbClr val="C00000"/>
                </a:solidFill>
              </a:rPr>
              <a:t>	Bu taktiği kullananlar çatışmadan kaçınmak için geri çekilirler. </a:t>
            </a:r>
          </a:p>
          <a:p>
            <a:pPr marL="0" indent="0" algn="just" fontAlgn="auto">
              <a:spcAft>
                <a:spcPts val="0"/>
              </a:spcAft>
              <a:buFont typeface="Arial" panose="020B0604020202020204" pitchFamily="34" charset="0"/>
              <a:buNone/>
              <a:defRPr/>
            </a:pPr>
            <a:r>
              <a:rPr lang="tr-TR" sz="3900" dirty="0" smtClean="0">
                <a:solidFill>
                  <a:srgbClr val="C00000"/>
                </a:solidFill>
              </a:rPr>
              <a:t>Çatışma yaratan sorunlardan ve kişilerden uzak dururlar.</a:t>
            </a:r>
          </a:p>
          <a:p>
            <a:pPr marL="0" indent="0" algn="just" fontAlgn="auto">
              <a:spcAft>
                <a:spcPts val="0"/>
              </a:spcAft>
              <a:buFont typeface="Arial" panose="020B0604020202020204" pitchFamily="34" charset="0"/>
              <a:buNone/>
              <a:defRPr/>
            </a:pPr>
            <a:r>
              <a:rPr lang="tr-TR" sz="3900" dirty="0" smtClean="0">
                <a:solidFill>
                  <a:srgbClr val="C00000"/>
                </a:solidFill>
              </a:rPr>
              <a:t>	* Elde edilecek ödüller çok yüksek değilse ve kaybedeceğiniz</a:t>
            </a:r>
          </a:p>
          <a:p>
            <a:pPr marL="0" indent="0" algn="just" fontAlgn="auto">
              <a:spcAft>
                <a:spcPts val="0"/>
              </a:spcAft>
              <a:buFont typeface="Arial" panose="020B0604020202020204" pitchFamily="34" charset="0"/>
              <a:buNone/>
              <a:defRPr/>
            </a:pPr>
            <a:r>
              <a:rPr lang="tr-TR" sz="3900" dirty="0" smtClean="0">
                <a:solidFill>
                  <a:srgbClr val="C00000"/>
                </a:solidFill>
              </a:rPr>
              <a:t> bir şey yoksa yani bu sizin için sadece bir deneyim olacaksa,</a:t>
            </a:r>
          </a:p>
          <a:p>
            <a:pPr marL="0" indent="0" algn="just" fontAlgn="auto">
              <a:spcAft>
                <a:spcPts val="0"/>
              </a:spcAft>
              <a:buFont typeface="Arial" panose="020B0604020202020204" pitchFamily="34" charset="0"/>
              <a:buNone/>
              <a:defRPr/>
            </a:pPr>
            <a:r>
              <a:rPr lang="tr-TR" sz="3900" dirty="0" smtClean="0">
                <a:solidFill>
                  <a:srgbClr val="C00000"/>
                </a:solidFill>
              </a:rPr>
              <a:t>	* Çatışmayı ele alacak zamanınız yoksa,</a:t>
            </a:r>
          </a:p>
          <a:p>
            <a:pPr marL="0" indent="0" algn="just" fontAlgn="auto">
              <a:spcAft>
                <a:spcPts val="0"/>
              </a:spcAft>
              <a:buFont typeface="Arial" panose="020B0604020202020204" pitchFamily="34" charset="0"/>
              <a:buNone/>
              <a:defRPr/>
            </a:pPr>
            <a:r>
              <a:rPr lang="tr-TR" sz="3900" dirty="0" smtClean="0">
                <a:solidFill>
                  <a:srgbClr val="C00000"/>
                </a:solidFill>
              </a:rPr>
              <a:t>	* Ortam ve zaman uygun değilse,</a:t>
            </a:r>
          </a:p>
          <a:p>
            <a:pPr marL="0" indent="0" algn="just" fontAlgn="auto">
              <a:spcAft>
                <a:spcPts val="0"/>
              </a:spcAft>
              <a:buFont typeface="Arial" panose="020B0604020202020204" pitchFamily="34" charset="0"/>
              <a:buNone/>
              <a:defRPr/>
            </a:pPr>
            <a:r>
              <a:rPr lang="tr-TR" sz="3900" dirty="0" smtClean="0">
                <a:solidFill>
                  <a:srgbClr val="C00000"/>
                </a:solidFill>
              </a:rPr>
              <a:t>	* Daha önemli sorunların baskısını hissediyorsanız,</a:t>
            </a:r>
          </a:p>
          <a:p>
            <a:pPr marL="0" indent="0" algn="just" fontAlgn="auto">
              <a:spcAft>
                <a:spcPts val="0"/>
              </a:spcAft>
              <a:buFont typeface="Arial" panose="020B0604020202020204" pitchFamily="34" charset="0"/>
              <a:buNone/>
              <a:defRPr/>
            </a:pPr>
            <a:r>
              <a:rPr lang="tr-TR" sz="3900" dirty="0" smtClean="0">
                <a:solidFill>
                  <a:srgbClr val="C00000"/>
                </a:solidFill>
              </a:rPr>
              <a:t>	* Çok öfkeli bir kişiyle karşı karşıya iseniz,</a:t>
            </a:r>
          </a:p>
          <a:p>
            <a:pPr marL="0" indent="0" algn="just" fontAlgn="auto">
              <a:spcAft>
                <a:spcPts val="0"/>
              </a:spcAft>
              <a:buFont typeface="Arial" panose="020B0604020202020204" pitchFamily="34" charset="0"/>
              <a:buNone/>
              <a:defRPr/>
            </a:pPr>
            <a:r>
              <a:rPr lang="tr-TR" sz="3900" dirty="0" smtClean="0">
                <a:solidFill>
                  <a:srgbClr val="C00000"/>
                </a:solidFill>
              </a:rPr>
              <a:t>	* Tam olarak hazır değilseniz, bilgi edinmeye ve düşünmeye ihtiyaç duyuyorsanız,</a:t>
            </a:r>
          </a:p>
          <a:p>
            <a:pPr marL="0" indent="0" algn="just" fontAlgn="auto">
              <a:spcAft>
                <a:spcPts val="0"/>
              </a:spcAft>
              <a:buFont typeface="Arial" panose="020B0604020202020204" pitchFamily="34" charset="0"/>
              <a:buNone/>
              <a:defRPr/>
            </a:pPr>
            <a:r>
              <a:rPr lang="tr-TR" sz="3900" dirty="0" smtClean="0">
                <a:solidFill>
                  <a:srgbClr val="C00000"/>
                </a:solidFill>
              </a:rPr>
              <a:t>	* Duygusal olarak çok fazla yüklüyseniz,</a:t>
            </a:r>
          </a:p>
          <a:p>
            <a:pPr marL="0" indent="0" algn="just" fontAlgn="auto">
              <a:spcAft>
                <a:spcPts val="0"/>
              </a:spcAft>
              <a:buFont typeface="Arial" panose="020B0604020202020204" pitchFamily="34" charset="0"/>
              <a:buNone/>
              <a:defRPr/>
            </a:pPr>
            <a:r>
              <a:rPr lang="tr-TR" sz="3900" dirty="0" smtClean="0">
                <a:solidFill>
                  <a:srgbClr val="C00000"/>
                </a:solidFill>
              </a:rPr>
              <a:t>	* Çevrenizdeki diğer kişiler çatışmayı daha başarılı bir biçimde çözebileceklerse kaplumbağa taktiğini kullanmak uygun olabilir.</a:t>
            </a:r>
          </a:p>
        </p:txBody>
      </p:sp>
      <p:pic>
        <p:nvPicPr>
          <p:cNvPr id="35844" name="Picture 2" descr="C:\Users\win8\Desktop\Kaplumbağa-Yöntemi.jpg"/>
          <p:cNvPicPr>
            <a:picLocks noChangeAspect="1" noChangeArrowheads="1"/>
          </p:cNvPicPr>
          <p:nvPr/>
        </p:nvPicPr>
        <p:blipFill>
          <a:blip r:embed="rId2"/>
          <a:srcRect/>
          <a:stretch>
            <a:fillRect/>
          </a:stretch>
        </p:blipFill>
        <p:spPr bwMode="auto">
          <a:xfrm>
            <a:off x="10124177" y="258792"/>
            <a:ext cx="1804988" cy="19573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4069" y="724619"/>
            <a:ext cx="11168332" cy="5727939"/>
          </a:xfrm>
        </p:spPr>
        <p:txBody>
          <a:bodyPr rtlCol="0">
            <a:normAutofit lnSpcReduction="10000"/>
          </a:bodyPr>
          <a:lstStyle/>
          <a:p>
            <a:pPr marL="0" indent="0" algn="just">
              <a:buNone/>
              <a:defRPr/>
            </a:pPr>
            <a:r>
              <a:rPr lang="tr-TR" b="1" dirty="0" smtClean="0">
                <a:solidFill>
                  <a:schemeClr val="accent6">
                    <a:lumMod val="50000"/>
                  </a:schemeClr>
                </a:solidFill>
              </a:rPr>
              <a:t>	</a:t>
            </a:r>
            <a:r>
              <a:rPr lang="tr-TR" sz="2700" b="1" dirty="0" smtClean="0">
                <a:solidFill>
                  <a:schemeClr val="tx2"/>
                </a:solidFill>
              </a:rPr>
              <a:t>3.KÖPEK BALIĞI TAKTİĞİ </a:t>
            </a:r>
            <a:r>
              <a:rPr lang="tr-TR" sz="2700" b="1" dirty="0" smtClean="0">
                <a:solidFill>
                  <a:srgbClr val="C00000"/>
                </a:solidFill>
              </a:rPr>
              <a:t>(</a:t>
            </a:r>
            <a:r>
              <a:rPr lang="tr-TR" sz="2700" dirty="0">
                <a:solidFill>
                  <a:srgbClr val="C00000"/>
                </a:solidFill>
              </a:rPr>
              <a:t>Güçlü Olma, Hep Kazanma</a:t>
            </a:r>
            <a:r>
              <a:rPr lang="tr-TR" sz="2700" b="1" dirty="0" smtClean="0">
                <a:solidFill>
                  <a:srgbClr val="C00000"/>
                </a:solidFill>
              </a:rPr>
              <a:t>)</a:t>
            </a:r>
          </a:p>
          <a:p>
            <a:pPr marL="0" indent="0" algn="just">
              <a:buNone/>
              <a:defRPr/>
            </a:pPr>
            <a:endParaRPr lang="tr-TR" sz="2700" b="1" dirty="0" smtClean="0">
              <a:solidFill>
                <a:srgbClr val="C00000"/>
              </a:solidFill>
            </a:endParaRPr>
          </a:p>
          <a:p>
            <a:pPr marL="0" indent="0" algn="just">
              <a:buNone/>
              <a:defRPr/>
            </a:pPr>
            <a:r>
              <a:rPr lang="tr-TR" sz="2700" dirty="0" smtClean="0">
                <a:solidFill>
                  <a:srgbClr val="C00000"/>
                </a:solidFill>
              </a:rPr>
              <a:t>	Bu taktiği kullananlar için kendi amaçları çok önemli, ilişkileri ise önemsizdir. Bu nedenle kendi çözüm önerilerini kabul etmesi için çatıştığı kişiyi zorlar ve karşısındaki kişi üzerinde güç kullanmayı dener.</a:t>
            </a:r>
            <a:r>
              <a:rPr lang="tr-TR" sz="2800" dirty="0"/>
              <a:t> </a:t>
            </a:r>
            <a:r>
              <a:rPr lang="tr-TR" sz="2800" dirty="0">
                <a:solidFill>
                  <a:srgbClr val="C00000"/>
                </a:solidFill>
              </a:rPr>
              <a:t> Diğer insanların onları kabul etmesine, sevmesine önem vermezler, ne pahasına olursa olsun kazanmak isterler. Çatışma ortamını kazan-kaybet ortamı olarak görürler, amaçları ise hep kazanan olmaktır, onlar için kazanmak güç ve gurur kaynağıdır</a:t>
            </a:r>
            <a:endParaRPr lang="tr-TR" sz="2700" dirty="0" smtClean="0">
              <a:solidFill>
                <a:srgbClr val="C00000"/>
              </a:solidFill>
            </a:endParaRPr>
          </a:p>
          <a:p>
            <a:pPr marL="0" indent="0" algn="just" fontAlgn="auto">
              <a:spcAft>
                <a:spcPts val="0"/>
              </a:spcAft>
              <a:buFont typeface="Arial" panose="020B0604020202020204" pitchFamily="34" charset="0"/>
              <a:buNone/>
              <a:defRPr/>
            </a:pPr>
            <a:r>
              <a:rPr lang="tr-TR" sz="2700" dirty="0" smtClean="0">
                <a:solidFill>
                  <a:srgbClr val="C00000"/>
                </a:solidFill>
              </a:rPr>
              <a:t>	* Kesinlikle haklı olduğunuzu bildiğinizde,</a:t>
            </a:r>
          </a:p>
          <a:p>
            <a:pPr marL="0" indent="0" algn="just" fontAlgn="auto">
              <a:spcAft>
                <a:spcPts val="0"/>
              </a:spcAft>
              <a:buFont typeface="Arial" panose="020B0604020202020204" pitchFamily="34" charset="0"/>
              <a:buNone/>
              <a:defRPr/>
            </a:pPr>
            <a:r>
              <a:rPr lang="tr-TR" sz="2700" dirty="0" smtClean="0">
                <a:solidFill>
                  <a:srgbClr val="C00000"/>
                </a:solidFill>
              </a:rPr>
              <a:t>	* Kısa süre içerisinde karar vermeniz gerektiğinde,</a:t>
            </a:r>
          </a:p>
          <a:p>
            <a:pPr marL="0" indent="0" algn="just" fontAlgn="auto">
              <a:spcAft>
                <a:spcPts val="0"/>
              </a:spcAft>
              <a:buFont typeface="Arial" panose="020B0604020202020204" pitchFamily="34" charset="0"/>
              <a:buNone/>
              <a:defRPr/>
            </a:pPr>
            <a:r>
              <a:rPr lang="tr-TR" sz="2700" dirty="0" smtClean="0">
                <a:solidFill>
                  <a:srgbClr val="C00000"/>
                </a:solidFill>
              </a:rPr>
              <a:t>	*Muhaliflerini ezen bir kişi ile karşılaştığınızda köpek balığı taktiğini kullanmak uygun olabilir.</a:t>
            </a:r>
          </a:p>
        </p:txBody>
      </p:sp>
      <p:pic>
        <p:nvPicPr>
          <p:cNvPr id="36868" name="Picture 2" descr="C:\Users\win8\Desktop\Köpekbalığı-Yöntemi-150x150.png"/>
          <p:cNvPicPr>
            <a:picLocks noChangeAspect="1" noChangeArrowheads="1"/>
          </p:cNvPicPr>
          <p:nvPr/>
        </p:nvPicPr>
        <p:blipFill>
          <a:blip r:embed="rId2"/>
          <a:srcRect/>
          <a:stretch>
            <a:fillRect/>
          </a:stretch>
        </p:blipFill>
        <p:spPr bwMode="auto">
          <a:xfrm>
            <a:off x="9903125" y="-1"/>
            <a:ext cx="2288875" cy="201858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2716" y="274638"/>
            <a:ext cx="11309684" cy="1143000"/>
          </a:xfrm>
        </p:spPr>
        <p:txBody>
          <a:bodyPr>
            <a:normAutofit/>
          </a:bodyPr>
          <a:lstStyle/>
          <a:p>
            <a:pPr algn="l"/>
            <a:r>
              <a:rPr lang="tr-TR" b="1" dirty="0" smtClean="0">
                <a:solidFill>
                  <a:schemeClr val="accent1">
                    <a:lumMod val="75000"/>
                  </a:schemeClr>
                </a:solidFill>
              </a:rPr>
              <a:t>    ÇATIŞMANIN   NEDENLER   NELERDİR?</a:t>
            </a:r>
            <a:endParaRPr lang="tr-TR" dirty="0"/>
          </a:p>
        </p:txBody>
      </p:sp>
      <p:sp>
        <p:nvSpPr>
          <p:cNvPr id="3" name="2 İçerik Yer Tutucusu"/>
          <p:cNvSpPr>
            <a:spLocks noGrp="1"/>
          </p:cNvSpPr>
          <p:nvPr>
            <p:ph idx="1"/>
          </p:nvPr>
        </p:nvSpPr>
        <p:spPr/>
        <p:txBody>
          <a:bodyPr>
            <a:normAutofit fontScale="77500" lnSpcReduction="20000"/>
          </a:bodyPr>
          <a:lstStyle/>
          <a:p>
            <a:pPr marL="514350" indent="-514350">
              <a:buAutoNum type="arabicPeriod"/>
            </a:pPr>
            <a:r>
              <a:rPr lang="tr-TR" dirty="0" smtClean="0">
                <a:solidFill>
                  <a:srgbClr val="C00000"/>
                </a:solidFill>
                <a:latin typeface="Comic Sans MS" pitchFamily="66" charset="0"/>
              </a:rPr>
              <a:t>Karşılanmayan </a:t>
            </a:r>
            <a:r>
              <a:rPr lang="tr-TR" dirty="0">
                <a:solidFill>
                  <a:srgbClr val="C00000"/>
                </a:solidFill>
                <a:latin typeface="Comic Sans MS" pitchFamily="66" charset="0"/>
              </a:rPr>
              <a:t>psikolojik </a:t>
            </a:r>
            <a:r>
              <a:rPr lang="tr-TR" dirty="0" smtClean="0">
                <a:solidFill>
                  <a:srgbClr val="C00000"/>
                </a:solidFill>
                <a:latin typeface="Comic Sans MS" pitchFamily="66" charset="0"/>
              </a:rPr>
              <a:t>gereksinimler</a:t>
            </a:r>
          </a:p>
          <a:p>
            <a:pPr marL="914400" lvl="1" indent="-514350">
              <a:buNone/>
            </a:pPr>
            <a:r>
              <a:rPr lang="tr-TR" dirty="0" smtClean="0">
                <a:solidFill>
                  <a:srgbClr val="C00000"/>
                </a:solidFill>
                <a:latin typeface="Comic Sans MS" pitchFamily="66" charset="0"/>
              </a:rPr>
              <a:t>-  Ait olma</a:t>
            </a:r>
          </a:p>
          <a:p>
            <a:pPr marL="914400" lvl="1" indent="-514350">
              <a:buNone/>
            </a:pPr>
            <a:r>
              <a:rPr lang="tr-TR" dirty="0" smtClean="0">
                <a:solidFill>
                  <a:srgbClr val="C00000"/>
                </a:solidFill>
                <a:latin typeface="Comic Sans MS" pitchFamily="66" charset="0"/>
              </a:rPr>
              <a:t>-  Güç</a:t>
            </a:r>
          </a:p>
          <a:p>
            <a:pPr marL="914400" lvl="1" indent="-514350">
              <a:buNone/>
            </a:pPr>
            <a:r>
              <a:rPr lang="tr-TR" dirty="0" smtClean="0">
                <a:solidFill>
                  <a:srgbClr val="C00000"/>
                </a:solidFill>
                <a:latin typeface="Comic Sans MS" pitchFamily="66" charset="0"/>
              </a:rPr>
              <a:t>-  Özgürlük</a:t>
            </a:r>
          </a:p>
          <a:p>
            <a:pPr marL="914400" lvl="1" indent="-514350">
              <a:buNone/>
            </a:pPr>
            <a:r>
              <a:rPr lang="tr-TR" dirty="0" smtClean="0">
                <a:solidFill>
                  <a:srgbClr val="C00000"/>
                </a:solidFill>
                <a:latin typeface="Comic Sans MS" pitchFamily="66" charset="0"/>
              </a:rPr>
              <a:t>-  Eğlenme</a:t>
            </a:r>
          </a:p>
          <a:p>
            <a:pPr>
              <a:buNone/>
            </a:pPr>
            <a:r>
              <a:rPr lang="tr-TR" dirty="0" smtClean="0">
                <a:solidFill>
                  <a:srgbClr val="C00000"/>
                </a:solidFill>
                <a:latin typeface="Comic Sans MS" pitchFamily="66" charset="0"/>
              </a:rPr>
              <a:t>2. Kaynakların sınırlı olması</a:t>
            </a:r>
          </a:p>
          <a:p>
            <a:pPr lvl="1">
              <a:buFontTx/>
              <a:buChar char="-"/>
            </a:pPr>
            <a:r>
              <a:rPr lang="tr-TR" dirty="0" smtClean="0">
                <a:solidFill>
                  <a:srgbClr val="C00000"/>
                </a:solidFill>
                <a:latin typeface="Comic Sans MS" pitchFamily="66" charset="0"/>
              </a:rPr>
              <a:t>Zaman</a:t>
            </a:r>
          </a:p>
          <a:p>
            <a:pPr lvl="1">
              <a:buFontTx/>
              <a:buChar char="-"/>
            </a:pPr>
            <a:r>
              <a:rPr lang="tr-TR" dirty="0" smtClean="0">
                <a:solidFill>
                  <a:srgbClr val="C00000"/>
                </a:solidFill>
                <a:latin typeface="Comic Sans MS" pitchFamily="66" charset="0"/>
              </a:rPr>
              <a:t>Para</a:t>
            </a:r>
          </a:p>
          <a:p>
            <a:pPr lvl="1">
              <a:buFontTx/>
              <a:buChar char="-"/>
            </a:pPr>
            <a:r>
              <a:rPr lang="tr-TR" dirty="0" smtClean="0">
                <a:solidFill>
                  <a:srgbClr val="C00000"/>
                </a:solidFill>
                <a:latin typeface="Comic Sans MS" pitchFamily="66" charset="0"/>
              </a:rPr>
              <a:t>Mal</a:t>
            </a:r>
          </a:p>
          <a:p>
            <a:pPr>
              <a:buNone/>
            </a:pPr>
            <a:r>
              <a:rPr lang="tr-TR" dirty="0" smtClean="0">
                <a:solidFill>
                  <a:srgbClr val="C00000"/>
                </a:solidFill>
                <a:latin typeface="Comic Sans MS" pitchFamily="66" charset="0"/>
              </a:rPr>
              <a:t>3.Farklı değerler</a:t>
            </a:r>
          </a:p>
          <a:p>
            <a:pPr lvl="1">
              <a:buFontTx/>
              <a:buChar char="-"/>
            </a:pPr>
            <a:r>
              <a:rPr lang="tr-TR" dirty="0" smtClean="0">
                <a:solidFill>
                  <a:srgbClr val="C00000"/>
                </a:solidFill>
                <a:latin typeface="Comic Sans MS" pitchFamily="66" charset="0"/>
              </a:rPr>
              <a:t>İnançlar</a:t>
            </a:r>
          </a:p>
          <a:p>
            <a:pPr lvl="1">
              <a:buFontTx/>
              <a:buChar char="-"/>
            </a:pPr>
            <a:r>
              <a:rPr lang="tr-TR" dirty="0" smtClean="0">
                <a:solidFill>
                  <a:srgbClr val="C00000"/>
                </a:solidFill>
                <a:latin typeface="Comic Sans MS" pitchFamily="66" charset="0"/>
              </a:rPr>
              <a:t>Öncelikler</a:t>
            </a:r>
          </a:p>
          <a:p>
            <a:pPr lvl="1">
              <a:buFontTx/>
              <a:buChar char="-"/>
            </a:pPr>
            <a:r>
              <a:rPr lang="tr-TR" dirty="0" smtClean="0">
                <a:solidFill>
                  <a:srgbClr val="C00000"/>
                </a:solidFill>
                <a:latin typeface="Comic Sans MS" pitchFamily="66" charset="0"/>
              </a:rPr>
              <a:t>İlkeler</a:t>
            </a:r>
          </a:p>
          <a:p>
            <a:pPr marL="914400" lvl="1" indent="-514350">
              <a:buFontTx/>
              <a:buChar char="-"/>
            </a:pPr>
            <a:endParaRPr lang="tr-TR" dirty="0">
              <a:latin typeface="Comic Sans MS" pitchFamily="66" charset="0"/>
            </a:endParaRPr>
          </a:p>
        </p:txBody>
      </p:sp>
      <p:pic>
        <p:nvPicPr>
          <p:cNvPr id="66561" name="Picture 1"/>
          <p:cNvPicPr>
            <a:picLocks noChangeAspect="1" noChangeArrowheads="1"/>
          </p:cNvPicPr>
          <p:nvPr/>
        </p:nvPicPr>
        <p:blipFill>
          <a:blip r:embed="rId2"/>
          <a:srcRect/>
          <a:stretch>
            <a:fillRect/>
          </a:stretch>
        </p:blipFill>
        <p:spPr bwMode="auto">
          <a:xfrm>
            <a:off x="7850036" y="1224951"/>
            <a:ext cx="3924121" cy="5266966"/>
          </a:xfrm>
          <a:prstGeom prst="rect">
            <a:avLst/>
          </a:prstGeom>
          <a:noFill/>
          <a:ln w="9525">
            <a:noFill/>
            <a:miter lim="800000"/>
            <a:headEnd/>
            <a:tailEnd/>
          </a:ln>
          <a:effectLst/>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814" y="448574"/>
            <a:ext cx="10144665" cy="5969479"/>
          </a:xfrm>
        </p:spPr>
        <p:txBody>
          <a:bodyPr rtlCol="0">
            <a:noAutofit/>
          </a:bodyPr>
          <a:lstStyle/>
          <a:p>
            <a:pPr marL="0" indent="0">
              <a:buNone/>
              <a:defRPr/>
            </a:pPr>
            <a:r>
              <a:rPr lang="tr-TR" sz="2700" b="1" dirty="0">
                <a:solidFill>
                  <a:schemeClr val="tx2"/>
                </a:solidFill>
              </a:rPr>
              <a:t>4</a:t>
            </a:r>
            <a:r>
              <a:rPr lang="tr-TR" sz="2700" b="1" dirty="0" smtClean="0">
                <a:solidFill>
                  <a:schemeClr val="tx2"/>
                </a:solidFill>
              </a:rPr>
              <a:t>.TİLKİ TAKTİĞİ </a:t>
            </a:r>
            <a:r>
              <a:rPr lang="tr-TR" sz="2700" b="1" dirty="0" smtClean="0">
                <a:solidFill>
                  <a:srgbClr val="C00000"/>
                </a:solidFill>
              </a:rPr>
              <a:t>(Problemi Görme, Uzlaşma Yolları Arama)</a:t>
            </a:r>
          </a:p>
          <a:p>
            <a:pPr marL="0" indent="0">
              <a:buNone/>
              <a:defRPr/>
            </a:pPr>
            <a:r>
              <a:rPr lang="tr-TR" sz="2700" dirty="0" smtClean="0">
                <a:solidFill>
                  <a:schemeClr val="accent6">
                    <a:lumMod val="50000"/>
                  </a:schemeClr>
                </a:solidFill>
              </a:rPr>
              <a:t>	</a:t>
            </a:r>
            <a:r>
              <a:rPr lang="tr-TR" sz="2700" dirty="0" smtClean="0">
                <a:solidFill>
                  <a:srgbClr val="C00000"/>
                </a:solidFill>
              </a:rPr>
              <a:t>Orta derecede girişimcilik ve işbirliği içeren bu stratejiyi</a:t>
            </a:r>
          </a:p>
          <a:p>
            <a:pPr marL="0" indent="0">
              <a:buNone/>
              <a:defRPr/>
            </a:pPr>
            <a:r>
              <a:rPr lang="tr-TR" sz="2700" dirty="0" smtClean="0">
                <a:solidFill>
                  <a:srgbClr val="C00000"/>
                </a:solidFill>
              </a:rPr>
              <a:t> kullanan bir kişinin amacı, her iki tarafı da kısmen tatmin eden, </a:t>
            </a:r>
          </a:p>
          <a:p>
            <a:pPr marL="0" indent="0">
              <a:buNone/>
              <a:defRPr/>
            </a:pPr>
            <a:r>
              <a:rPr lang="tr-TR" sz="2700" dirty="0" smtClean="0">
                <a:solidFill>
                  <a:srgbClr val="C00000"/>
                </a:solidFill>
              </a:rPr>
              <a:t>karşılıklı olarak kabul edilebilir, uygun bazı çözümler bulmaktır.</a:t>
            </a:r>
            <a:r>
              <a:rPr lang="tr-TR" sz="2800" dirty="0"/>
              <a:t> </a:t>
            </a:r>
            <a:endParaRPr lang="tr-TR" sz="2800" dirty="0" smtClean="0"/>
          </a:p>
          <a:p>
            <a:pPr marL="0" indent="0">
              <a:buNone/>
              <a:defRPr/>
            </a:pPr>
            <a:r>
              <a:rPr lang="tr-TR" sz="2800" dirty="0" smtClean="0">
                <a:solidFill>
                  <a:srgbClr val="C00000"/>
                </a:solidFill>
              </a:rPr>
              <a:t>Her </a:t>
            </a:r>
            <a:r>
              <a:rPr lang="tr-TR" sz="2800" dirty="0">
                <a:solidFill>
                  <a:srgbClr val="C00000"/>
                </a:solidFill>
              </a:rPr>
              <a:t>iki tarafın da kazanabileceği çözüm yolları bulmaya çalışırlar; kazan-kazan yaklaşımını benimserler ve her iki tarafın da kazanabilmesi için özveride bulunabilirler</a:t>
            </a:r>
            <a:endParaRPr lang="tr-TR" sz="2700" dirty="0" smtClean="0">
              <a:solidFill>
                <a:srgbClr val="C00000"/>
              </a:solidFill>
            </a:endParaRPr>
          </a:p>
          <a:p>
            <a:pPr marL="0" indent="0" fontAlgn="auto">
              <a:spcAft>
                <a:spcPts val="0"/>
              </a:spcAft>
              <a:buFont typeface="Arial" panose="020B0604020202020204" pitchFamily="34" charset="0"/>
              <a:buNone/>
              <a:defRPr/>
            </a:pPr>
            <a:r>
              <a:rPr lang="tr-TR" sz="2700" dirty="0" smtClean="0">
                <a:solidFill>
                  <a:srgbClr val="C00000"/>
                </a:solidFill>
              </a:rPr>
              <a:t>	* Amaçlar orta derecede önemliyse,</a:t>
            </a:r>
          </a:p>
          <a:p>
            <a:pPr marL="0" indent="0" fontAlgn="auto">
              <a:spcAft>
                <a:spcPts val="0"/>
              </a:spcAft>
              <a:buFont typeface="Arial" panose="020B0604020202020204" pitchFamily="34" charset="0"/>
              <a:buNone/>
              <a:defRPr/>
            </a:pPr>
            <a:r>
              <a:rPr lang="tr-TR" sz="2700" dirty="0" smtClean="0">
                <a:solidFill>
                  <a:srgbClr val="C00000"/>
                </a:solidFill>
              </a:rPr>
              <a:t>	* Eşit statüdeki kişiler çatışmaya taraf olmuşlarsa,</a:t>
            </a:r>
          </a:p>
          <a:p>
            <a:pPr marL="0" indent="0" fontAlgn="auto">
              <a:spcAft>
                <a:spcPts val="0"/>
              </a:spcAft>
              <a:buFont typeface="Arial" panose="020B0604020202020204" pitchFamily="34" charset="0"/>
              <a:buNone/>
              <a:defRPr/>
            </a:pPr>
            <a:r>
              <a:rPr lang="tr-TR" sz="2700" dirty="0" smtClean="0">
                <a:solidFill>
                  <a:srgbClr val="C00000"/>
                </a:solidFill>
              </a:rPr>
              <a:t>	* Karmaşık bir sorun için geçici bir çözüme ulaşmak gerekiyorsa,</a:t>
            </a:r>
          </a:p>
          <a:p>
            <a:pPr marL="0" indent="0" fontAlgn="auto">
              <a:spcAft>
                <a:spcPts val="0"/>
              </a:spcAft>
              <a:buFont typeface="Arial" panose="020B0604020202020204" pitchFamily="34" charset="0"/>
              <a:buNone/>
              <a:defRPr/>
            </a:pPr>
            <a:r>
              <a:rPr lang="tr-TR" sz="2700" dirty="0" smtClean="0">
                <a:solidFill>
                  <a:srgbClr val="C00000"/>
                </a:solidFill>
              </a:rPr>
              <a:t>	* Önemli bir sorun için uygun çözümlerin ve rekabet ya da işbirliği stratejilerinin sonuç vermediği durumlarda tilki taktiğini kullanmak uygun olabilir.</a:t>
            </a:r>
            <a:endParaRPr lang="tr-TR" sz="2700" dirty="0">
              <a:solidFill>
                <a:srgbClr val="C00000"/>
              </a:solidFill>
            </a:endParaRPr>
          </a:p>
        </p:txBody>
      </p:sp>
      <p:pic>
        <p:nvPicPr>
          <p:cNvPr id="37892" name="Picture 2" descr="C:\Users\win8\Desktop\Tilki-Yöntemi-150x150.jpg"/>
          <p:cNvPicPr>
            <a:picLocks noChangeAspect="1" noChangeArrowheads="1"/>
          </p:cNvPicPr>
          <p:nvPr/>
        </p:nvPicPr>
        <p:blipFill>
          <a:blip r:embed="rId2"/>
          <a:srcRect/>
          <a:stretch>
            <a:fillRect/>
          </a:stretch>
        </p:blipFill>
        <p:spPr bwMode="auto">
          <a:xfrm>
            <a:off x="10107104" y="372193"/>
            <a:ext cx="1797350" cy="178441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862643"/>
            <a:ext cx="9604075" cy="5263524"/>
          </a:xfrm>
        </p:spPr>
        <p:txBody>
          <a:bodyPr rtlCol="0">
            <a:normAutofit lnSpcReduction="10000"/>
          </a:bodyPr>
          <a:lstStyle/>
          <a:p>
            <a:pPr marL="0" indent="0" algn="just">
              <a:buNone/>
              <a:defRPr/>
            </a:pPr>
            <a:r>
              <a:rPr lang="tr-TR" sz="2900" b="1" dirty="0">
                <a:solidFill>
                  <a:schemeClr val="tx2"/>
                </a:solidFill>
              </a:rPr>
              <a:t>5</a:t>
            </a:r>
            <a:r>
              <a:rPr lang="tr-TR" sz="2900" b="1" dirty="0" smtClean="0">
                <a:solidFill>
                  <a:schemeClr val="tx2"/>
                </a:solidFill>
              </a:rPr>
              <a:t>.BAYKUŞ</a:t>
            </a:r>
            <a:r>
              <a:rPr lang="tr-TR" sz="2900" b="1" dirty="0" smtClean="0">
                <a:solidFill>
                  <a:srgbClr val="C00000"/>
                </a:solidFill>
              </a:rPr>
              <a:t> (</a:t>
            </a:r>
            <a:r>
              <a:rPr lang="tr-TR" sz="2800" dirty="0"/>
              <a:t> </a:t>
            </a:r>
            <a:r>
              <a:rPr lang="tr-TR" sz="2800" b="1" dirty="0">
                <a:solidFill>
                  <a:srgbClr val="C00000"/>
                </a:solidFill>
              </a:rPr>
              <a:t>Problem Çözme, Tartışabilme, Yüzleşebilme</a:t>
            </a:r>
            <a:r>
              <a:rPr lang="tr-TR" sz="2900" b="1" dirty="0" smtClean="0">
                <a:solidFill>
                  <a:srgbClr val="C00000"/>
                </a:solidFill>
              </a:rPr>
              <a:t>)</a:t>
            </a:r>
          </a:p>
          <a:p>
            <a:pPr marL="0" indent="0" algn="just">
              <a:buNone/>
              <a:defRPr/>
            </a:pPr>
            <a:r>
              <a:rPr lang="tr-TR" sz="2900" dirty="0" smtClean="0">
                <a:solidFill>
                  <a:srgbClr val="C00000"/>
                </a:solidFill>
              </a:rPr>
              <a:t>	Bu taktiği kullananlar hem amaçlarına hem de ilişkilerine çok önem verirler. Çatışmaları çözülmesi gereken sorunlar olarak görürler, hem kendilerinin hem diğer kişinin amaçlarına ulaşabileceği bir çözüm ararlar.</a:t>
            </a:r>
            <a:r>
              <a:rPr lang="tr-TR" sz="2800" dirty="0"/>
              <a:t> </a:t>
            </a:r>
            <a:r>
              <a:rPr lang="tr-TR" sz="2800" dirty="0">
                <a:solidFill>
                  <a:srgbClr val="C00000"/>
                </a:solidFill>
              </a:rPr>
              <a:t>Her iki tarafı da tatmin eden çözümler arayarak ilişkiyi sürdürürler. </a:t>
            </a:r>
            <a:endParaRPr lang="tr-TR" sz="2900" dirty="0" smtClean="0">
              <a:solidFill>
                <a:srgbClr val="C00000"/>
              </a:solidFill>
            </a:endParaRPr>
          </a:p>
          <a:p>
            <a:pPr marL="0" indent="0" algn="just" fontAlgn="auto">
              <a:spcAft>
                <a:spcPts val="0"/>
              </a:spcAft>
              <a:buFont typeface="Arial" panose="020B0604020202020204" pitchFamily="34" charset="0"/>
              <a:buNone/>
              <a:defRPr/>
            </a:pPr>
            <a:r>
              <a:rPr lang="tr-TR" sz="2900" dirty="0" smtClean="0">
                <a:solidFill>
                  <a:srgbClr val="C00000"/>
                </a:solidFill>
              </a:rPr>
              <a:t>	* Başkasının yaşamı söz konusu olduğunda,</a:t>
            </a:r>
          </a:p>
          <a:p>
            <a:pPr marL="0" indent="0" algn="just" fontAlgn="auto">
              <a:spcAft>
                <a:spcPts val="0"/>
              </a:spcAft>
              <a:buFont typeface="Arial" panose="020B0604020202020204" pitchFamily="34" charset="0"/>
              <a:buNone/>
              <a:defRPr/>
            </a:pPr>
            <a:r>
              <a:rPr lang="tr-TR" sz="2900" dirty="0" smtClean="0">
                <a:solidFill>
                  <a:srgbClr val="C00000"/>
                </a:solidFill>
              </a:rPr>
              <a:t>	* Bütün sorumluluğu siz üstlenmek istemediğinizde,</a:t>
            </a:r>
          </a:p>
          <a:p>
            <a:pPr marL="0" indent="0" algn="just" fontAlgn="auto">
              <a:spcAft>
                <a:spcPts val="0"/>
              </a:spcAft>
              <a:buFont typeface="Arial" panose="020B0604020202020204" pitchFamily="34" charset="0"/>
              <a:buNone/>
              <a:defRPr/>
            </a:pPr>
            <a:r>
              <a:rPr lang="tr-TR" sz="2900" dirty="0" smtClean="0">
                <a:solidFill>
                  <a:srgbClr val="C00000"/>
                </a:solidFill>
              </a:rPr>
              <a:t>	* Arada büyük bir güven duygusu varsa,</a:t>
            </a:r>
          </a:p>
          <a:p>
            <a:pPr marL="0" indent="0" algn="just" fontAlgn="auto">
              <a:spcAft>
                <a:spcPts val="0"/>
              </a:spcAft>
              <a:buFont typeface="Arial" panose="020B0604020202020204" pitchFamily="34" charset="0"/>
              <a:buNone/>
              <a:defRPr/>
            </a:pPr>
            <a:r>
              <a:rPr lang="tr-TR" sz="2900" dirty="0" smtClean="0">
                <a:solidFill>
                  <a:srgbClr val="C00000"/>
                </a:solidFill>
              </a:rPr>
              <a:t>	*Karşınızdaki kişiyi kaybetmek yerine kazanmak istiyorsanız baykuş taktiğini kullanmak uygun olabilir.</a:t>
            </a:r>
          </a:p>
          <a:p>
            <a:pPr marL="0" indent="0" algn="just" fontAlgn="auto">
              <a:spcAft>
                <a:spcPts val="0"/>
              </a:spcAft>
              <a:buFont typeface="Arial" panose="020B0604020202020204" pitchFamily="34" charset="0"/>
              <a:buNone/>
              <a:defRPr/>
            </a:pPr>
            <a:endParaRPr lang="tr-TR" dirty="0" smtClean="0">
              <a:solidFill>
                <a:schemeClr val="accent6">
                  <a:lumMod val="50000"/>
                </a:schemeClr>
              </a:solidFill>
            </a:endParaRPr>
          </a:p>
        </p:txBody>
      </p:sp>
      <p:pic>
        <p:nvPicPr>
          <p:cNvPr id="38916" name="Picture 2" descr="C:\Users\win8\Desktop\Baykuş-Taktiği-150x150.png"/>
          <p:cNvPicPr>
            <a:picLocks noChangeAspect="1" noChangeArrowheads="1"/>
          </p:cNvPicPr>
          <p:nvPr/>
        </p:nvPicPr>
        <p:blipFill>
          <a:blip r:embed="rId2"/>
          <a:srcRect/>
          <a:stretch>
            <a:fillRect/>
          </a:stretch>
        </p:blipFill>
        <p:spPr bwMode="auto">
          <a:xfrm>
            <a:off x="10248181" y="293299"/>
            <a:ext cx="1570007" cy="189781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3600" b="1" i="1" dirty="0" smtClean="0">
                <a:solidFill>
                  <a:schemeClr val="tx2"/>
                </a:solidFill>
              </a:rPr>
              <a:t>BİR SENARYO…</a:t>
            </a:r>
            <a:endParaRPr lang="tr-TR" sz="3600" b="1" i="1" dirty="0">
              <a:solidFill>
                <a:schemeClr val="tx2"/>
              </a:solidFill>
            </a:endParaRPr>
          </a:p>
        </p:txBody>
      </p:sp>
      <p:sp>
        <p:nvSpPr>
          <p:cNvPr id="3" name="2 İçerik Yer Tutucusu"/>
          <p:cNvSpPr>
            <a:spLocks noGrp="1"/>
          </p:cNvSpPr>
          <p:nvPr>
            <p:ph idx="1"/>
          </p:nvPr>
        </p:nvSpPr>
        <p:spPr/>
        <p:txBody>
          <a:bodyPr>
            <a:normAutofit/>
          </a:bodyPr>
          <a:lstStyle/>
          <a:p>
            <a:r>
              <a:rPr lang="tr-TR" sz="2800" dirty="0" smtClean="0">
                <a:solidFill>
                  <a:srgbClr val="C00000"/>
                </a:solidFill>
              </a:rPr>
              <a:t>Caddede </a:t>
            </a:r>
            <a:r>
              <a:rPr lang="tr-TR" sz="2800" dirty="0">
                <a:solidFill>
                  <a:srgbClr val="C00000"/>
                </a:solidFill>
              </a:rPr>
              <a:t>otomobilinizi park etmek için uygun bir yer aramaktayken, caddenin sağında park etmiş iki otomobil ve bunların arasında da bir otomobilin rahatlıkla park edebileceği uygun bir yer gördünüz. Bu park yerine geri geri girmenin daha kolay olacağını düşünerek az ileri gidip, geri vitese takıp, tam da geri geri gelerek park yerine girmeye hazırlanırken, arkadan bir başka sürücünün aynı park yerine otomobilinin ön tarafını soktuğunu gördünüz. Bir an için gözünüz ikinci sürücüye kaydı. İkinci sürücü hiç de aldırış etmez bir tavırla hala park yerine girmeye çalışmaktadır.</a:t>
            </a: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3600" b="1" dirty="0">
                <a:solidFill>
                  <a:schemeClr val="tx2"/>
                </a:solidFill>
              </a:rPr>
              <a:t>Verdikleri Tepkiler:</a:t>
            </a:r>
            <a:endParaRPr lang="tr-TR" sz="3600" dirty="0">
              <a:solidFill>
                <a:schemeClr val="tx2"/>
              </a:solidFill>
            </a:endParaRPr>
          </a:p>
        </p:txBody>
      </p:sp>
      <p:sp>
        <p:nvSpPr>
          <p:cNvPr id="3" name="2 İçerik Yer Tutucusu"/>
          <p:cNvSpPr>
            <a:spLocks noGrp="1"/>
          </p:cNvSpPr>
          <p:nvPr>
            <p:ph idx="1"/>
          </p:nvPr>
        </p:nvSpPr>
        <p:spPr/>
        <p:txBody>
          <a:bodyPr>
            <a:normAutofit lnSpcReduction="10000"/>
          </a:bodyPr>
          <a:lstStyle/>
          <a:p>
            <a:r>
              <a:rPr lang="tr-TR" b="1" i="1" dirty="0">
                <a:solidFill>
                  <a:srgbClr val="C00000"/>
                </a:solidFill>
              </a:rPr>
              <a:t>Oyuncak </a:t>
            </a:r>
            <a:r>
              <a:rPr lang="tr-TR" b="1" i="1" dirty="0" smtClean="0">
                <a:solidFill>
                  <a:srgbClr val="C00000"/>
                </a:solidFill>
              </a:rPr>
              <a:t>ayı; </a:t>
            </a:r>
            <a:r>
              <a:rPr lang="tr-TR" dirty="0" smtClean="0">
                <a:solidFill>
                  <a:srgbClr val="C00000"/>
                </a:solidFill>
              </a:rPr>
              <a:t>çünkü </a:t>
            </a:r>
            <a:r>
              <a:rPr lang="tr-TR" dirty="0">
                <a:solidFill>
                  <a:srgbClr val="C00000"/>
                </a:solidFill>
              </a:rPr>
              <a:t>başkalarının iyiliğini düşünüyorum, onları kırmak istemiyorum</a:t>
            </a:r>
            <a:r>
              <a:rPr lang="tr-TR" dirty="0" smtClean="0">
                <a:solidFill>
                  <a:srgbClr val="C00000"/>
                </a:solidFill>
              </a:rPr>
              <a:t>.</a:t>
            </a:r>
          </a:p>
          <a:p>
            <a:r>
              <a:rPr lang="tr-TR" b="1" i="1" dirty="0" smtClean="0">
                <a:solidFill>
                  <a:srgbClr val="C00000"/>
                </a:solidFill>
              </a:rPr>
              <a:t>Kaplumbağa; </a:t>
            </a:r>
            <a:r>
              <a:rPr lang="tr-TR" dirty="0" smtClean="0">
                <a:solidFill>
                  <a:srgbClr val="C00000"/>
                </a:solidFill>
              </a:rPr>
              <a:t>çünkü </a:t>
            </a:r>
            <a:r>
              <a:rPr lang="tr-TR" dirty="0">
                <a:solidFill>
                  <a:srgbClr val="C00000"/>
                </a:solidFill>
              </a:rPr>
              <a:t>sorun çıkmasını istemiyorum, kavga etmek istemiyorum</a:t>
            </a:r>
            <a:r>
              <a:rPr lang="tr-TR" dirty="0" smtClean="0">
                <a:solidFill>
                  <a:srgbClr val="C00000"/>
                </a:solidFill>
              </a:rPr>
              <a:t>.</a:t>
            </a:r>
          </a:p>
          <a:p>
            <a:r>
              <a:rPr lang="tr-TR" b="1" i="1" dirty="0" smtClean="0">
                <a:solidFill>
                  <a:srgbClr val="C00000"/>
                </a:solidFill>
              </a:rPr>
              <a:t>Köpekbalığı; </a:t>
            </a:r>
            <a:r>
              <a:rPr lang="tr-TR" dirty="0" smtClean="0">
                <a:solidFill>
                  <a:srgbClr val="C00000"/>
                </a:solidFill>
              </a:rPr>
              <a:t>çünkü </a:t>
            </a:r>
            <a:r>
              <a:rPr lang="tr-TR" dirty="0">
                <a:solidFill>
                  <a:srgbClr val="C00000"/>
                </a:solidFill>
              </a:rPr>
              <a:t>hakkımı savunmam gerekiyor</a:t>
            </a:r>
            <a:r>
              <a:rPr lang="tr-TR" dirty="0" smtClean="0">
                <a:solidFill>
                  <a:srgbClr val="C00000"/>
                </a:solidFill>
              </a:rPr>
              <a:t>.</a:t>
            </a:r>
          </a:p>
          <a:p>
            <a:r>
              <a:rPr lang="tr-TR" b="1" i="1" dirty="0" smtClean="0">
                <a:solidFill>
                  <a:srgbClr val="C00000"/>
                </a:solidFill>
              </a:rPr>
              <a:t>Tilki; </a:t>
            </a:r>
            <a:r>
              <a:rPr lang="tr-TR" dirty="0" smtClean="0">
                <a:solidFill>
                  <a:srgbClr val="C00000"/>
                </a:solidFill>
              </a:rPr>
              <a:t>çünkü </a:t>
            </a:r>
            <a:r>
              <a:rPr lang="tr-TR" dirty="0">
                <a:solidFill>
                  <a:srgbClr val="C00000"/>
                </a:solidFill>
              </a:rPr>
              <a:t>her iki tarafın da bazı şeylerden vazgeçerek bir anlaşma yapması gerektiğini düşünürüm</a:t>
            </a:r>
            <a:r>
              <a:rPr lang="tr-TR" dirty="0" smtClean="0">
                <a:solidFill>
                  <a:srgbClr val="C00000"/>
                </a:solidFill>
              </a:rPr>
              <a:t>.</a:t>
            </a:r>
          </a:p>
          <a:p>
            <a:r>
              <a:rPr lang="tr-TR" b="1" i="1" dirty="0" smtClean="0">
                <a:solidFill>
                  <a:srgbClr val="C00000"/>
                </a:solidFill>
              </a:rPr>
              <a:t>Baykuş; </a:t>
            </a:r>
            <a:r>
              <a:rPr lang="tr-TR" dirty="0" smtClean="0">
                <a:solidFill>
                  <a:srgbClr val="C00000"/>
                </a:solidFill>
              </a:rPr>
              <a:t>çünkü </a:t>
            </a:r>
            <a:r>
              <a:rPr lang="tr-TR" dirty="0">
                <a:solidFill>
                  <a:srgbClr val="C00000"/>
                </a:solidFill>
              </a:rPr>
              <a:t>en iyi yol konuşmaktır, her iki tarafın da hakkını savunmaktır.</a:t>
            </a: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388" y="931653"/>
            <a:ext cx="9972137" cy="5286585"/>
          </a:xfrm>
        </p:spPr>
        <p:txBody>
          <a:bodyPr rtlCol="0">
            <a:normAutofit/>
          </a:bodyPr>
          <a:lstStyle/>
          <a:p>
            <a:pPr marL="0" indent="0" algn="just" fontAlgn="auto">
              <a:spcAft>
                <a:spcPts val="0"/>
              </a:spcAft>
              <a:buFont typeface="Arial" panose="020B0604020202020204" pitchFamily="34" charset="0"/>
              <a:buNone/>
              <a:defRPr/>
            </a:pPr>
            <a:r>
              <a:rPr lang="tr-TR" dirty="0" smtClean="0">
                <a:solidFill>
                  <a:schemeClr val="accent6">
                    <a:lumMod val="50000"/>
                  </a:schemeClr>
                </a:solidFill>
              </a:rPr>
              <a:t>	</a:t>
            </a:r>
            <a:r>
              <a:rPr lang="tr-TR" sz="2700" dirty="0" smtClean="0">
                <a:solidFill>
                  <a:srgbClr val="C00000"/>
                </a:solidFill>
              </a:rPr>
              <a:t>Bu beş çatışma çözme stratejileri arasında sadece baykuş ile simgelenen işbirliği stratejisi ile her iki tarafın da kazançlı çıkacağı çözümler bulunabilir. Diğer stratejiler kullanıldığında taraflardan en azından biri kaybeder, diğeri kazanır ya da her ikisi de kaybeder.</a:t>
            </a:r>
          </a:p>
          <a:p>
            <a:pPr marL="0" indent="0" algn="just" fontAlgn="auto">
              <a:spcAft>
                <a:spcPts val="0"/>
              </a:spcAft>
              <a:buFont typeface="Arial" panose="020B0604020202020204" pitchFamily="34" charset="0"/>
              <a:buNone/>
              <a:defRPr/>
            </a:pPr>
            <a:r>
              <a:rPr lang="tr-TR" sz="2700" dirty="0">
                <a:solidFill>
                  <a:srgbClr val="C00000"/>
                </a:solidFill>
              </a:rPr>
              <a:t>	</a:t>
            </a:r>
            <a:r>
              <a:rPr lang="tr-TR" sz="2700" dirty="0" smtClean="0">
                <a:solidFill>
                  <a:srgbClr val="C00000"/>
                </a:solidFill>
              </a:rPr>
              <a:t> O halde çocuklara özellikle işbirliğine yönelik çatışma çözme yönteminin ve bu yöntemin gerektirdiği becerilerin öğretilmesi gerekmektedir. Çatışma çözme becerisi çocuğun duygusal zeka gelişimi içinde önemli bir yer kaplamaktadır. </a:t>
            </a:r>
          </a:p>
          <a:p>
            <a:pPr marL="0" indent="0" algn="just" fontAlgn="auto">
              <a:spcAft>
                <a:spcPts val="0"/>
              </a:spcAft>
              <a:buFont typeface="Arial" panose="020B0604020202020204" pitchFamily="34" charset="0"/>
              <a:buNone/>
              <a:defRPr/>
            </a:pPr>
            <a:r>
              <a:rPr lang="tr-TR" sz="2700" dirty="0" smtClean="0">
                <a:solidFill>
                  <a:srgbClr val="C00000"/>
                </a:solidFill>
              </a:rPr>
              <a:t>	Çatışmayı çözümleme sürecinde aşamalar çeşitli kaynaklarda farklı biçimlerde sıralanmakla birlikte genel olarak aşağıda belirlenen eylem basamakları önerilebilir.</a:t>
            </a:r>
          </a:p>
          <a:p>
            <a:pPr algn="just"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fontAlgn="auto">
              <a:spcAft>
                <a:spcPts val="0"/>
              </a:spcAft>
              <a:defRPr/>
            </a:pPr>
            <a:r>
              <a:rPr lang="tr-TR" sz="3600" b="1" dirty="0">
                <a:solidFill>
                  <a:schemeClr val="tx2"/>
                </a:solidFill>
              </a:rPr>
              <a:t>ÇATIŞMA ÇÖZME EYLEM BASAMAKLARI</a:t>
            </a:r>
          </a:p>
        </p:txBody>
      </p:sp>
      <p:sp>
        <p:nvSpPr>
          <p:cNvPr id="3" name="İçerik Yer Tutucusu 2"/>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800" dirty="0" smtClean="0">
                <a:solidFill>
                  <a:srgbClr val="C00000"/>
                </a:solidFill>
              </a:rPr>
              <a:t>	1. Kızgınlığı kontrol altına almak</a:t>
            </a:r>
          </a:p>
          <a:p>
            <a:pPr marL="0" indent="0" fontAlgn="auto">
              <a:spcAft>
                <a:spcPts val="0"/>
              </a:spcAft>
              <a:buFont typeface="Arial" panose="020B0604020202020204" pitchFamily="34" charset="0"/>
              <a:buNone/>
              <a:defRPr/>
            </a:pPr>
            <a:r>
              <a:rPr lang="tr-TR" sz="2800" dirty="0" smtClean="0">
                <a:solidFill>
                  <a:srgbClr val="C00000"/>
                </a:solidFill>
              </a:rPr>
              <a:t>	2. Karşı tarafa yaklaşmadan önce bir kez daha düşünmek</a:t>
            </a:r>
          </a:p>
          <a:p>
            <a:pPr marL="0" indent="0" fontAlgn="auto">
              <a:spcAft>
                <a:spcPts val="0"/>
              </a:spcAft>
              <a:buFont typeface="Arial" panose="020B0604020202020204" pitchFamily="34" charset="0"/>
              <a:buNone/>
              <a:defRPr/>
            </a:pPr>
            <a:r>
              <a:rPr lang="tr-TR" sz="2800" dirty="0" smtClean="0">
                <a:solidFill>
                  <a:srgbClr val="C00000"/>
                </a:solidFill>
              </a:rPr>
              <a:t>	3. Olumlu bir hava oluşturmak</a:t>
            </a:r>
          </a:p>
          <a:p>
            <a:pPr marL="0" indent="0" fontAlgn="auto">
              <a:spcAft>
                <a:spcPts val="0"/>
              </a:spcAft>
              <a:buFont typeface="Arial" panose="020B0604020202020204" pitchFamily="34" charset="0"/>
              <a:buNone/>
              <a:defRPr/>
            </a:pPr>
            <a:r>
              <a:rPr lang="tr-TR" sz="2800" dirty="0" smtClean="0">
                <a:solidFill>
                  <a:srgbClr val="C00000"/>
                </a:solidFill>
              </a:rPr>
              <a:t>	4. Temel bazı kurallara dikkat etmek</a:t>
            </a:r>
          </a:p>
          <a:p>
            <a:pPr marL="0" indent="0" fontAlgn="auto">
              <a:spcAft>
                <a:spcPts val="0"/>
              </a:spcAft>
              <a:buFont typeface="Arial" panose="020B0604020202020204" pitchFamily="34" charset="0"/>
              <a:buNone/>
              <a:defRPr/>
            </a:pPr>
            <a:r>
              <a:rPr lang="tr-TR" sz="2800" dirty="0" smtClean="0">
                <a:solidFill>
                  <a:srgbClr val="C00000"/>
                </a:solidFill>
              </a:rPr>
              <a:t>	5. Sorunu tartışarak tanımlamak</a:t>
            </a:r>
          </a:p>
          <a:p>
            <a:pPr marL="0" indent="0" fontAlgn="auto">
              <a:spcAft>
                <a:spcPts val="0"/>
              </a:spcAft>
              <a:buFont typeface="Arial" panose="020B0604020202020204" pitchFamily="34" charset="0"/>
              <a:buNone/>
              <a:defRPr/>
            </a:pPr>
            <a:r>
              <a:rPr lang="tr-TR" sz="2800" dirty="0" smtClean="0">
                <a:solidFill>
                  <a:srgbClr val="C00000"/>
                </a:solidFill>
              </a:rPr>
              <a:t>	6. Olası çözümler için beyin fırtınası yapmak</a:t>
            </a:r>
          </a:p>
          <a:p>
            <a:pPr marL="0" indent="0" fontAlgn="auto">
              <a:spcAft>
                <a:spcPts val="0"/>
              </a:spcAft>
              <a:buFont typeface="Arial" panose="020B0604020202020204" pitchFamily="34" charset="0"/>
              <a:buNone/>
              <a:defRPr/>
            </a:pPr>
            <a:r>
              <a:rPr lang="tr-TR" sz="2800" dirty="0" smtClean="0">
                <a:solidFill>
                  <a:srgbClr val="C00000"/>
                </a:solidFill>
              </a:rPr>
              <a:t>	7. Olası çözümleri değerlendirmek ve uygun çözümleri belirlemek</a:t>
            </a:r>
          </a:p>
          <a:p>
            <a:pPr marL="0" indent="0" fontAlgn="auto">
              <a:spcAft>
                <a:spcPts val="0"/>
              </a:spcAft>
              <a:buFont typeface="Arial" panose="020B0604020202020204" pitchFamily="34" charset="0"/>
              <a:buNone/>
              <a:defRPr/>
            </a:pPr>
            <a:r>
              <a:rPr lang="tr-TR" sz="2800" dirty="0" smtClean="0">
                <a:solidFill>
                  <a:srgbClr val="C00000"/>
                </a:solidFill>
              </a:rPr>
              <a:t>	8. Çözümlerin işlerliğini izlemek</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a:bodyPr>
          <a:lstStyle/>
          <a:p>
            <a:pPr algn="ctr" fontAlgn="auto">
              <a:spcBef>
                <a:spcPts val="600"/>
              </a:spcBef>
              <a:spcAft>
                <a:spcPts val="600"/>
              </a:spcAft>
              <a:buFontTx/>
              <a:buNone/>
              <a:defRPr/>
            </a:pPr>
            <a:r>
              <a:rPr lang="tr-TR" altLang="tr-TR" sz="3200" b="1" dirty="0">
                <a:solidFill>
                  <a:schemeClr val="tx2"/>
                </a:solidFill>
              </a:rPr>
              <a:t>Kızgınlığınızı kontrol altına alın.</a:t>
            </a:r>
          </a:p>
          <a:p>
            <a:pPr lvl="2" algn="ctr" fontAlgn="auto">
              <a:spcBef>
                <a:spcPts val="600"/>
              </a:spcBef>
              <a:spcAft>
                <a:spcPts val="600"/>
              </a:spcAft>
              <a:buFontTx/>
              <a:buNone/>
              <a:defRPr/>
            </a:pPr>
            <a:endParaRPr lang="tr-TR" altLang="tr-TR" sz="2000" dirty="0">
              <a:solidFill>
                <a:schemeClr val="accent6">
                  <a:lumMod val="50000"/>
                </a:schemeClr>
              </a:solidFill>
            </a:endParaRPr>
          </a:p>
          <a:p>
            <a:pPr algn="ctr" fontAlgn="auto">
              <a:spcBef>
                <a:spcPts val="600"/>
              </a:spcBef>
              <a:spcAft>
                <a:spcPts val="600"/>
              </a:spcAft>
              <a:buFont typeface="Arial" panose="020B0604020202020204" pitchFamily="34" charset="0"/>
              <a:buNone/>
              <a:defRPr/>
            </a:pPr>
            <a:r>
              <a:rPr lang="tr-TR" altLang="tr-TR" sz="2800" dirty="0" smtClean="0">
                <a:solidFill>
                  <a:srgbClr val="C00000"/>
                </a:solidFill>
              </a:rPr>
              <a:t>Siz ve öğrencini </a:t>
            </a:r>
            <a:r>
              <a:rPr lang="tr-TR" altLang="tr-TR" sz="2800" dirty="0">
                <a:solidFill>
                  <a:srgbClr val="C00000"/>
                </a:solidFill>
              </a:rPr>
              <a:t>sağlıklı düşünemeyecek kadar kızgın </a:t>
            </a:r>
            <a:r>
              <a:rPr lang="tr-TR" altLang="tr-TR" sz="2800" dirty="0" smtClean="0">
                <a:solidFill>
                  <a:srgbClr val="C00000"/>
                </a:solidFill>
              </a:rPr>
              <a:t>iseniz </a:t>
            </a:r>
            <a:r>
              <a:rPr lang="tr-TR" altLang="tr-TR" sz="2800" dirty="0">
                <a:solidFill>
                  <a:srgbClr val="C00000"/>
                </a:solidFill>
              </a:rPr>
              <a:t>ve </a:t>
            </a:r>
            <a:r>
              <a:rPr lang="tr-TR" altLang="tr-TR" sz="2800" dirty="0" smtClean="0">
                <a:solidFill>
                  <a:srgbClr val="C00000"/>
                </a:solidFill>
              </a:rPr>
              <a:t>duygularınızı </a:t>
            </a:r>
            <a:r>
              <a:rPr lang="tr-TR" altLang="tr-TR" sz="2800" dirty="0">
                <a:solidFill>
                  <a:srgbClr val="C00000"/>
                </a:solidFill>
              </a:rPr>
              <a:t>kontrol </a:t>
            </a:r>
            <a:r>
              <a:rPr lang="tr-TR" altLang="tr-TR" sz="2800" dirty="0" smtClean="0">
                <a:solidFill>
                  <a:srgbClr val="C00000"/>
                </a:solidFill>
              </a:rPr>
              <a:t>edemiyorsanız </a:t>
            </a:r>
            <a:r>
              <a:rPr lang="tr-TR" altLang="tr-TR" sz="2800" dirty="0">
                <a:solidFill>
                  <a:srgbClr val="C00000"/>
                </a:solidFill>
              </a:rPr>
              <a:t>uzlaşma sağlanamaz.</a:t>
            </a:r>
          </a:p>
          <a:p>
            <a:pPr fontAlgn="auto">
              <a:spcAft>
                <a:spcPts val="0"/>
              </a:spcAft>
              <a:buFont typeface="Arial" panose="020B0604020202020204" pitchFamily="34" charset="0"/>
              <a:buChar char="•"/>
              <a:defRPr/>
            </a:pPr>
            <a:endParaRPr lang="tr-TR" dirty="0">
              <a:solidFill>
                <a:schemeClr val="accent6">
                  <a:lumMod val="50000"/>
                </a:schemeClr>
              </a:solidFill>
            </a:endParaRPr>
          </a:p>
          <a:p>
            <a:pPr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a:bodyPr>
          <a:lstStyle/>
          <a:p>
            <a:pPr algn="ctr" fontAlgn="auto">
              <a:lnSpc>
                <a:spcPct val="80000"/>
              </a:lnSpc>
              <a:spcBef>
                <a:spcPts val="600"/>
              </a:spcBef>
              <a:spcAft>
                <a:spcPts val="600"/>
              </a:spcAft>
              <a:buFontTx/>
              <a:buNone/>
              <a:defRPr/>
            </a:pPr>
            <a:r>
              <a:rPr lang="tr-TR" altLang="tr-TR" sz="3200" b="1" dirty="0" smtClean="0">
                <a:solidFill>
                  <a:schemeClr val="tx2"/>
                </a:solidFill>
              </a:rPr>
              <a:t>Öğrencinize yaklaşmadan </a:t>
            </a:r>
            <a:r>
              <a:rPr lang="tr-TR" altLang="tr-TR" sz="3200" b="1" dirty="0">
                <a:solidFill>
                  <a:schemeClr val="tx2"/>
                </a:solidFill>
              </a:rPr>
              <a:t>önce bir kez daha </a:t>
            </a:r>
            <a:r>
              <a:rPr lang="tr-TR" altLang="tr-TR" sz="3200" b="1" dirty="0" smtClean="0">
                <a:solidFill>
                  <a:schemeClr val="tx2"/>
                </a:solidFill>
              </a:rPr>
              <a:t>düşünün.</a:t>
            </a:r>
            <a:endParaRPr lang="tr-TR" altLang="tr-TR" sz="3200" b="1" dirty="0">
              <a:solidFill>
                <a:schemeClr val="tx2"/>
              </a:solidFill>
            </a:endParaRPr>
          </a:p>
          <a:p>
            <a:pPr marL="0" indent="0" algn="ctr" fontAlgn="auto">
              <a:lnSpc>
                <a:spcPct val="80000"/>
              </a:lnSpc>
              <a:spcBef>
                <a:spcPts val="600"/>
              </a:spcBef>
              <a:spcAft>
                <a:spcPts val="600"/>
              </a:spcAft>
              <a:buClr>
                <a:srgbClr val="FF0000"/>
              </a:buClr>
              <a:buSzPct val="150000"/>
              <a:buFont typeface="Arial" panose="020B0604020202020204" pitchFamily="34" charset="0"/>
              <a:buNone/>
              <a:defRPr/>
            </a:pPr>
            <a:endParaRPr lang="tr-TR" altLang="tr-TR" sz="2400" dirty="0" smtClean="0">
              <a:solidFill>
                <a:schemeClr val="accent6">
                  <a:lumMod val="50000"/>
                </a:schemeClr>
              </a:solidFill>
            </a:endParaRPr>
          </a:p>
          <a:p>
            <a:pPr marL="0" indent="0" algn="ctr" fontAlgn="auto">
              <a:lnSpc>
                <a:spcPct val="80000"/>
              </a:lnSpc>
              <a:spcBef>
                <a:spcPts val="600"/>
              </a:spcBef>
              <a:spcAft>
                <a:spcPts val="600"/>
              </a:spcAft>
              <a:buClr>
                <a:srgbClr val="FF0000"/>
              </a:buClr>
              <a:buSzPct val="150000"/>
              <a:buFont typeface="Arial" panose="020B0604020202020204" pitchFamily="34" charset="0"/>
              <a:buNone/>
              <a:defRPr/>
            </a:pPr>
            <a:r>
              <a:rPr lang="tr-TR" altLang="tr-TR" sz="2400" dirty="0" smtClean="0">
                <a:solidFill>
                  <a:srgbClr val="C00000"/>
                </a:solidFill>
              </a:rPr>
              <a:t>Çatışma </a:t>
            </a:r>
            <a:r>
              <a:rPr lang="tr-TR" altLang="tr-TR" sz="2400" dirty="0">
                <a:solidFill>
                  <a:srgbClr val="C00000"/>
                </a:solidFill>
              </a:rPr>
              <a:t>tarafları nasıl etkilemektedir?</a:t>
            </a:r>
          </a:p>
          <a:p>
            <a:pPr marL="0" indent="0" algn="ctr" fontAlgn="auto">
              <a:lnSpc>
                <a:spcPct val="80000"/>
              </a:lnSpc>
              <a:spcBef>
                <a:spcPts val="600"/>
              </a:spcBef>
              <a:spcAft>
                <a:spcPts val="600"/>
              </a:spcAft>
              <a:buClr>
                <a:srgbClr val="FF0000"/>
              </a:buClr>
              <a:buSzPct val="150000"/>
              <a:buFont typeface="Arial" panose="020B0604020202020204" pitchFamily="34" charset="0"/>
              <a:buNone/>
              <a:defRPr/>
            </a:pPr>
            <a:r>
              <a:rPr lang="tr-TR" altLang="tr-TR" sz="2400" dirty="0">
                <a:solidFill>
                  <a:srgbClr val="C00000"/>
                </a:solidFill>
              </a:rPr>
              <a:t>Çatışmada taraflar için çıkarlar ve değerler nelerdir?</a:t>
            </a:r>
          </a:p>
          <a:p>
            <a:pPr marL="0" indent="0" algn="ctr" fontAlgn="auto">
              <a:lnSpc>
                <a:spcPct val="80000"/>
              </a:lnSpc>
              <a:spcBef>
                <a:spcPts val="600"/>
              </a:spcBef>
              <a:spcAft>
                <a:spcPts val="600"/>
              </a:spcAft>
              <a:buClr>
                <a:srgbClr val="FF0000"/>
              </a:buClr>
              <a:buSzPct val="150000"/>
              <a:buFont typeface="Arial" panose="020B0604020202020204" pitchFamily="34" charset="0"/>
              <a:buNone/>
              <a:defRPr/>
            </a:pPr>
            <a:r>
              <a:rPr lang="tr-TR" altLang="tr-TR" sz="2400" dirty="0">
                <a:solidFill>
                  <a:srgbClr val="C00000"/>
                </a:solidFill>
              </a:rPr>
              <a:t>Taraflardan her birinin diğerine ilişkin önyargıları ve varsayımları nelerdir?</a:t>
            </a:r>
          </a:p>
          <a:p>
            <a:pPr marL="0" indent="0" algn="ctr" fontAlgn="auto">
              <a:lnSpc>
                <a:spcPct val="80000"/>
              </a:lnSpc>
              <a:spcBef>
                <a:spcPts val="600"/>
              </a:spcBef>
              <a:spcAft>
                <a:spcPts val="600"/>
              </a:spcAft>
              <a:buClr>
                <a:srgbClr val="FF0000"/>
              </a:buClr>
              <a:buSzPct val="150000"/>
              <a:buFont typeface="Arial" panose="020B0604020202020204" pitchFamily="34" charset="0"/>
              <a:buNone/>
              <a:defRPr/>
            </a:pPr>
            <a:r>
              <a:rPr lang="tr-TR" altLang="tr-TR" sz="2400" dirty="0" smtClean="0">
                <a:solidFill>
                  <a:srgbClr val="C00000"/>
                </a:solidFill>
              </a:rPr>
              <a:t>Söz konusu çatışmayı yönetmede ya da çözümlemede en iyi yaklaşım nedir?</a:t>
            </a:r>
          </a:p>
          <a:p>
            <a:pPr marL="0" indent="0" algn="ctr" fontAlgn="auto">
              <a:lnSpc>
                <a:spcPct val="80000"/>
              </a:lnSpc>
              <a:spcAft>
                <a:spcPts val="0"/>
              </a:spcAft>
              <a:buClr>
                <a:srgbClr val="FF0000"/>
              </a:buClr>
              <a:buSzPct val="150000"/>
              <a:buFont typeface="Arial" panose="020B0604020202020204" pitchFamily="34" charset="0"/>
              <a:buNone/>
              <a:defRPr/>
            </a:pPr>
            <a:r>
              <a:rPr lang="tr-TR" altLang="tr-TR" sz="2400" dirty="0" smtClean="0">
                <a:solidFill>
                  <a:srgbClr val="C00000"/>
                </a:solidFill>
              </a:rPr>
              <a:t>İşbirliği yapılacaksa </a:t>
            </a:r>
            <a:r>
              <a:rPr lang="tr-TR" altLang="tr-TR" sz="2400" dirty="0">
                <a:solidFill>
                  <a:srgbClr val="C00000"/>
                </a:solidFill>
              </a:rPr>
              <a:t>bunu başlatmak için en uygun yer ve zaman nedir?</a:t>
            </a:r>
          </a:p>
          <a:p>
            <a:pPr algn="ctr" fontAlgn="auto">
              <a:spcAft>
                <a:spcPts val="0"/>
              </a:spcAft>
              <a:buFont typeface="Arial" panose="020B0604020202020204" pitchFamily="34" charset="0"/>
              <a:buChar char="•"/>
              <a:defRPr/>
            </a:pPr>
            <a:endParaRPr lang="tr-TR" dirty="0">
              <a:solidFill>
                <a:schemeClr val="accent6">
                  <a:lumMod val="50000"/>
                </a:schemeClr>
              </a:solidFill>
            </a:endParaRPr>
          </a:p>
          <a:p>
            <a:pPr algn="ctr"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a:bodyPr>
          <a:lstStyle/>
          <a:p>
            <a:pPr algn="ctr" fontAlgn="auto">
              <a:lnSpc>
                <a:spcPct val="120000"/>
              </a:lnSpc>
              <a:spcBef>
                <a:spcPts val="600"/>
              </a:spcBef>
              <a:spcAft>
                <a:spcPts val="600"/>
              </a:spcAft>
              <a:buFontTx/>
              <a:buNone/>
              <a:defRPr/>
            </a:pPr>
            <a:r>
              <a:rPr lang="tr-TR" altLang="tr-TR" sz="3200" b="1" dirty="0">
                <a:solidFill>
                  <a:schemeClr val="tx2"/>
                </a:solidFill>
              </a:rPr>
              <a:t>Olumlu bir hava oluşturun.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smtClean="0">
                <a:solidFill>
                  <a:srgbClr val="C00000"/>
                </a:solidFill>
              </a:rPr>
              <a:t>Öğrencinizi uzlaşmaya ve konuşmaya </a:t>
            </a:r>
            <a:r>
              <a:rPr lang="tr-TR" altLang="tr-TR" sz="2800" dirty="0">
                <a:solidFill>
                  <a:srgbClr val="C00000"/>
                </a:solidFill>
              </a:rPr>
              <a:t>davet edin.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İyi niyetli olduğunuzu gösterin.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smtClean="0">
                <a:solidFill>
                  <a:srgbClr val="C00000"/>
                </a:solidFill>
              </a:rPr>
              <a:t>Onu dikkate </a:t>
            </a:r>
            <a:r>
              <a:rPr lang="tr-TR" altLang="tr-TR" sz="2800" dirty="0">
                <a:solidFill>
                  <a:srgbClr val="C00000"/>
                </a:solidFill>
              </a:rPr>
              <a:t>aldığınızı ve önem verdiğinizi gösterin.</a:t>
            </a:r>
          </a:p>
          <a:p>
            <a:pPr algn="ctr" fontAlgn="auto">
              <a:spcAft>
                <a:spcPts val="0"/>
              </a:spcAft>
              <a:buFont typeface="Arial" panose="020B0604020202020204" pitchFamily="34" charset="0"/>
              <a:buChar char="•"/>
              <a:defRPr/>
            </a:pPr>
            <a:endParaRPr lang="tr-TR" dirty="0">
              <a:solidFill>
                <a:schemeClr val="accent6">
                  <a:lumMod val="50000"/>
                </a:schemeClr>
              </a:solidFill>
            </a:endParaRPr>
          </a:p>
          <a:p>
            <a:pPr algn="ctr"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a:bodyPr>
          <a:lstStyle/>
          <a:p>
            <a:pPr algn="ctr" fontAlgn="auto">
              <a:spcBef>
                <a:spcPts val="600"/>
              </a:spcBef>
              <a:spcAft>
                <a:spcPts val="600"/>
              </a:spcAft>
              <a:buFontTx/>
              <a:buNone/>
              <a:defRPr/>
            </a:pPr>
            <a:r>
              <a:rPr lang="tr-TR" altLang="tr-TR" sz="3200" b="1" dirty="0">
                <a:solidFill>
                  <a:schemeClr val="tx2"/>
                </a:solidFill>
              </a:rPr>
              <a:t>Temel kurallara dikkat edin. </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smtClean="0">
                <a:solidFill>
                  <a:srgbClr val="C00000"/>
                </a:solidFill>
              </a:rPr>
              <a:t>Öğrencinizi </a:t>
            </a:r>
            <a:r>
              <a:rPr lang="tr-TR" altLang="tr-TR" sz="2800" dirty="0">
                <a:solidFill>
                  <a:srgbClr val="C00000"/>
                </a:solidFill>
              </a:rPr>
              <a:t>dikkatle dinleyin ve sözünü kesmeyin.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Durumu iyileştirmek için çalışın.</a:t>
            </a:r>
          </a:p>
          <a:p>
            <a:pPr marL="0" indent="0" algn="ctr" fontAlgn="auto">
              <a:spcAft>
                <a:spcPts val="0"/>
              </a:spcAft>
              <a:buClr>
                <a:srgbClr val="FF0000"/>
              </a:buClr>
              <a:buSzPct val="150000"/>
              <a:buFont typeface="Arial" panose="020B0604020202020204" pitchFamily="34" charset="0"/>
              <a:buNone/>
              <a:defRPr/>
            </a:pPr>
            <a:r>
              <a:rPr lang="tr-TR" altLang="tr-TR" sz="2800" dirty="0">
                <a:solidFill>
                  <a:srgbClr val="C00000"/>
                </a:solidFill>
              </a:rPr>
              <a:t>Sakinliğinizi koruyun.</a:t>
            </a:r>
          </a:p>
          <a:p>
            <a:pPr algn="ctr" fontAlgn="auto">
              <a:spcAft>
                <a:spcPts val="0"/>
              </a:spcAft>
              <a:buFont typeface="Arial" panose="020B0604020202020204" pitchFamily="34" charset="0"/>
              <a:buChar char="•"/>
              <a:defRPr/>
            </a:pPr>
            <a:endParaRPr lang="tr-TR" dirty="0">
              <a:solidFill>
                <a:schemeClr val="accent6">
                  <a:lumMod val="50000"/>
                </a:schemeClr>
              </a:solidFill>
            </a:endParaRPr>
          </a:p>
          <a:p>
            <a:pPr algn="ctr"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37937" y="240632"/>
            <a:ext cx="7475621" cy="1010652"/>
          </a:xfrm>
        </p:spPr>
        <p:txBody>
          <a:bodyPr/>
          <a:lstStyle/>
          <a:p>
            <a:pPr fontAlgn="auto">
              <a:spcAft>
                <a:spcPts val="0"/>
              </a:spcAft>
              <a:defRPr/>
            </a:pPr>
            <a:r>
              <a:rPr lang="tr-TR" sz="3600" b="1" dirty="0" smtClean="0">
                <a:solidFill>
                  <a:schemeClr val="accent1">
                    <a:lumMod val="75000"/>
                  </a:schemeClr>
                </a:solidFill>
              </a:rPr>
              <a:t>DİĞER NEDENLER</a:t>
            </a:r>
            <a:endParaRPr lang="tr-TR" sz="3600" b="1" dirty="0">
              <a:solidFill>
                <a:schemeClr val="accent1">
                  <a:lumMod val="75000"/>
                </a:schemeClr>
              </a:solidFill>
            </a:endParaRPr>
          </a:p>
        </p:txBody>
      </p:sp>
      <p:sp>
        <p:nvSpPr>
          <p:cNvPr id="3" name="İçerik Yer Tutucusu 2"/>
          <p:cNvSpPr>
            <a:spLocks noGrp="1"/>
          </p:cNvSpPr>
          <p:nvPr>
            <p:ph idx="1"/>
          </p:nvPr>
        </p:nvSpPr>
        <p:spPr>
          <a:xfrm>
            <a:off x="609600" y="1283369"/>
            <a:ext cx="7395411" cy="5181600"/>
          </a:xfrm>
        </p:spPr>
        <p:txBody>
          <a:bodyPr rtlCol="0">
            <a:normAutofit fontScale="85000" lnSpcReduction="20000"/>
          </a:bodyPr>
          <a:lstStyle/>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Farklı biliş</a:t>
            </a:r>
          </a:p>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Algı</a:t>
            </a:r>
          </a:p>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Duygu</a:t>
            </a:r>
          </a:p>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Bilinç dışı ihtiyaçlar</a:t>
            </a:r>
          </a:p>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İletişim becerileri</a:t>
            </a:r>
          </a:p>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Kültürel farklılıklar</a:t>
            </a:r>
          </a:p>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Rol farklılıkları</a:t>
            </a:r>
          </a:p>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Sosyal ve fiziksel çevre</a:t>
            </a:r>
          </a:p>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İletişim sürecinde verilen mesajın niteliği</a:t>
            </a:r>
          </a:p>
          <a:p>
            <a:pPr fontAlgn="auto">
              <a:spcAft>
                <a:spcPts val="0"/>
              </a:spcAft>
              <a:buFont typeface="Arial" panose="020B0604020202020204" pitchFamily="34" charset="0"/>
              <a:buChar char="•"/>
              <a:defRPr/>
            </a:pPr>
            <a:r>
              <a:rPr lang="tr-TR" sz="3500" dirty="0" smtClean="0">
                <a:solidFill>
                  <a:srgbClr val="C00000"/>
                </a:solidFill>
                <a:latin typeface="Comic Sans MS" pitchFamily="66" charset="0"/>
              </a:rPr>
              <a:t>VS………</a:t>
            </a:r>
          </a:p>
          <a:p>
            <a:pPr marL="0" indent="0" fontAlgn="auto">
              <a:spcAft>
                <a:spcPts val="0"/>
              </a:spcAft>
              <a:buFont typeface="Arial" panose="020B0604020202020204" pitchFamily="34" charset="0"/>
              <a:buNone/>
              <a:defRPr/>
            </a:pPr>
            <a:endParaRPr lang="tr-TR" dirty="0" smtClean="0">
              <a:solidFill>
                <a:schemeClr val="accent6">
                  <a:lumMod val="50000"/>
                </a:schemeClr>
              </a:solidFill>
            </a:endParaRPr>
          </a:p>
          <a:p>
            <a:pPr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a:bodyPr>
          <a:lstStyle/>
          <a:p>
            <a:pPr algn="ctr" fontAlgn="auto">
              <a:spcBef>
                <a:spcPts val="600"/>
              </a:spcBef>
              <a:spcAft>
                <a:spcPts val="600"/>
              </a:spcAft>
              <a:buFontTx/>
              <a:buNone/>
              <a:defRPr/>
            </a:pPr>
            <a:r>
              <a:rPr lang="tr-TR" altLang="tr-TR" sz="3200" b="1" dirty="0">
                <a:solidFill>
                  <a:schemeClr val="tx2"/>
                </a:solidFill>
              </a:rPr>
              <a:t>Problemi tartışarak tanımlayın.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smtClean="0">
                <a:solidFill>
                  <a:srgbClr val="C00000"/>
                </a:solidFill>
              </a:rPr>
              <a:t>Öğrenciniz için </a:t>
            </a:r>
            <a:r>
              <a:rPr lang="tr-TR" altLang="tr-TR" sz="2800" dirty="0">
                <a:solidFill>
                  <a:srgbClr val="C00000"/>
                </a:solidFill>
              </a:rPr>
              <a:t>önemli olan hususları ortaya koyun ve duyguları paylaşın.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Etkili konuşma ve dinleme tekniklerini kullanın.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İhtiyaçları ve çıkarları belirleyin.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Gerekiyorsa değerleri, varsayımları ve kaygıları paylaşın.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Ortaya çıkan yeni algı ve anlayışı gözden geçirin.</a:t>
            </a:r>
          </a:p>
          <a:p>
            <a:pPr algn="ctr" fontAlgn="auto">
              <a:spcAft>
                <a:spcPts val="0"/>
              </a:spcAft>
              <a:buFont typeface="Arial" panose="020B0604020202020204" pitchFamily="34" charset="0"/>
              <a:buChar char="•"/>
              <a:defRPr/>
            </a:pPr>
            <a:endParaRPr lang="tr-TR" dirty="0">
              <a:solidFill>
                <a:schemeClr val="accent6">
                  <a:lumMod val="50000"/>
                </a:schemeClr>
              </a:solidFill>
            </a:endParaRPr>
          </a:p>
          <a:p>
            <a:pPr algn="ctr"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a:bodyPr>
          <a:lstStyle/>
          <a:p>
            <a:pPr algn="ctr" fontAlgn="auto">
              <a:spcBef>
                <a:spcPts val="600"/>
              </a:spcBef>
              <a:spcAft>
                <a:spcPts val="600"/>
              </a:spcAft>
              <a:buFont typeface="Arial" panose="020B0604020202020204" pitchFamily="34" charset="0"/>
              <a:buNone/>
              <a:defRPr/>
            </a:pPr>
            <a:r>
              <a:rPr lang="tr-TR" altLang="tr-TR" sz="3200" b="1" dirty="0">
                <a:solidFill>
                  <a:schemeClr val="tx2"/>
                </a:solidFill>
              </a:rPr>
              <a:t>Olası çözümler için beyin fırtınası yapın.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Tarafların ihtiyaç ve çıkarlarının tatmin olabilmesi için düşünceleri açıkça ortaya </a:t>
            </a:r>
            <a:r>
              <a:rPr lang="tr-TR" altLang="tr-TR" sz="2800" dirty="0" smtClean="0">
                <a:solidFill>
                  <a:srgbClr val="C00000"/>
                </a:solidFill>
              </a:rPr>
              <a:t>koyun.</a:t>
            </a:r>
            <a:endParaRPr lang="tr-TR" altLang="tr-TR" sz="2800" dirty="0">
              <a:solidFill>
                <a:srgbClr val="C00000"/>
              </a:solidFill>
            </a:endParaRP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Bu aşamada henüz düşünceleri </a:t>
            </a:r>
            <a:r>
              <a:rPr lang="tr-TR" altLang="tr-TR" sz="2800" dirty="0" smtClean="0">
                <a:solidFill>
                  <a:srgbClr val="C00000"/>
                </a:solidFill>
              </a:rPr>
              <a:t>eleştirmeyin ve yargılamayın.</a:t>
            </a:r>
            <a:endParaRPr lang="tr-TR" altLang="tr-TR" sz="2800" dirty="0">
              <a:solidFill>
                <a:srgbClr val="C00000"/>
              </a:solidFill>
            </a:endParaRP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Düşüncelere açık </a:t>
            </a:r>
            <a:r>
              <a:rPr lang="tr-TR" altLang="tr-TR" sz="2800" dirty="0" smtClean="0">
                <a:solidFill>
                  <a:srgbClr val="C00000"/>
                </a:solidFill>
              </a:rPr>
              <a:t>olun.</a:t>
            </a:r>
            <a:endParaRPr lang="tr-TR" altLang="tr-TR" sz="2800" dirty="0">
              <a:solidFill>
                <a:srgbClr val="C00000"/>
              </a:solidFill>
            </a:endParaRP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"Sen" yerine "</a:t>
            </a:r>
            <a:r>
              <a:rPr lang="tr-TR" altLang="tr-TR" sz="2800" dirty="0" smtClean="0">
                <a:solidFill>
                  <a:srgbClr val="C00000"/>
                </a:solidFill>
              </a:rPr>
              <a:t>biz"  kullanmaya </a:t>
            </a:r>
            <a:r>
              <a:rPr lang="tr-TR" altLang="tr-TR" sz="2800" dirty="0">
                <a:solidFill>
                  <a:srgbClr val="C00000"/>
                </a:solidFill>
              </a:rPr>
              <a:t>özen </a:t>
            </a:r>
            <a:r>
              <a:rPr lang="tr-TR" altLang="tr-TR" sz="2800" dirty="0" smtClean="0">
                <a:solidFill>
                  <a:srgbClr val="C00000"/>
                </a:solidFill>
              </a:rPr>
              <a:t>gösterin</a:t>
            </a:r>
            <a:r>
              <a:rPr lang="tr-TR" altLang="tr-TR" sz="2800" dirty="0" smtClean="0">
                <a:solidFill>
                  <a:schemeClr val="accent6">
                    <a:lumMod val="50000"/>
                  </a:schemeClr>
                </a:solidFill>
              </a:rPr>
              <a:t>.</a:t>
            </a:r>
            <a:endParaRPr lang="tr-TR" sz="2800" dirty="0">
              <a:solidFill>
                <a:schemeClr val="accent6">
                  <a:lumMod val="50000"/>
                </a:schemeClr>
              </a:solidFill>
            </a:endParaRPr>
          </a:p>
          <a:p>
            <a:pPr algn="ctr"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a:bodyPr>
          <a:lstStyle/>
          <a:p>
            <a:pPr algn="ctr" fontAlgn="auto">
              <a:spcBef>
                <a:spcPts val="600"/>
              </a:spcBef>
              <a:spcAft>
                <a:spcPts val="600"/>
              </a:spcAft>
              <a:buFont typeface="Arial" panose="020B0604020202020204" pitchFamily="34" charset="0"/>
              <a:buNone/>
              <a:defRPr/>
            </a:pPr>
            <a:r>
              <a:rPr lang="tr-TR" altLang="tr-TR" sz="3200" b="1" dirty="0">
                <a:solidFill>
                  <a:schemeClr val="tx2"/>
                </a:solidFill>
              </a:rPr>
              <a:t>Olası çözümleri değerlendirin ve uygun çözümleri belirleyin.</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400" dirty="0">
                <a:solidFill>
                  <a:srgbClr val="C00000"/>
                </a:solidFill>
              </a:rPr>
              <a:t>Çözümler şu nitelikleri </a:t>
            </a:r>
            <a:r>
              <a:rPr lang="tr-TR" altLang="tr-TR" sz="2400" dirty="0" smtClean="0">
                <a:solidFill>
                  <a:srgbClr val="C00000"/>
                </a:solidFill>
              </a:rPr>
              <a:t>taşımalıdır:</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400" dirty="0" smtClean="0">
                <a:solidFill>
                  <a:srgbClr val="C00000"/>
                </a:solidFill>
              </a:rPr>
              <a:t>Her </a:t>
            </a:r>
            <a:r>
              <a:rPr lang="tr-TR" altLang="tr-TR" sz="2400" dirty="0">
                <a:solidFill>
                  <a:srgbClr val="C00000"/>
                </a:solidFill>
              </a:rPr>
              <a:t>iki taraf için de kabul </a:t>
            </a:r>
            <a:r>
              <a:rPr lang="tr-TR" altLang="tr-TR" sz="2400" dirty="0" smtClean="0">
                <a:solidFill>
                  <a:srgbClr val="C00000"/>
                </a:solidFill>
              </a:rPr>
              <a:t>edilebilir,</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400" dirty="0" smtClean="0">
                <a:solidFill>
                  <a:srgbClr val="C00000"/>
                </a:solidFill>
              </a:rPr>
              <a:t>Gerçekçi </a:t>
            </a:r>
            <a:r>
              <a:rPr lang="tr-TR" altLang="tr-TR" sz="2400" dirty="0">
                <a:solidFill>
                  <a:srgbClr val="C00000"/>
                </a:solidFill>
              </a:rPr>
              <a:t>ve </a:t>
            </a:r>
            <a:r>
              <a:rPr lang="tr-TR" altLang="tr-TR" sz="2400" dirty="0" smtClean="0">
                <a:solidFill>
                  <a:srgbClr val="C00000"/>
                </a:solidFill>
              </a:rPr>
              <a:t>gerçekleştirilebilir,</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400" dirty="0" smtClean="0">
                <a:solidFill>
                  <a:srgbClr val="C00000"/>
                </a:solidFill>
              </a:rPr>
              <a:t>Belirgin ve</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400" dirty="0" smtClean="0">
                <a:solidFill>
                  <a:srgbClr val="C00000"/>
                </a:solidFill>
              </a:rPr>
              <a:t>Dengeli </a:t>
            </a:r>
            <a:r>
              <a:rPr lang="tr-TR" altLang="tr-TR" sz="2400" dirty="0">
                <a:solidFill>
                  <a:srgbClr val="C00000"/>
                </a:solidFill>
              </a:rPr>
              <a:t>olmalıdır.</a:t>
            </a:r>
          </a:p>
          <a:p>
            <a:pPr marL="0" indent="0" algn="ctr" fontAlgn="auto">
              <a:spcAft>
                <a:spcPts val="0"/>
              </a:spcAft>
              <a:buClr>
                <a:srgbClr val="FF0000"/>
              </a:buClr>
              <a:buSzPct val="150000"/>
              <a:buFont typeface="Arial" panose="020B0604020202020204" pitchFamily="34" charset="0"/>
              <a:buNone/>
              <a:defRPr/>
            </a:pPr>
            <a:r>
              <a:rPr lang="tr-TR" altLang="tr-TR" sz="2400" dirty="0">
                <a:solidFill>
                  <a:srgbClr val="C00000"/>
                </a:solidFill>
              </a:rPr>
              <a:t>Çözümler her iki taraf için de önemli ana hususları içermelidir.</a:t>
            </a:r>
          </a:p>
          <a:p>
            <a:pPr algn="ctr" fontAlgn="auto">
              <a:spcAft>
                <a:spcPts val="0"/>
              </a:spcAft>
              <a:buFont typeface="Arial" panose="020B0604020202020204" pitchFamily="34" charset="0"/>
              <a:buChar char="•"/>
              <a:defRPr/>
            </a:pPr>
            <a:endParaRPr lang="tr-TR" dirty="0">
              <a:solidFill>
                <a:schemeClr val="accent6">
                  <a:lumMod val="50000"/>
                </a:schemeClr>
              </a:solidFill>
            </a:endParaRPr>
          </a:p>
          <a:p>
            <a:pPr algn="ctr"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a:bodyPr>
          <a:lstStyle/>
          <a:p>
            <a:pPr algn="ctr" fontAlgn="auto">
              <a:spcBef>
                <a:spcPts val="600"/>
              </a:spcBef>
              <a:spcAft>
                <a:spcPts val="600"/>
              </a:spcAft>
              <a:buFontTx/>
              <a:buNone/>
              <a:defRPr/>
            </a:pPr>
            <a:r>
              <a:rPr lang="tr-TR" altLang="tr-TR" sz="3200" b="1" dirty="0">
                <a:solidFill>
                  <a:schemeClr val="tx2"/>
                </a:solidFill>
              </a:rPr>
              <a:t>Çözümlerin işlerliğini izleyin. </a:t>
            </a: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Belirli bir süre sonra çözümlerin işleyip işlemediğini kontrol </a:t>
            </a:r>
            <a:r>
              <a:rPr lang="tr-TR" altLang="tr-TR" sz="2800" dirty="0" smtClean="0">
                <a:solidFill>
                  <a:srgbClr val="C00000"/>
                </a:solidFill>
              </a:rPr>
              <a:t>edin.</a:t>
            </a:r>
            <a:endParaRPr lang="tr-TR" altLang="tr-TR" sz="2800" dirty="0">
              <a:solidFill>
                <a:srgbClr val="C00000"/>
              </a:solidFill>
            </a:endParaRPr>
          </a:p>
          <a:p>
            <a:pPr marL="0" indent="0" algn="ctr" fontAlgn="auto">
              <a:spcBef>
                <a:spcPts val="600"/>
              </a:spcBef>
              <a:spcAft>
                <a:spcPts val="600"/>
              </a:spcAft>
              <a:buClr>
                <a:srgbClr val="FF0000"/>
              </a:buClr>
              <a:buSzPct val="150000"/>
              <a:buFont typeface="Arial" panose="020B0604020202020204" pitchFamily="34" charset="0"/>
              <a:buNone/>
              <a:defRPr/>
            </a:pPr>
            <a:r>
              <a:rPr lang="tr-TR" altLang="tr-TR" sz="2800" dirty="0">
                <a:solidFill>
                  <a:srgbClr val="C00000"/>
                </a:solidFill>
              </a:rPr>
              <a:t>İşlemiyorsa, yukarıdaki basamakları tekrarlayarak çözümleri yeniden gözden </a:t>
            </a:r>
            <a:r>
              <a:rPr lang="tr-TR" altLang="tr-TR" sz="2800" dirty="0" smtClean="0">
                <a:solidFill>
                  <a:srgbClr val="C00000"/>
                </a:solidFill>
              </a:rPr>
              <a:t>geçirin.</a:t>
            </a:r>
            <a:endParaRPr lang="tr-TR" altLang="tr-TR" sz="2800" dirty="0">
              <a:solidFill>
                <a:srgbClr val="C00000"/>
              </a:solidFill>
            </a:endParaRPr>
          </a:p>
          <a:p>
            <a:pPr algn="ctr" fontAlgn="auto">
              <a:spcAft>
                <a:spcPts val="0"/>
              </a:spcAft>
              <a:buFont typeface="Arial" panose="020B0604020202020204" pitchFamily="34" charset="0"/>
              <a:buChar char="•"/>
              <a:defRPr/>
            </a:pPr>
            <a:endParaRPr lang="tr-TR" dirty="0">
              <a:solidFill>
                <a:schemeClr val="accent6">
                  <a:lumMod val="50000"/>
                </a:schemeClr>
              </a:solidFill>
            </a:endParaRPr>
          </a:p>
          <a:p>
            <a:pPr algn="ctr" fontAlgn="auto">
              <a:spcAft>
                <a:spcPts val="0"/>
              </a:spcAft>
              <a:buFont typeface="Arial" panose="020B0604020202020204" pitchFamily="34" charset="0"/>
              <a:buChar char="•"/>
              <a:defRPr/>
            </a:pP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b="1" i="1" dirty="0" smtClean="0">
                <a:solidFill>
                  <a:schemeClr val="tx2"/>
                </a:solidFill>
                <a:latin typeface="+mn-lt"/>
              </a:rPr>
              <a:t>Sonuç olarak</a:t>
            </a:r>
            <a:endParaRPr lang="tr-TR" b="1" i="1" dirty="0">
              <a:solidFill>
                <a:schemeClr val="tx2"/>
              </a:solidFill>
              <a:latin typeface="+mn-lt"/>
            </a:endParaRPr>
          </a:p>
        </p:txBody>
      </p:sp>
      <p:sp>
        <p:nvSpPr>
          <p:cNvPr id="3" name="İçerik Yer Tutucusu 2"/>
          <p:cNvSpPr>
            <a:spLocks noGrp="1"/>
          </p:cNvSpPr>
          <p:nvPr>
            <p:ph idx="1"/>
          </p:nvPr>
        </p:nvSpPr>
        <p:spPr>
          <a:xfrm>
            <a:off x="569913" y="1692275"/>
            <a:ext cx="10820400" cy="4024313"/>
          </a:xfrm>
        </p:spPr>
        <p:txBody>
          <a:bodyPr rtlCol="0" anchor="ctr">
            <a:normAutofit/>
          </a:bodyPr>
          <a:lstStyle/>
          <a:p>
            <a:pPr marL="0" indent="0" algn="ctr" fontAlgn="auto">
              <a:spcAft>
                <a:spcPts val="0"/>
              </a:spcAft>
              <a:buFont typeface="Arial" panose="020B0604020202020204" pitchFamily="34" charset="0"/>
              <a:buNone/>
              <a:defRPr/>
            </a:pPr>
            <a:r>
              <a:rPr lang="tr-TR" sz="2800" dirty="0" smtClean="0">
                <a:solidFill>
                  <a:srgbClr val="C00000"/>
                </a:solidFill>
              </a:rPr>
              <a:t>Çatışmanın yaşamın doğal bir parçası olduğunu ve çatışma çözme becerisinin çocuğun duygusal zeka gelişimi içinde önemli bir yer kapladığını unutmayalım; çünkü</a:t>
            </a:r>
          </a:p>
          <a:p>
            <a:pPr marL="0" indent="0" algn="ctr" fontAlgn="auto">
              <a:spcAft>
                <a:spcPts val="0"/>
              </a:spcAft>
              <a:buFont typeface="Arial" panose="020B0604020202020204" pitchFamily="34" charset="0"/>
              <a:buNone/>
              <a:defRPr/>
            </a:pPr>
            <a:r>
              <a:rPr lang="tr-TR" sz="2800" b="1" dirty="0" smtClean="0">
                <a:solidFill>
                  <a:schemeClr val="tx2"/>
                </a:solidFill>
              </a:rPr>
              <a:t> sosyal beceriler okullarda öğretilen bilgilerden daha önemsiz değildir. </a:t>
            </a:r>
            <a:endParaRPr lang="tr-TR" sz="2800" b="1" dirty="0">
              <a:solidFill>
                <a:schemeClr val="tx2"/>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37937" y="240632"/>
            <a:ext cx="9865895" cy="1010652"/>
          </a:xfrm>
        </p:spPr>
        <p:txBody>
          <a:bodyPr>
            <a:normAutofit/>
          </a:bodyPr>
          <a:lstStyle/>
          <a:p>
            <a:pPr fontAlgn="auto">
              <a:spcAft>
                <a:spcPts val="0"/>
              </a:spcAft>
              <a:defRPr/>
            </a:pPr>
            <a:r>
              <a:rPr lang="tr-TR" sz="3600" b="1" dirty="0" smtClean="0">
                <a:solidFill>
                  <a:schemeClr val="accent1">
                    <a:lumMod val="75000"/>
                  </a:schemeClr>
                </a:solidFill>
              </a:rPr>
              <a:t>KENDİ İÇİMİZDE YAŞADIĞIMIZ ÇATIŞMALAR</a:t>
            </a:r>
            <a:endParaRPr lang="tr-TR" sz="3600" b="1" dirty="0">
              <a:solidFill>
                <a:schemeClr val="accent1">
                  <a:lumMod val="75000"/>
                </a:schemeClr>
              </a:solidFill>
            </a:endParaRPr>
          </a:p>
        </p:txBody>
      </p:sp>
      <p:sp>
        <p:nvSpPr>
          <p:cNvPr id="3" name="İçerik Yer Tutucusu 2"/>
          <p:cNvSpPr>
            <a:spLocks noGrp="1"/>
          </p:cNvSpPr>
          <p:nvPr>
            <p:ph idx="1"/>
          </p:nvPr>
        </p:nvSpPr>
        <p:spPr>
          <a:xfrm>
            <a:off x="609599" y="1315452"/>
            <a:ext cx="11117179" cy="5277853"/>
          </a:xfrm>
        </p:spPr>
        <p:txBody>
          <a:bodyPr rtlCol="0">
            <a:normAutofit fontScale="92500" lnSpcReduction="10000"/>
          </a:bodyPr>
          <a:lstStyle/>
          <a:p>
            <a:pPr marL="0" indent="0" fontAlgn="auto">
              <a:spcAft>
                <a:spcPts val="0"/>
              </a:spcAft>
              <a:buFont typeface="Arial" panose="020B0604020202020204" pitchFamily="34" charset="0"/>
              <a:buNone/>
              <a:defRPr/>
            </a:pPr>
            <a:r>
              <a:rPr lang="tr-TR" dirty="0" smtClean="0">
                <a:solidFill>
                  <a:schemeClr val="accent6">
                    <a:lumMod val="50000"/>
                  </a:schemeClr>
                </a:solidFill>
              </a:rPr>
              <a:t> </a:t>
            </a:r>
            <a:r>
              <a:rPr lang="tr-TR" sz="3600" dirty="0" smtClean="0">
                <a:solidFill>
                  <a:schemeClr val="accent6">
                    <a:lumMod val="50000"/>
                  </a:schemeClr>
                </a:solidFill>
              </a:rPr>
              <a:t>1.Yaklaşma – yaklaşma çatışması</a:t>
            </a:r>
          </a:p>
          <a:p>
            <a:pPr marL="0" indent="0" fontAlgn="auto">
              <a:spcAft>
                <a:spcPts val="0"/>
              </a:spcAft>
              <a:buFont typeface="Arial" panose="020B0604020202020204" pitchFamily="34" charset="0"/>
              <a:buNone/>
              <a:defRPr/>
            </a:pPr>
            <a:r>
              <a:rPr lang="tr-TR" dirty="0" smtClean="0">
                <a:solidFill>
                  <a:schemeClr val="accent6">
                    <a:lumMod val="50000"/>
                  </a:schemeClr>
                </a:solidFill>
              </a:rPr>
              <a:t>    </a:t>
            </a:r>
            <a:r>
              <a:rPr lang="tr-TR" dirty="0" smtClean="0"/>
              <a:t>Acaba eve yakın işe mi girsem, yoksa çok sayıda arkadaşımın                       </a:t>
            </a:r>
          </a:p>
          <a:p>
            <a:pPr marL="0" indent="0" fontAlgn="auto">
              <a:spcAft>
                <a:spcPts val="0"/>
              </a:spcAft>
              <a:buFont typeface="Arial" panose="020B0604020202020204" pitchFamily="34" charset="0"/>
              <a:buNone/>
              <a:defRPr/>
            </a:pPr>
            <a:r>
              <a:rPr lang="tr-TR" dirty="0" smtClean="0"/>
              <a:t>    olduğu işte mi kalsam ?</a:t>
            </a:r>
          </a:p>
          <a:p>
            <a:pPr marL="0" indent="0" fontAlgn="auto">
              <a:spcAft>
                <a:spcPts val="0"/>
              </a:spcAft>
              <a:buFont typeface="Arial" panose="020B0604020202020204" pitchFamily="34" charset="0"/>
              <a:buNone/>
              <a:defRPr/>
            </a:pPr>
            <a:r>
              <a:rPr lang="tr-TR" dirty="0" smtClean="0">
                <a:solidFill>
                  <a:schemeClr val="accent6">
                    <a:lumMod val="50000"/>
                  </a:schemeClr>
                </a:solidFill>
              </a:rPr>
              <a:t> </a:t>
            </a:r>
            <a:r>
              <a:rPr lang="tr-TR" sz="3600" dirty="0" smtClean="0">
                <a:solidFill>
                  <a:schemeClr val="accent6">
                    <a:lumMod val="50000"/>
                  </a:schemeClr>
                </a:solidFill>
              </a:rPr>
              <a:t>2.Yaklaşma  - uzaklaşma çatışması</a:t>
            </a:r>
          </a:p>
          <a:p>
            <a:pPr marL="0" indent="0" fontAlgn="auto">
              <a:spcAft>
                <a:spcPts val="0"/>
              </a:spcAft>
              <a:buFont typeface="Arial" panose="020B0604020202020204" pitchFamily="34" charset="0"/>
              <a:buNone/>
              <a:defRPr/>
            </a:pPr>
            <a:r>
              <a:rPr lang="tr-TR" sz="3600" dirty="0" smtClean="0">
                <a:solidFill>
                  <a:schemeClr val="accent6">
                    <a:lumMod val="50000"/>
                  </a:schemeClr>
                </a:solidFill>
              </a:rPr>
              <a:t>    </a:t>
            </a:r>
            <a:r>
              <a:rPr lang="tr-TR" sz="3600" dirty="0" smtClean="0"/>
              <a:t>Acaba özel bir işe geçip daha  çok maaş mı alsam, yoksa </a:t>
            </a:r>
          </a:p>
          <a:p>
            <a:pPr marL="0" indent="0" fontAlgn="auto">
              <a:spcAft>
                <a:spcPts val="0"/>
              </a:spcAft>
              <a:buFont typeface="Arial" panose="020B0604020202020204" pitchFamily="34" charset="0"/>
              <a:buNone/>
              <a:defRPr/>
            </a:pPr>
            <a:r>
              <a:rPr lang="tr-TR" sz="3600" dirty="0" smtClean="0"/>
              <a:t>    ömür boyu garantili  devlet işinde mi kalsam ?</a:t>
            </a:r>
            <a:endParaRPr lang="tr-TR" sz="3600" dirty="0" smtClean="0">
              <a:solidFill>
                <a:schemeClr val="accent6">
                  <a:lumMod val="50000"/>
                </a:schemeClr>
              </a:solidFill>
            </a:endParaRPr>
          </a:p>
          <a:p>
            <a:pPr marL="0" indent="0" fontAlgn="auto">
              <a:spcAft>
                <a:spcPts val="0"/>
              </a:spcAft>
              <a:buFont typeface="Arial" panose="020B0604020202020204" pitchFamily="34" charset="0"/>
              <a:buNone/>
              <a:defRPr/>
            </a:pPr>
            <a:r>
              <a:rPr lang="tr-TR" sz="3600" dirty="0" smtClean="0">
                <a:solidFill>
                  <a:schemeClr val="accent6">
                    <a:lumMod val="50000"/>
                  </a:schemeClr>
                </a:solidFill>
              </a:rPr>
              <a:t> 3.Uzaklaşma  -  uzaklaşma  çatışması</a:t>
            </a:r>
          </a:p>
          <a:p>
            <a:pPr fontAlgn="auto">
              <a:spcAft>
                <a:spcPts val="0"/>
              </a:spcAft>
              <a:buNone/>
              <a:defRPr/>
            </a:pPr>
            <a:r>
              <a:rPr lang="tr-TR" dirty="0" smtClean="0">
                <a:solidFill>
                  <a:schemeClr val="accent6">
                    <a:lumMod val="50000"/>
                  </a:schemeClr>
                </a:solidFill>
              </a:rPr>
              <a:t>    </a:t>
            </a:r>
            <a:r>
              <a:rPr lang="tr-TR" dirty="0" smtClean="0"/>
              <a:t>Maaş düşürmeyi mi kabul etsem, yoksa işyerinden mi ayrılsam?</a:t>
            </a:r>
          </a:p>
          <a:p>
            <a:pPr fontAlgn="auto">
              <a:spcAft>
                <a:spcPts val="0"/>
              </a:spcAft>
              <a:buNone/>
              <a:defRPr/>
            </a:pPr>
            <a:r>
              <a:rPr lang="tr-TR" dirty="0" smtClean="0"/>
              <a:t>    Aşağı tükürsem sakal, yukarı tükürsem bıyık !</a:t>
            </a:r>
          </a:p>
          <a:p>
            <a:pPr fontAlgn="auto">
              <a:spcAft>
                <a:spcPts val="0"/>
              </a:spcAft>
              <a:buNone/>
              <a:defRPr/>
            </a:pPr>
            <a:r>
              <a:rPr lang="tr-TR" dirty="0" smtClean="0">
                <a:solidFill>
                  <a:schemeClr val="accent6">
                    <a:lumMod val="50000"/>
                  </a:schemeClr>
                </a:solidFill>
              </a:rPr>
              <a:t>    </a:t>
            </a:r>
            <a:endParaRPr lang="tr-TR" dirty="0">
              <a:solidFill>
                <a:schemeClr val="accent6">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37937" y="240632"/>
            <a:ext cx="9865895" cy="1010652"/>
          </a:xfrm>
        </p:spPr>
        <p:txBody>
          <a:bodyPr>
            <a:normAutofit/>
          </a:bodyPr>
          <a:lstStyle/>
          <a:p>
            <a:pPr fontAlgn="auto">
              <a:spcAft>
                <a:spcPts val="0"/>
              </a:spcAft>
              <a:defRPr/>
            </a:pPr>
            <a:r>
              <a:rPr lang="tr-TR" sz="3600" b="1" dirty="0" smtClean="0">
                <a:solidFill>
                  <a:schemeClr val="accent1">
                    <a:lumMod val="75000"/>
                  </a:schemeClr>
                </a:solidFill>
              </a:rPr>
              <a:t>KİŞİLERARASI  YAŞANAN  ÇATIŞMA  TÜRLERİ</a:t>
            </a:r>
            <a:endParaRPr lang="tr-TR" sz="3600" b="1" dirty="0">
              <a:solidFill>
                <a:schemeClr val="accent1">
                  <a:lumMod val="75000"/>
                </a:schemeClr>
              </a:solidFill>
            </a:endParaRPr>
          </a:p>
        </p:txBody>
      </p:sp>
      <p:sp>
        <p:nvSpPr>
          <p:cNvPr id="3" name="İçerik Yer Tutucusu 2"/>
          <p:cNvSpPr>
            <a:spLocks noGrp="1"/>
          </p:cNvSpPr>
          <p:nvPr>
            <p:ph idx="1"/>
          </p:nvPr>
        </p:nvSpPr>
        <p:spPr>
          <a:xfrm>
            <a:off x="609600" y="1315452"/>
            <a:ext cx="10812379" cy="5277853"/>
          </a:xfrm>
        </p:spPr>
        <p:txBody>
          <a:bodyPr rtlCol="0">
            <a:normAutofit/>
          </a:bodyPr>
          <a:lstStyle/>
          <a:p>
            <a:pPr marL="0" indent="0" fontAlgn="auto">
              <a:spcAft>
                <a:spcPts val="0"/>
              </a:spcAft>
              <a:buFont typeface="Arial" panose="020B0604020202020204" pitchFamily="34" charset="0"/>
              <a:buNone/>
              <a:defRPr/>
            </a:pPr>
            <a:endParaRPr lang="tr-TR" sz="3600" dirty="0" smtClean="0">
              <a:solidFill>
                <a:schemeClr val="accent6">
                  <a:lumMod val="50000"/>
                </a:schemeClr>
              </a:solidFill>
            </a:endParaRPr>
          </a:p>
          <a:p>
            <a:pPr marL="0" indent="0" fontAlgn="auto">
              <a:spcAft>
                <a:spcPts val="0"/>
              </a:spcAft>
              <a:buFont typeface="Arial" panose="020B0604020202020204" pitchFamily="34" charset="0"/>
              <a:buNone/>
              <a:defRPr/>
            </a:pPr>
            <a:r>
              <a:rPr lang="tr-TR" sz="3600" dirty="0" smtClean="0">
                <a:solidFill>
                  <a:srgbClr val="FF0000"/>
                </a:solidFill>
                <a:latin typeface="Arial" pitchFamily="34" charset="0"/>
                <a:cs typeface="Arial" pitchFamily="34" charset="0"/>
              </a:rPr>
              <a:t>ROL  ÇATIŞMASI</a:t>
            </a:r>
          </a:p>
          <a:p>
            <a:pPr marL="0" indent="0" fontAlgn="auto">
              <a:spcAft>
                <a:spcPts val="0"/>
              </a:spcAft>
              <a:buFont typeface="Arial" panose="020B0604020202020204" pitchFamily="34" charset="0"/>
              <a:buNone/>
              <a:defRPr/>
            </a:pPr>
            <a:r>
              <a:rPr lang="tr-TR" sz="3600" dirty="0" smtClean="0">
                <a:solidFill>
                  <a:srgbClr val="FF0000"/>
                </a:solidFill>
                <a:latin typeface="Arial" pitchFamily="34" charset="0"/>
                <a:cs typeface="Arial" pitchFamily="34" charset="0"/>
              </a:rPr>
              <a:t>ROL  GÖNDERİCİNİN KENDİ  İÇİNDE  ÇATIŞMASI</a:t>
            </a:r>
          </a:p>
          <a:p>
            <a:pPr marL="0" indent="0" fontAlgn="auto">
              <a:spcAft>
                <a:spcPts val="0"/>
              </a:spcAft>
              <a:buFont typeface="Arial" panose="020B0604020202020204" pitchFamily="34" charset="0"/>
              <a:buNone/>
              <a:defRPr/>
            </a:pPr>
            <a:r>
              <a:rPr lang="tr-TR" sz="3600" dirty="0" smtClean="0">
                <a:solidFill>
                  <a:srgbClr val="FF0000"/>
                </a:solidFill>
                <a:latin typeface="Arial" pitchFamily="34" charset="0"/>
                <a:cs typeface="Arial" pitchFamily="34" charset="0"/>
              </a:rPr>
              <a:t>GÖNDERİCİLER  ARASI  ROL  ÇATIŞMASI</a:t>
            </a:r>
          </a:p>
          <a:p>
            <a:pPr marL="0" indent="0" fontAlgn="auto">
              <a:spcAft>
                <a:spcPts val="0"/>
              </a:spcAft>
              <a:buFont typeface="Arial" panose="020B0604020202020204" pitchFamily="34" charset="0"/>
              <a:buNone/>
              <a:defRPr/>
            </a:pPr>
            <a:r>
              <a:rPr lang="tr-TR" sz="3600" dirty="0" smtClean="0">
                <a:solidFill>
                  <a:srgbClr val="FF0000"/>
                </a:solidFill>
                <a:latin typeface="Arial" pitchFamily="34" charset="0"/>
                <a:cs typeface="Arial" pitchFamily="34" charset="0"/>
              </a:rPr>
              <a:t>ROLLER  ARASI  ÇATIŞMA </a:t>
            </a:r>
          </a:p>
          <a:p>
            <a:pPr marL="0" indent="0" fontAlgn="auto">
              <a:spcAft>
                <a:spcPts val="0"/>
              </a:spcAft>
              <a:buFont typeface="Arial" panose="020B0604020202020204" pitchFamily="34" charset="0"/>
              <a:buNone/>
              <a:defRPr/>
            </a:pPr>
            <a:r>
              <a:rPr lang="tr-TR" sz="3600" dirty="0" smtClean="0">
                <a:solidFill>
                  <a:srgbClr val="FF0000"/>
                </a:solidFill>
                <a:latin typeface="Arial" pitchFamily="34" charset="0"/>
                <a:cs typeface="Arial" pitchFamily="34" charset="0"/>
              </a:rPr>
              <a:t>KİŞİ – ROL  ÇATIŞMASI</a:t>
            </a:r>
          </a:p>
          <a:p>
            <a:pPr marL="0" indent="0" fontAlgn="auto">
              <a:spcAft>
                <a:spcPts val="0"/>
              </a:spcAft>
              <a:buFont typeface="Arial" panose="020B0604020202020204" pitchFamily="34" charset="0"/>
              <a:buNone/>
              <a:defRPr/>
            </a:pPr>
            <a:r>
              <a:rPr lang="tr-TR" sz="3600" dirty="0" smtClean="0">
                <a:solidFill>
                  <a:srgbClr val="FF0000"/>
                </a:solidFill>
                <a:latin typeface="Arial" pitchFamily="34" charset="0"/>
                <a:cs typeface="Arial" pitchFamily="34" charset="0"/>
              </a:rPr>
              <a:t>ROL  BELİRSİZLİĞİ</a:t>
            </a:r>
          </a:p>
          <a:p>
            <a:pPr marL="0" indent="0" fontAlgn="auto">
              <a:spcAft>
                <a:spcPts val="0"/>
              </a:spcAft>
              <a:buFont typeface="Arial" panose="020B0604020202020204" pitchFamily="34" charset="0"/>
              <a:buNone/>
              <a:defRPr/>
            </a:pPr>
            <a:r>
              <a:rPr lang="tr-TR" sz="3600" dirty="0" smtClean="0">
                <a:solidFill>
                  <a:schemeClr val="accent6">
                    <a:lumMod val="50000"/>
                  </a:schemeClr>
                </a:solidFill>
                <a:latin typeface="Arial" pitchFamily="34" charset="0"/>
                <a:cs typeface="Arial" pitchFamily="34" charset="0"/>
              </a:rPr>
              <a:t>        </a:t>
            </a:r>
            <a:endParaRPr lang="tr-TR" sz="3600" dirty="0">
              <a:solidFill>
                <a:schemeClr val="accent6">
                  <a:lumMod val="50000"/>
                </a:schemeClr>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sz="half" idx="1"/>
          </p:nvPr>
        </p:nvSpPr>
        <p:spPr>
          <a:xfrm>
            <a:off x="609600" y="1828801"/>
            <a:ext cx="8153419" cy="4302125"/>
          </a:xfrm>
        </p:spPr>
        <p:txBody>
          <a:bodyPr>
            <a:normAutofit/>
          </a:bodyPr>
          <a:lstStyle/>
          <a:p>
            <a:pPr eaLnBrk="1" hangingPunct="1"/>
            <a:r>
              <a:rPr lang="tr-TR" sz="4800" dirty="0" smtClean="0">
                <a:latin typeface="Times New Roman" pitchFamily="18" charset="0"/>
                <a:cs typeface="Times New Roman" pitchFamily="18" charset="0"/>
              </a:rPr>
              <a:t>Öğretme – öğrenme sürecinin etkili olabilmesi için öğrenen ile öğreten  arasında </a:t>
            </a:r>
            <a:r>
              <a:rPr lang="tr-TR" sz="5000" u="sng" dirty="0" smtClean="0">
                <a:latin typeface="Times New Roman" pitchFamily="18" charset="0"/>
                <a:cs typeface="Times New Roman" pitchFamily="18" charset="0"/>
              </a:rPr>
              <a:t>etkili  iletişim</a:t>
            </a:r>
            <a:r>
              <a:rPr lang="tr-TR" sz="5000" dirty="0" smtClean="0">
                <a:latin typeface="Times New Roman" pitchFamily="18" charset="0"/>
                <a:cs typeface="Times New Roman" pitchFamily="18" charset="0"/>
              </a:rPr>
              <a:t> </a:t>
            </a:r>
            <a:r>
              <a:rPr lang="tr-TR" sz="4800" dirty="0" smtClean="0">
                <a:latin typeface="Times New Roman" pitchFamily="18" charset="0"/>
                <a:cs typeface="Times New Roman" pitchFamily="18" charset="0"/>
              </a:rPr>
              <a:t>kurulması gerekir.</a:t>
            </a:r>
          </a:p>
          <a:p>
            <a:pPr eaLnBrk="1" hangingPunct="1">
              <a:buFont typeface="Wingdings" pitchFamily="2" charset="2"/>
              <a:buNone/>
            </a:pPr>
            <a:endParaRPr lang="tr-TR" sz="3600" b="1" dirty="0" smtClean="0"/>
          </a:p>
        </p:txBody>
      </p:sp>
      <p:pic>
        <p:nvPicPr>
          <p:cNvPr id="9219" name="Picture 4" descr="j0217698"/>
          <p:cNvPicPr>
            <a:picLocks noGrp="1" noChangeAspect="1" noChangeArrowheads="1"/>
          </p:cNvPicPr>
          <p:nvPr>
            <p:ph sz="quarter" idx="2"/>
          </p:nvPr>
        </p:nvPicPr>
        <p:blipFill>
          <a:blip r:embed="rId3"/>
          <a:srcRect/>
          <a:stretch>
            <a:fillRect/>
          </a:stretch>
        </p:blipFill>
        <p:spPr>
          <a:xfrm>
            <a:off x="8953520" y="357166"/>
            <a:ext cx="2906184" cy="2112962"/>
          </a:xfrm>
          <a:noFill/>
        </p:spPr>
      </p:pic>
      <p:pic>
        <p:nvPicPr>
          <p:cNvPr id="9220" name="Picture 12" descr="j0234131"/>
          <p:cNvPicPr>
            <a:picLocks noGrp="1" noChangeAspect="1" noChangeArrowheads="1"/>
          </p:cNvPicPr>
          <p:nvPr>
            <p:ph sz="quarter" idx="3"/>
          </p:nvPr>
        </p:nvPicPr>
        <p:blipFill>
          <a:blip r:embed="rId4"/>
          <a:srcRect/>
          <a:stretch>
            <a:fillRect/>
          </a:stretch>
        </p:blipFill>
        <p:spPr>
          <a:xfrm>
            <a:off x="8784167" y="3860801"/>
            <a:ext cx="2601384" cy="2074863"/>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fontAlgn="auto">
              <a:spcAft>
                <a:spcPts val="0"/>
              </a:spcAft>
              <a:defRPr/>
            </a:pPr>
            <a:r>
              <a:rPr lang="tr-TR" sz="3200" b="1" dirty="0" smtClean="0">
                <a:solidFill>
                  <a:schemeClr val="accent1">
                    <a:lumMod val="75000"/>
                  </a:schemeClr>
                </a:solidFill>
              </a:rPr>
              <a:t>ÖĞRETMEN VE ÖĞRENCİ ARASINDAKİ ÇATIŞMA</a:t>
            </a:r>
            <a:endParaRPr lang="tr-TR" sz="3200" b="1" dirty="0">
              <a:solidFill>
                <a:schemeClr val="accent1">
                  <a:lumMod val="75000"/>
                </a:schemeClr>
              </a:solidFill>
              <a:latin typeface="+mn-lt"/>
            </a:endParaRPr>
          </a:p>
        </p:txBody>
      </p:sp>
      <p:sp>
        <p:nvSpPr>
          <p:cNvPr id="3" name="İçerik Yer Tutucusu 2"/>
          <p:cNvSpPr>
            <a:spLocks noGrp="1"/>
          </p:cNvSpPr>
          <p:nvPr>
            <p:ph idx="1"/>
          </p:nvPr>
        </p:nvSpPr>
        <p:spPr>
          <a:xfrm>
            <a:off x="5469147" y="1897811"/>
            <a:ext cx="6037053" cy="4320427"/>
          </a:xfrm>
        </p:spPr>
        <p:txBody>
          <a:bodyPr rtlCol="0">
            <a:normAutofit fontScale="85000" lnSpcReduction="10000"/>
          </a:bodyPr>
          <a:lstStyle/>
          <a:p>
            <a:pPr marL="0" indent="0" algn="just" fontAlgn="auto">
              <a:spcAft>
                <a:spcPts val="0"/>
              </a:spcAft>
              <a:buFont typeface="Arial" panose="020B0604020202020204" pitchFamily="34" charset="0"/>
              <a:buNone/>
              <a:defRPr/>
            </a:pPr>
            <a:r>
              <a:rPr lang="tr-TR" dirty="0" smtClean="0">
                <a:solidFill>
                  <a:schemeClr val="accent6">
                    <a:lumMod val="50000"/>
                  </a:schemeClr>
                </a:solidFill>
              </a:rPr>
              <a:t>	</a:t>
            </a:r>
            <a:r>
              <a:rPr lang="tr-TR" dirty="0" smtClean="0">
                <a:solidFill>
                  <a:srgbClr val="C00000"/>
                </a:solidFill>
              </a:rPr>
              <a:t>Okullarda öğretmen ve öğrenci arasında yaşanan çatışmaların çoğu iletişim sorunlarından kaynaklanmaktadır. </a:t>
            </a:r>
          </a:p>
          <a:p>
            <a:pPr marL="0" indent="0" algn="just" fontAlgn="auto">
              <a:spcAft>
                <a:spcPts val="0"/>
              </a:spcAft>
              <a:buFont typeface="Arial" panose="020B0604020202020204" pitchFamily="34" charset="0"/>
              <a:buNone/>
              <a:defRPr/>
            </a:pPr>
            <a:r>
              <a:rPr lang="tr-TR" dirty="0" smtClean="0">
                <a:solidFill>
                  <a:srgbClr val="C00000"/>
                </a:solidFill>
              </a:rPr>
              <a:t>	Çatışmayla başa çıkabilmede ve başarılı bir şekilde çatışmaları çözebilmede öğretmenin öncelikle temel iletişim becerilerini kullanabilmesi önemlidir.</a:t>
            </a:r>
          </a:p>
          <a:p>
            <a:pPr marL="0" indent="0" algn="just" fontAlgn="auto">
              <a:spcAft>
                <a:spcPts val="0"/>
              </a:spcAft>
              <a:buFont typeface="Arial" panose="020B0604020202020204" pitchFamily="34" charset="0"/>
              <a:buNone/>
              <a:defRPr/>
            </a:pPr>
            <a:r>
              <a:rPr lang="tr-TR" dirty="0" smtClean="0">
                <a:solidFill>
                  <a:srgbClr val="C00000"/>
                </a:solidFill>
              </a:rPr>
              <a:t>	Sağlıklı bir iletişim için ise özellikle </a:t>
            </a:r>
            <a:r>
              <a:rPr lang="tr-TR" dirty="0" smtClean="0"/>
              <a:t>dinleme, empati ve ben dili </a:t>
            </a:r>
            <a:r>
              <a:rPr lang="tr-TR" dirty="0" smtClean="0">
                <a:solidFill>
                  <a:srgbClr val="C00000"/>
                </a:solidFill>
              </a:rPr>
              <a:t>gereklidir. </a:t>
            </a:r>
          </a:p>
          <a:p>
            <a:pPr algn="just" fontAlgn="auto">
              <a:spcAft>
                <a:spcPts val="0"/>
              </a:spcAft>
              <a:buFont typeface="Arial" panose="020B0604020202020204" pitchFamily="34" charset="0"/>
              <a:buChar char="•"/>
              <a:defRPr/>
            </a:pPr>
            <a:endParaRPr lang="tr-TR" dirty="0">
              <a:solidFill>
                <a:schemeClr val="accent6">
                  <a:lumMod val="50000"/>
                </a:schemeClr>
              </a:solidFill>
            </a:endParaRPr>
          </a:p>
        </p:txBody>
      </p:sp>
      <p:pic>
        <p:nvPicPr>
          <p:cNvPr id="38914" name="Picture 2" descr="ÖĞRETMEN İLE ÖĞRENCİ İLE İLGİLİ KARİKATÜR ile ilgili görsel sonucu&quot;"/>
          <p:cNvPicPr>
            <a:picLocks noChangeAspect="1" noChangeArrowheads="1"/>
          </p:cNvPicPr>
          <p:nvPr/>
        </p:nvPicPr>
        <p:blipFill>
          <a:blip r:embed="rId2"/>
          <a:srcRect/>
          <a:stretch>
            <a:fillRect/>
          </a:stretch>
        </p:blipFill>
        <p:spPr bwMode="auto">
          <a:xfrm>
            <a:off x="199408" y="1949571"/>
            <a:ext cx="5256719" cy="3721758"/>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TotalTime>
  <Words>1387</Words>
  <Application>Microsoft Office PowerPoint</Application>
  <PresentationFormat>Özel</PresentationFormat>
  <Paragraphs>350</Paragraphs>
  <Slides>54</Slides>
  <Notes>23</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Ofis Teması</vt:lpstr>
      <vt:lpstr>Slayt 1</vt:lpstr>
      <vt:lpstr>             ÇATIŞMA NEDİR?</vt:lpstr>
      <vt:lpstr>ÇATIŞMA    ÇEŞİTLERİ</vt:lpstr>
      <vt:lpstr>    ÇATIŞMANIN   NEDENLER   NELERDİR?</vt:lpstr>
      <vt:lpstr>DİĞER NEDENLER</vt:lpstr>
      <vt:lpstr>KENDİ İÇİMİZDE YAŞADIĞIMIZ ÇATIŞMALAR</vt:lpstr>
      <vt:lpstr>KİŞİLERARASI  YAŞANAN  ÇATIŞMA  TÜRLERİ</vt:lpstr>
      <vt:lpstr>Slayt 8</vt:lpstr>
      <vt:lpstr>ÖĞRETMEN VE ÖĞRENCİ ARASINDAKİ ÇATIŞMA</vt:lpstr>
      <vt:lpstr>ETKİLİ   İLETİŞİM  KURABİLMENİN ANAHTARLARI</vt:lpstr>
      <vt:lpstr>ÖĞRETMEN  VE  ÖĞRENCİ  ARASINDAKİ  İLİŞKİ,   DEMOKRATİK  OLMALIDIR</vt:lpstr>
      <vt:lpstr>‘ÇATIŞMA’   ÇOK MU TEHLİKELİ????</vt:lpstr>
      <vt:lpstr>Ben Dili</vt:lpstr>
      <vt:lpstr>EMPATİ</vt:lpstr>
      <vt:lpstr>EMPATİ :  Karşımızdaki insanın düşüncelerini, duygularını, değerlerini, tepkilerini, endişelerini anlayabilmek ,neler hissettiğini bilmektir.</vt:lpstr>
      <vt:lpstr>SEN DİLİ</vt:lpstr>
      <vt:lpstr>BEN DİLİ</vt:lpstr>
      <vt:lpstr>           Ben  Dili</vt:lpstr>
      <vt:lpstr>Slayt 19</vt:lpstr>
      <vt:lpstr>Ben – İletileri Neden Etkilidir ?</vt:lpstr>
      <vt:lpstr>Slayt 21</vt:lpstr>
      <vt:lpstr>Slayt 22</vt:lpstr>
      <vt:lpstr>Sorun Kimde?</vt:lpstr>
      <vt:lpstr>ÇATIŞMA VE İLETİŞİM ENGELLERİ</vt:lpstr>
      <vt:lpstr>ÇATIŞMA ÇÖZME BECERİLERİ</vt:lpstr>
      <vt:lpstr>ÇATIŞMA  ÇÖZME  YÖNTEMLERİ </vt:lpstr>
      <vt:lpstr>Yöntem-1</vt:lpstr>
      <vt:lpstr>Slayt 28</vt:lpstr>
      <vt:lpstr>Slayt 29</vt:lpstr>
      <vt:lpstr>Yöntem-2</vt:lpstr>
      <vt:lpstr>Yöntem 1-2</vt:lpstr>
      <vt:lpstr>Slayt 32</vt:lpstr>
      <vt:lpstr>İşbirliği  </vt:lpstr>
      <vt:lpstr>YÖNTEM  3   (İŞBİRLİĞİ) </vt:lpstr>
      <vt:lpstr>  YÖNTEM  3  (İŞBİRLİĞİ)</vt:lpstr>
      <vt:lpstr>Çatışma çözme stratejileri</vt:lpstr>
      <vt:lpstr>Çatışma çözme stratejileri</vt:lpstr>
      <vt:lpstr>Slayt 38</vt:lpstr>
      <vt:lpstr>Slayt 39</vt:lpstr>
      <vt:lpstr>Slayt 40</vt:lpstr>
      <vt:lpstr>Slayt 41</vt:lpstr>
      <vt:lpstr>BİR SENARYO…</vt:lpstr>
      <vt:lpstr>Verdikleri Tepkiler:</vt:lpstr>
      <vt:lpstr>Slayt 44</vt:lpstr>
      <vt:lpstr>ÇATIŞMA ÇÖZME EYLEM BASAMAKLARI</vt:lpstr>
      <vt:lpstr>Slayt 46</vt:lpstr>
      <vt:lpstr>Slayt 47</vt:lpstr>
      <vt:lpstr>Slayt 48</vt:lpstr>
      <vt:lpstr>Slayt 49</vt:lpstr>
      <vt:lpstr>Slayt 50</vt:lpstr>
      <vt:lpstr>Slayt 51</vt:lpstr>
      <vt:lpstr>Slayt 52</vt:lpstr>
      <vt:lpstr>Slayt 53</vt:lpstr>
      <vt:lpstr>Sonuç olarak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Elif Ekinci</dc:creator>
  <cp:lastModifiedBy>USR</cp:lastModifiedBy>
  <cp:revision>129</cp:revision>
  <dcterms:created xsi:type="dcterms:W3CDTF">2015-10-11T14:43:57Z</dcterms:created>
  <dcterms:modified xsi:type="dcterms:W3CDTF">2019-12-13T08:15:48Z</dcterms:modified>
</cp:coreProperties>
</file>